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258_4D1BCCF0.xml" ContentType="application/vnd.ms-powerpoint.comments+xml"/>
  <Override PartName="/ppt/notesSlides/notesSlide33.xml" ContentType="application/vnd.openxmlformats-officedocument.presentationml.notesSlide+xml"/>
  <Override PartName="/ppt/comments/modernComment_12E_CEA3129D.xml" ContentType="application/vnd.ms-powerpoint.comments+xml"/>
  <Override PartName="/ppt/notesSlides/notesSlide34.xml" ContentType="application/vnd.openxmlformats-officedocument.presentationml.notesSlide+xml"/>
  <Override PartName="/ppt/theme/themeOverride1.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modernComment_122_1AD3E0E7.xml" ContentType="application/vnd.ms-powerpoint.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70"/>
  </p:notesMasterIdLst>
  <p:sldIdLst>
    <p:sldId id="283" r:id="rId2"/>
    <p:sldId id="655" r:id="rId3"/>
    <p:sldId id="647" r:id="rId4"/>
    <p:sldId id="654" r:id="rId5"/>
    <p:sldId id="648" r:id="rId6"/>
    <p:sldId id="649" r:id="rId7"/>
    <p:sldId id="650" r:id="rId8"/>
    <p:sldId id="651" r:id="rId9"/>
    <p:sldId id="652" r:id="rId10"/>
    <p:sldId id="653" r:id="rId11"/>
    <p:sldId id="656" r:id="rId12"/>
    <p:sldId id="645" r:id="rId13"/>
    <p:sldId id="614" r:id="rId14"/>
    <p:sldId id="604" r:id="rId15"/>
    <p:sldId id="606" r:id="rId16"/>
    <p:sldId id="646" r:id="rId17"/>
    <p:sldId id="607" r:id="rId18"/>
    <p:sldId id="609" r:id="rId19"/>
    <p:sldId id="610" r:id="rId20"/>
    <p:sldId id="612" r:id="rId21"/>
    <p:sldId id="616" r:id="rId22"/>
    <p:sldId id="618" r:id="rId23"/>
    <p:sldId id="619" r:id="rId24"/>
    <p:sldId id="620" r:id="rId25"/>
    <p:sldId id="621" r:id="rId26"/>
    <p:sldId id="622" r:id="rId27"/>
    <p:sldId id="623" r:id="rId28"/>
    <p:sldId id="624" r:id="rId29"/>
    <p:sldId id="625" r:id="rId30"/>
    <p:sldId id="626" r:id="rId31"/>
    <p:sldId id="627" r:id="rId32"/>
    <p:sldId id="628" r:id="rId33"/>
    <p:sldId id="629" r:id="rId34"/>
    <p:sldId id="630" r:id="rId35"/>
    <p:sldId id="631" r:id="rId36"/>
    <p:sldId id="636" r:id="rId37"/>
    <p:sldId id="637" r:id="rId38"/>
    <p:sldId id="638" r:id="rId39"/>
    <p:sldId id="639" r:id="rId40"/>
    <p:sldId id="640" r:id="rId41"/>
    <p:sldId id="641" r:id="rId42"/>
    <p:sldId id="644" r:id="rId43"/>
    <p:sldId id="600" r:id="rId44"/>
    <p:sldId id="302" r:id="rId45"/>
    <p:sldId id="303" r:id="rId46"/>
    <p:sldId id="328" r:id="rId47"/>
    <p:sldId id="271" r:id="rId48"/>
    <p:sldId id="305" r:id="rId49"/>
    <p:sldId id="307" r:id="rId50"/>
    <p:sldId id="274" r:id="rId51"/>
    <p:sldId id="323" r:id="rId52"/>
    <p:sldId id="326" r:id="rId53"/>
    <p:sldId id="311" r:id="rId54"/>
    <p:sldId id="312" r:id="rId55"/>
    <p:sldId id="314" r:id="rId56"/>
    <p:sldId id="290" r:id="rId57"/>
    <p:sldId id="277" r:id="rId58"/>
    <p:sldId id="316" r:id="rId59"/>
    <p:sldId id="318" r:id="rId60"/>
    <p:sldId id="317" r:id="rId61"/>
    <p:sldId id="292" r:id="rId62"/>
    <p:sldId id="320" r:id="rId63"/>
    <p:sldId id="324" r:id="rId64"/>
    <p:sldId id="265" r:id="rId65"/>
    <p:sldId id="300" r:id="rId66"/>
    <p:sldId id="598" r:id="rId67"/>
    <p:sldId id="597" r:id="rId68"/>
    <p:sldId id="657" r:id="rId69"/>
  </p:sldIdLst>
  <p:sldSz cx="12192000" cy="6858000"/>
  <p:notesSz cx="7010400" cy="9296400"/>
  <p:custDataLst>
    <p:tags r:id="rId7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BFDC23-B167-B094-CC9C-3ED27AC37256}" name="Coco, Julie (DPH)" initials="CJ" userId="S::julie.coco@mass.gov::1d767bcf-5ffd-44e8-9d37-229ae0bd1e7b" providerId="AD"/>
  <p188:author id="{9A5382A2-7288-DC31-E882-954EB6D136F5}" name="Sandhu-Bajaj, Kayleigh (DPH)" initials="SK" userId="S::kayleigh.sandhu-bajaj@mass.gov::665a84b0-1874-404c-9844-261bac9ed303" providerId="AD"/>
  <p188:author id="{B2B170B3-E393-0669-53B3-6C33D60667A2}" name="Johnson, Hillary (DPH)" initials="JH(" userId="S::hillary.johnson@mass.gov::b8781209-62d7-4ddc-b8ba-0217a6f3aa81" providerId="AD"/>
  <p188:author id="{AD2B77CF-2F80-10D0-10D4-9E0A5A06D8CE}" name="Schubert, Petra L. (DPH)" initials="SPL(" userId="S::Petra.L.Schubert@mass.gov::31993d00-8550-468b-bd50-7642eeca2368" providerId="AD"/>
  <p188:author id="{F17CF9EE-2F51-4889-CA6D-CC081E3BDDEB}" name="Lamyaa Shaban" initials="LS" userId="S::Lamyaa.Shaban@mass.gov::3e5e377d-5d7b-4962-bc0d-84c5475e7d7c" providerId="AD"/>
  <p188:author id="{6866DBF1-C3A6-2BC6-159F-D35086CF886B}" name="Cohen, Joyce (DPH)" initials="C(" userId="S::joyce.cohen@mass.gov::f2cb6847-7e0c-4afe-ae07-2530f5cbf8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37D255-614F-CF5E-91E6-3657E82E7747}" v="9" dt="2025-01-07T21:49:20.957"/>
    <p1510:client id="{B940FDAB-5CD7-A0F7-4669-BA762BB5BE63}" v="325" dt="2025-01-09T19:48:50.128"/>
    <p1510:client id="{E26E5D17-0EB2-8056-08D0-F887389516E5}" v="19" dt="2025-01-07T21:44:40.3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78"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tags" Target="tags/tag1.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co, Julie (DPH)" userId="S::julie.coco@mass.gov::1d767bcf-5ffd-44e8-9d37-229ae0bd1e7b" providerId="AD" clId="Web-{B940FDAB-5CD7-A0F7-4669-BA762BB5BE63}"/>
    <pc:docChg chg="addSld delSld modSld sldOrd">
      <pc:chgData name="Coco, Julie (DPH)" userId="S::julie.coco@mass.gov::1d767bcf-5ffd-44e8-9d37-229ae0bd1e7b" providerId="AD" clId="Web-{B940FDAB-5CD7-A0F7-4669-BA762BB5BE63}" dt="2025-01-09T19:48:50.128" v="296" actId="20577"/>
      <pc:docMkLst>
        <pc:docMk/>
      </pc:docMkLst>
      <pc:sldChg chg="addSp delSp modSp">
        <pc:chgData name="Coco, Julie (DPH)" userId="S::julie.coco@mass.gov::1d767bcf-5ffd-44e8-9d37-229ae0bd1e7b" providerId="AD" clId="Web-{B940FDAB-5CD7-A0F7-4669-BA762BB5BE63}" dt="2025-01-09T17:39:07.114" v="136" actId="20577"/>
        <pc:sldMkLst>
          <pc:docMk/>
          <pc:sldMk cId="2589183345" sldId="283"/>
        </pc:sldMkLst>
        <pc:spChg chg="mod">
          <ac:chgData name="Coco, Julie (DPH)" userId="S::julie.coco@mass.gov::1d767bcf-5ffd-44e8-9d37-229ae0bd1e7b" providerId="AD" clId="Web-{B940FDAB-5CD7-A0F7-4669-BA762BB5BE63}" dt="2025-01-09T17:39:07.114" v="136" actId="20577"/>
          <ac:spMkLst>
            <pc:docMk/>
            <pc:sldMk cId="2589183345" sldId="283"/>
            <ac:spMk id="2" creationId="{00000000-0000-0000-0000-000000000000}"/>
          </ac:spMkLst>
        </pc:spChg>
        <pc:picChg chg="add del mod">
          <ac:chgData name="Coco, Julie (DPH)" userId="S::julie.coco@mass.gov::1d767bcf-5ffd-44e8-9d37-229ae0bd1e7b" providerId="AD" clId="Web-{B940FDAB-5CD7-A0F7-4669-BA762BB5BE63}" dt="2025-01-08T16:14:20.461" v="1"/>
          <ac:picMkLst>
            <pc:docMk/>
            <pc:sldMk cId="2589183345" sldId="283"/>
            <ac:picMk id="7" creationId="{D190924C-0806-BBF2-C0B6-FA2A3B9A08F2}"/>
          </ac:picMkLst>
        </pc:picChg>
      </pc:sldChg>
      <pc:sldChg chg="del">
        <pc:chgData name="Coco, Julie (DPH)" userId="S::julie.coco@mass.gov::1d767bcf-5ffd-44e8-9d37-229ae0bd1e7b" providerId="AD" clId="Web-{B940FDAB-5CD7-A0F7-4669-BA762BB5BE63}" dt="2025-01-08T16:15:36.292" v="4"/>
        <pc:sldMkLst>
          <pc:docMk/>
          <pc:sldMk cId="2782508609" sldId="601"/>
        </pc:sldMkLst>
      </pc:sldChg>
      <pc:sldChg chg="modNotes">
        <pc:chgData name="Coco, Julie (DPH)" userId="S::julie.coco@mass.gov::1d767bcf-5ffd-44e8-9d37-229ae0bd1e7b" providerId="AD" clId="Web-{B940FDAB-5CD7-A0F7-4669-BA762BB5BE63}" dt="2025-01-08T16:20:32.896" v="8"/>
        <pc:sldMkLst>
          <pc:docMk/>
          <pc:sldMk cId="2791786386" sldId="604"/>
        </pc:sldMkLst>
      </pc:sldChg>
      <pc:sldChg chg="del">
        <pc:chgData name="Coco, Julie (DPH)" userId="S::julie.coco@mass.gov::1d767bcf-5ffd-44e8-9d37-229ae0bd1e7b" providerId="AD" clId="Web-{B940FDAB-5CD7-A0F7-4669-BA762BB5BE63}" dt="2025-01-08T16:14:35.571" v="3"/>
        <pc:sldMkLst>
          <pc:docMk/>
          <pc:sldMk cId="2054072338" sldId="611"/>
        </pc:sldMkLst>
      </pc:sldChg>
      <pc:sldChg chg="del ord modNotes">
        <pc:chgData name="Coco, Julie (DPH)" userId="S::julie.coco@mass.gov::1d767bcf-5ffd-44e8-9d37-229ae0bd1e7b" providerId="AD" clId="Web-{B940FDAB-5CD7-A0F7-4669-BA762BB5BE63}" dt="2025-01-08T16:33:36.642" v="120"/>
        <pc:sldMkLst>
          <pc:docMk/>
          <pc:sldMk cId="3151928066" sldId="613"/>
        </pc:sldMkLst>
      </pc:sldChg>
      <pc:sldChg chg="ord">
        <pc:chgData name="Coco, Julie (DPH)" userId="S::julie.coco@mass.gov::1d767bcf-5ffd-44e8-9d37-229ae0bd1e7b" providerId="AD" clId="Web-{B940FDAB-5CD7-A0F7-4669-BA762BB5BE63}" dt="2025-01-08T16:33:15" v="119"/>
        <pc:sldMkLst>
          <pc:docMk/>
          <pc:sldMk cId="3660443079" sldId="614"/>
        </pc:sldMkLst>
      </pc:sldChg>
      <pc:sldChg chg="del">
        <pc:chgData name="Coco, Julie (DPH)" userId="S::julie.coco@mass.gov::1d767bcf-5ffd-44e8-9d37-229ae0bd1e7b" providerId="AD" clId="Web-{B940FDAB-5CD7-A0F7-4669-BA762BB5BE63}" dt="2025-01-08T16:36:12.038" v="125"/>
        <pc:sldMkLst>
          <pc:docMk/>
          <pc:sldMk cId="673688544" sldId="617"/>
        </pc:sldMkLst>
      </pc:sldChg>
      <pc:sldChg chg="del">
        <pc:chgData name="Coco, Julie (DPH)" userId="S::julie.coco@mass.gov::1d767bcf-5ffd-44e8-9d37-229ae0bd1e7b" providerId="AD" clId="Web-{B940FDAB-5CD7-A0F7-4669-BA762BB5BE63}" dt="2025-01-09T19:47:51.832" v="266"/>
        <pc:sldMkLst>
          <pc:docMk/>
          <pc:sldMk cId="665479340" sldId="642"/>
        </pc:sldMkLst>
      </pc:sldChg>
      <pc:sldChg chg="add replId modNotes">
        <pc:chgData name="Coco, Julie (DPH)" userId="S::julie.coco@mass.gov::1d767bcf-5ffd-44e8-9d37-229ae0bd1e7b" providerId="AD" clId="Web-{B940FDAB-5CD7-A0F7-4669-BA762BB5BE63}" dt="2025-01-08T16:35:27.208" v="124"/>
        <pc:sldMkLst>
          <pc:docMk/>
          <pc:sldMk cId="2101616442" sldId="645"/>
        </pc:sldMkLst>
      </pc:sldChg>
      <pc:sldChg chg="modSp new ord">
        <pc:chgData name="Coco, Julie (DPH)" userId="S::julie.coco@mass.gov::1d767bcf-5ffd-44e8-9d37-229ae0bd1e7b" providerId="AD" clId="Web-{B940FDAB-5CD7-A0F7-4669-BA762BB5BE63}" dt="2025-01-08T16:22:32.462" v="114"/>
        <pc:sldMkLst>
          <pc:docMk/>
          <pc:sldMk cId="3059980766" sldId="646"/>
        </pc:sldMkLst>
        <pc:spChg chg="mod">
          <ac:chgData name="Coco, Julie (DPH)" userId="S::julie.coco@mass.gov::1d767bcf-5ffd-44e8-9d37-229ae0bd1e7b" providerId="AD" clId="Web-{B940FDAB-5CD7-A0F7-4669-BA762BB5BE63}" dt="2025-01-08T16:20:47.256" v="26" actId="20577"/>
          <ac:spMkLst>
            <pc:docMk/>
            <pc:sldMk cId="3059980766" sldId="646"/>
            <ac:spMk id="2" creationId="{3473A61B-727F-8D3B-1DCF-69C885A93B58}"/>
          </ac:spMkLst>
        </pc:spChg>
        <pc:spChg chg="mod">
          <ac:chgData name="Coco, Julie (DPH)" userId="S::julie.coco@mass.gov::1d767bcf-5ffd-44e8-9d37-229ae0bd1e7b" providerId="AD" clId="Web-{B940FDAB-5CD7-A0F7-4669-BA762BB5BE63}" dt="2025-01-08T16:21:53.492" v="112"/>
          <ac:spMkLst>
            <pc:docMk/>
            <pc:sldMk cId="3059980766" sldId="646"/>
            <ac:spMk id="3" creationId="{8F6549DE-36AB-F257-7716-158DBD9DC2DE}"/>
          </ac:spMkLst>
        </pc:spChg>
      </pc:sldChg>
      <pc:sldChg chg="modSp add">
        <pc:chgData name="Coco, Julie (DPH)" userId="S::julie.coco@mass.gov::1d767bcf-5ffd-44e8-9d37-229ae0bd1e7b" providerId="AD" clId="Web-{B940FDAB-5CD7-A0F7-4669-BA762BB5BE63}" dt="2025-01-09T17:40:37.754" v="150" actId="20577"/>
        <pc:sldMkLst>
          <pc:docMk/>
          <pc:sldMk cId="4064511872" sldId="647"/>
        </pc:sldMkLst>
        <pc:spChg chg="mod">
          <ac:chgData name="Coco, Julie (DPH)" userId="S::julie.coco@mass.gov::1d767bcf-5ffd-44e8-9d37-229ae0bd1e7b" providerId="AD" clId="Web-{B940FDAB-5CD7-A0F7-4669-BA762BB5BE63}" dt="2025-01-09T17:40:37.754" v="150" actId="20577"/>
          <ac:spMkLst>
            <pc:docMk/>
            <pc:sldMk cId="4064511872" sldId="647"/>
            <ac:spMk id="5" creationId="{B2D73F57-AE45-E9B8-DAD1-75C11F0CCE8B}"/>
          </ac:spMkLst>
        </pc:spChg>
      </pc:sldChg>
      <pc:sldChg chg="add">
        <pc:chgData name="Coco, Julie (DPH)" userId="S::julie.coco@mass.gov::1d767bcf-5ffd-44e8-9d37-229ae0bd1e7b" providerId="AD" clId="Web-{B940FDAB-5CD7-A0F7-4669-BA762BB5BE63}" dt="2025-01-09T17:38:47.973" v="127"/>
        <pc:sldMkLst>
          <pc:docMk/>
          <pc:sldMk cId="1482685533" sldId="648"/>
        </pc:sldMkLst>
      </pc:sldChg>
      <pc:sldChg chg="add">
        <pc:chgData name="Coco, Julie (DPH)" userId="S::julie.coco@mass.gov::1d767bcf-5ffd-44e8-9d37-229ae0bd1e7b" providerId="AD" clId="Web-{B940FDAB-5CD7-A0F7-4669-BA762BB5BE63}" dt="2025-01-09T17:38:48.098" v="128"/>
        <pc:sldMkLst>
          <pc:docMk/>
          <pc:sldMk cId="4108313252" sldId="649"/>
        </pc:sldMkLst>
      </pc:sldChg>
      <pc:sldChg chg="add">
        <pc:chgData name="Coco, Julie (DPH)" userId="S::julie.coco@mass.gov::1d767bcf-5ffd-44e8-9d37-229ae0bd1e7b" providerId="AD" clId="Web-{B940FDAB-5CD7-A0F7-4669-BA762BB5BE63}" dt="2025-01-09T17:38:48.223" v="129"/>
        <pc:sldMkLst>
          <pc:docMk/>
          <pc:sldMk cId="1702050088" sldId="650"/>
        </pc:sldMkLst>
      </pc:sldChg>
      <pc:sldChg chg="add">
        <pc:chgData name="Coco, Julie (DPH)" userId="S::julie.coco@mass.gov::1d767bcf-5ffd-44e8-9d37-229ae0bd1e7b" providerId="AD" clId="Web-{B940FDAB-5CD7-A0F7-4669-BA762BB5BE63}" dt="2025-01-09T17:38:48.333" v="130"/>
        <pc:sldMkLst>
          <pc:docMk/>
          <pc:sldMk cId="2229730365" sldId="651"/>
        </pc:sldMkLst>
      </pc:sldChg>
      <pc:sldChg chg="add">
        <pc:chgData name="Coco, Julie (DPH)" userId="S::julie.coco@mass.gov::1d767bcf-5ffd-44e8-9d37-229ae0bd1e7b" providerId="AD" clId="Web-{B940FDAB-5CD7-A0F7-4669-BA762BB5BE63}" dt="2025-01-09T17:38:48.536" v="131"/>
        <pc:sldMkLst>
          <pc:docMk/>
          <pc:sldMk cId="516434349" sldId="652"/>
        </pc:sldMkLst>
      </pc:sldChg>
      <pc:sldChg chg="add">
        <pc:chgData name="Coco, Julie (DPH)" userId="S::julie.coco@mass.gov::1d767bcf-5ffd-44e8-9d37-229ae0bd1e7b" providerId="AD" clId="Web-{B940FDAB-5CD7-A0F7-4669-BA762BB5BE63}" dt="2025-01-09T17:38:48.723" v="132"/>
        <pc:sldMkLst>
          <pc:docMk/>
          <pc:sldMk cId="1447653145" sldId="653"/>
        </pc:sldMkLst>
      </pc:sldChg>
      <pc:sldChg chg="addSp delSp modSp new">
        <pc:chgData name="Coco, Julie (DPH)" userId="S::julie.coco@mass.gov::1d767bcf-5ffd-44e8-9d37-229ae0bd1e7b" providerId="AD" clId="Web-{B940FDAB-5CD7-A0F7-4669-BA762BB5BE63}" dt="2025-01-09T17:45:32.908" v="156" actId="1076"/>
        <pc:sldMkLst>
          <pc:docMk/>
          <pc:sldMk cId="922518233" sldId="654"/>
        </pc:sldMkLst>
        <pc:spChg chg="del">
          <ac:chgData name="Coco, Julie (DPH)" userId="S::julie.coco@mass.gov::1d767bcf-5ffd-44e8-9d37-229ae0bd1e7b" providerId="AD" clId="Web-{B940FDAB-5CD7-A0F7-4669-BA762BB5BE63}" dt="2025-01-09T17:45:19.251" v="153"/>
          <ac:spMkLst>
            <pc:docMk/>
            <pc:sldMk cId="922518233" sldId="654"/>
            <ac:spMk id="2" creationId="{315421EC-1D3C-BEDA-7CAE-620117979691}"/>
          </ac:spMkLst>
        </pc:spChg>
        <pc:spChg chg="del">
          <ac:chgData name="Coco, Julie (DPH)" userId="S::julie.coco@mass.gov::1d767bcf-5ffd-44e8-9d37-229ae0bd1e7b" providerId="AD" clId="Web-{B940FDAB-5CD7-A0F7-4669-BA762BB5BE63}" dt="2025-01-09T17:45:11.111" v="152"/>
          <ac:spMkLst>
            <pc:docMk/>
            <pc:sldMk cId="922518233" sldId="654"/>
            <ac:spMk id="3" creationId="{A5FDFADF-66F5-85FA-8709-E48BB642FBED}"/>
          </ac:spMkLst>
        </pc:spChg>
        <pc:picChg chg="add mod ord">
          <ac:chgData name="Coco, Julie (DPH)" userId="S::julie.coco@mass.gov::1d767bcf-5ffd-44e8-9d37-229ae0bd1e7b" providerId="AD" clId="Web-{B940FDAB-5CD7-A0F7-4669-BA762BB5BE63}" dt="2025-01-09T17:45:32.908" v="156" actId="1076"/>
          <ac:picMkLst>
            <pc:docMk/>
            <pc:sldMk cId="922518233" sldId="654"/>
            <ac:picMk id="5" creationId="{41EC314B-C68D-3043-B40A-BF3CE0DC014F}"/>
          </ac:picMkLst>
        </pc:picChg>
      </pc:sldChg>
      <pc:sldChg chg="modSp new">
        <pc:chgData name="Coco, Julie (DPH)" userId="S::julie.coco@mass.gov::1d767bcf-5ffd-44e8-9d37-229ae0bd1e7b" providerId="AD" clId="Web-{B940FDAB-5CD7-A0F7-4669-BA762BB5BE63}" dt="2025-01-09T17:47:59.172" v="204" actId="20577"/>
        <pc:sldMkLst>
          <pc:docMk/>
          <pc:sldMk cId="874359530" sldId="655"/>
        </pc:sldMkLst>
        <pc:spChg chg="mod">
          <ac:chgData name="Coco, Julie (DPH)" userId="S::julie.coco@mass.gov::1d767bcf-5ffd-44e8-9d37-229ae0bd1e7b" providerId="AD" clId="Web-{B940FDAB-5CD7-A0F7-4669-BA762BB5BE63}" dt="2025-01-09T17:47:13.766" v="159" actId="20577"/>
          <ac:spMkLst>
            <pc:docMk/>
            <pc:sldMk cId="874359530" sldId="655"/>
            <ac:spMk id="2" creationId="{191E9426-FB49-5AC5-FBA0-B55A39F785FE}"/>
          </ac:spMkLst>
        </pc:spChg>
        <pc:spChg chg="mod">
          <ac:chgData name="Coco, Julie (DPH)" userId="S::julie.coco@mass.gov::1d767bcf-5ffd-44e8-9d37-229ae0bd1e7b" providerId="AD" clId="Web-{B940FDAB-5CD7-A0F7-4669-BA762BB5BE63}" dt="2025-01-09T17:47:59.172" v="204" actId="20577"/>
          <ac:spMkLst>
            <pc:docMk/>
            <pc:sldMk cId="874359530" sldId="655"/>
            <ac:spMk id="3" creationId="{FAC90CBB-300E-976F-609F-82E14891625F}"/>
          </ac:spMkLst>
        </pc:spChg>
      </pc:sldChg>
      <pc:sldChg chg="modSp new">
        <pc:chgData name="Coco, Julie (DPH)" userId="S::julie.coco@mass.gov::1d767bcf-5ffd-44e8-9d37-229ae0bd1e7b" providerId="AD" clId="Web-{B940FDAB-5CD7-A0F7-4669-BA762BB5BE63}" dt="2025-01-09T18:55:40.443" v="263" actId="20577"/>
        <pc:sldMkLst>
          <pc:docMk/>
          <pc:sldMk cId="1642590547" sldId="656"/>
        </pc:sldMkLst>
        <pc:spChg chg="mod">
          <ac:chgData name="Coco, Julie (DPH)" userId="S::julie.coco@mass.gov::1d767bcf-5ffd-44e8-9d37-229ae0bd1e7b" providerId="AD" clId="Web-{B940FDAB-5CD7-A0F7-4669-BA762BB5BE63}" dt="2025-01-09T18:55:20.819" v="216" actId="20577"/>
          <ac:spMkLst>
            <pc:docMk/>
            <pc:sldMk cId="1642590547" sldId="656"/>
            <ac:spMk id="2" creationId="{65B341AB-CB17-793E-8E7A-8E4ACA61288B}"/>
          </ac:spMkLst>
        </pc:spChg>
        <pc:spChg chg="mod">
          <ac:chgData name="Coco, Julie (DPH)" userId="S::julie.coco@mass.gov::1d767bcf-5ffd-44e8-9d37-229ae0bd1e7b" providerId="AD" clId="Web-{B940FDAB-5CD7-A0F7-4669-BA762BB5BE63}" dt="2025-01-09T18:55:40.443" v="263" actId="20577"/>
          <ac:spMkLst>
            <pc:docMk/>
            <pc:sldMk cId="1642590547" sldId="656"/>
            <ac:spMk id="3" creationId="{51ABF52B-A889-1351-1763-6ACCA0A224C9}"/>
          </ac:spMkLst>
        </pc:spChg>
      </pc:sldChg>
      <pc:sldChg chg="new del">
        <pc:chgData name="Coco, Julie (DPH)" userId="S::julie.coco@mass.gov::1d767bcf-5ffd-44e8-9d37-229ae0bd1e7b" providerId="AD" clId="Web-{B940FDAB-5CD7-A0F7-4669-BA762BB5BE63}" dt="2025-01-09T19:47:48.535" v="265"/>
        <pc:sldMkLst>
          <pc:docMk/>
          <pc:sldMk cId="1482512327" sldId="657"/>
        </pc:sldMkLst>
      </pc:sldChg>
      <pc:sldChg chg="modSp new">
        <pc:chgData name="Coco, Julie (DPH)" userId="S::julie.coco@mass.gov::1d767bcf-5ffd-44e8-9d37-229ae0bd1e7b" providerId="AD" clId="Web-{B940FDAB-5CD7-A0F7-4669-BA762BB5BE63}" dt="2025-01-09T19:48:50.128" v="296" actId="20577"/>
        <pc:sldMkLst>
          <pc:docMk/>
          <pc:sldMk cId="1982885131" sldId="657"/>
        </pc:sldMkLst>
        <pc:spChg chg="mod">
          <ac:chgData name="Coco, Julie (DPH)" userId="S::julie.coco@mass.gov::1d767bcf-5ffd-44e8-9d37-229ae0bd1e7b" providerId="AD" clId="Web-{B940FDAB-5CD7-A0F7-4669-BA762BB5BE63}" dt="2025-01-09T19:48:38.441" v="282" actId="20577"/>
          <ac:spMkLst>
            <pc:docMk/>
            <pc:sldMk cId="1982885131" sldId="657"/>
            <ac:spMk id="2" creationId="{B29D208E-361A-50EB-F24D-F52AF95CE0BD}"/>
          </ac:spMkLst>
        </pc:spChg>
        <pc:spChg chg="mod">
          <ac:chgData name="Coco, Julie (DPH)" userId="S::julie.coco@mass.gov::1d767bcf-5ffd-44e8-9d37-229ae0bd1e7b" providerId="AD" clId="Web-{B940FDAB-5CD7-A0F7-4669-BA762BB5BE63}" dt="2025-01-09T19:48:50.128" v="296" actId="20577"/>
          <ac:spMkLst>
            <pc:docMk/>
            <pc:sldMk cId="1982885131" sldId="657"/>
            <ac:spMk id="3" creationId="{D60A86E9-73DC-AD30-3A3A-4A15775EEE1C}"/>
          </ac:spMkLst>
        </pc:spChg>
      </pc:sldChg>
    </pc:docChg>
  </pc:docChgLst>
  <pc:docChgLst>
    <pc:chgData name="Coco, Julie (DPH)" userId="S::julie.coco@mass.gov::1d767bcf-5ffd-44e8-9d37-229ae0bd1e7b" providerId="AD" clId="Web-{C0A05532-27FC-CF8C-F3AA-AD9BB4AC1E73}"/>
    <pc:docChg chg="mod modSld">
      <pc:chgData name="Coco, Julie (DPH)" userId="S::julie.coco@mass.gov::1d767bcf-5ffd-44e8-9d37-229ae0bd1e7b" providerId="AD" clId="Web-{C0A05532-27FC-CF8C-F3AA-AD9BB4AC1E73}" dt="2025-01-07T18:02:17.067" v="44"/>
      <pc:docMkLst>
        <pc:docMk/>
      </pc:docMkLst>
      <pc:sldChg chg="modSp">
        <pc:chgData name="Coco, Julie (DPH)" userId="S::julie.coco@mass.gov::1d767bcf-5ffd-44e8-9d37-229ae0bd1e7b" providerId="AD" clId="Web-{C0A05532-27FC-CF8C-F3AA-AD9BB4AC1E73}" dt="2025-01-07T17:18:18.147" v="6" actId="20577"/>
        <pc:sldMkLst>
          <pc:docMk/>
          <pc:sldMk cId="3466793629" sldId="302"/>
        </pc:sldMkLst>
        <pc:spChg chg="mod">
          <ac:chgData name="Coco, Julie (DPH)" userId="S::julie.coco@mass.gov::1d767bcf-5ffd-44e8-9d37-229ae0bd1e7b" providerId="AD" clId="Web-{C0A05532-27FC-CF8C-F3AA-AD9BB4AC1E73}" dt="2025-01-07T17:18:18.147" v="6" actId="20577"/>
          <ac:spMkLst>
            <pc:docMk/>
            <pc:sldMk cId="3466793629" sldId="302"/>
            <ac:spMk id="6" creationId="{00000000-0000-0000-0000-000000000000}"/>
          </ac:spMkLst>
        </pc:spChg>
      </pc:sldChg>
      <pc:sldChg chg="modNotes">
        <pc:chgData name="Coco, Julie (DPH)" userId="S::julie.coco@mass.gov::1d767bcf-5ffd-44e8-9d37-229ae0bd1e7b" providerId="AD" clId="Web-{C0A05532-27FC-CF8C-F3AA-AD9BB4AC1E73}" dt="2025-01-07T17:38:35.793" v="26"/>
        <pc:sldMkLst>
          <pc:docMk/>
          <pc:sldMk cId="3501510664" sldId="605"/>
        </pc:sldMkLst>
      </pc:sldChg>
      <pc:sldChg chg="modNotes">
        <pc:chgData name="Coco, Julie (DPH)" userId="S::julie.coco@mass.gov::1d767bcf-5ffd-44e8-9d37-229ae0bd1e7b" providerId="AD" clId="Web-{C0A05532-27FC-CF8C-F3AA-AD9BB4AC1E73}" dt="2025-01-07T18:00:48.317" v="31"/>
        <pc:sldMkLst>
          <pc:docMk/>
          <pc:sldMk cId="1328930706" sldId="618"/>
        </pc:sldMkLst>
      </pc:sldChg>
      <pc:sldChg chg="modNotes">
        <pc:chgData name="Coco, Julie (DPH)" userId="S::julie.coco@mass.gov::1d767bcf-5ffd-44e8-9d37-229ae0bd1e7b" providerId="AD" clId="Web-{C0A05532-27FC-CF8C-F3AA-AD9BB4AC1E73}" dt="2025-01-07T18:01:28.067" v="43"/>
        <pc:sldMkLst>
          <pc:docMk/>
          <pc:sldMk cId="1821007759" sldId="629"/>
        </pc:sldMkLst>
      </pc:sldChg>
      <pc:sldChg chg="modNotes">
        <pc:chgData name="Coco, Julie (DPH)" userId="S::julie.coco@mass.gov::1d767bcf-5ffd-44e8-9d37-229ae0bd1e7b" providerId="AD" clId="Web-{C0A05532-27FC-CF8C-F3AA-AD9BB4AC1E73}" dt="2025-01-07T18:02:17.067" v="44"/>
        <pc:sldMkLst>
          <pc:docMk/>
          <pc:sldMk cId="1785682275" sldId="634"/>
        </pc:sldMkLst>
      </pc:sldChg>
    </pc:docChg>
  </pc:docChgLst>
  <pc:docChgLst>
    <pc:chgData name="Schubert, Petra L. (DPH)" userId="31993d00-8550-468b-bd50-7642eeca2368" providerId="ADAL" clId="{381A75B3-5235-42B4-AA20-EDAC240A2F16}"/>
    <pc:docChg chg="modSld">
      <pc:chgData name="Schubert, Petra L. (DPH)" userId="31993d00-8550-468b-bd50-7642eeca2368" providerId="ADAL" clId="{381A75B3-5235-42B4-AA20-EDAC240A2F16}" dt="2025-01-07T16:50:10.048" v="2"/>
      <pc:docMkLst>
        <pc:docMk/>
      </pc:docMkLst>
      <pc:sldChg chg="modSp mod addCm">
        <pc:chgData name="Schubert, Petra L. (DPH)" userId="31993d00-8550-468b-bd50-7642eeca2368" providerId="ADAL" clId="{381A75B3-5235-42B4-AA20-EDAC240A2F16}" dt="2025-01-07T16:50:10.048" v="2"/>
        <pc:sldMkLst>
          <pc:docMk/>
          <pc:sldMk cId="3466793629" sldId="302"/>
        </pc:sldMkLst>
        <pc:spChg chg="mod">
          <ac:chgData name="Schubert, Petra L. (DPH)" userId="31993d00-8550-468b-bd50-7642eeca2368" providerId="ADAL" clId="{381A75B3-5235-42B4-AA20-EDAC240A2F16}" dt="2025-01-07T16:49:57.628" v="1" actId="13926"/>
          <ac:spMkLst>
            <pc:docMk/>
            <pc:sldMk cId="3466793629" sldId="302"/>
            <ac:spMk id="6" creationId="{00000000-0000-0000-0000-000000000000}"/>
          </ac:spMkLst>
        </pc:spChg>
        <pc:extLst>
          <p:ext xmlns:p="http://schemas.openxmlformats.org/presentationml/2006/main" uri="{D6D511B9-2390-475A-947B-AFAB55BFBCF1}">
            <pc226:cmChg xmlns:pc226="http://schemas.microsoft.com/office/powerpoint/2022/06/main/command" chg="add">
              <pc226:chgData name="Schubert, Petra L. (DPH)" userId="31993d00-8550-468b-bd50-7642eeca2368" providerId="ADAL" clId="{381A75B3-5235-42B4-AA20-EDAC240A2F16}" dt="2025-01-07T16:50:10.048" v="2"/>
              <pc2:cmMkLst xmlns:pc2="http://schemas.microsoft.com/office/powerpoint/2019/9/main/command">
                <pc:docMk/>
                <pc:sldMk cId="3466793629" sldId="302"/>
                <pc2:cmMk id="{4D9C34DC-2000-49DA-824A-2781132A7213}"/>
              </pc2:cmMkLst>
            </pc226:cmChg>
          </p:ext>
        </pc:extLst>
      </pc:sldChg>
      <pc:sldChg chg="addCm">
        <pc:chgData name="Schubert, Petra L. (DPH)" userId="31993d00-8550-468b-bd50-7642eeca2368" providerId="ADAL" clId="{381A75B3-5235-42B4-AA20-EDAC240A2F16}" dt="2025-01-07T16:36:51.386" v="0"/>
        <pc:sldMkLst>
          <pc:docMk/>
          <pc:sldMk cId="3501510664" sldId="605"/>
        </pc:sldMkLst>
        <pc:extLst>
          <p:ext xmlns:p="http://schemas.openxmlformats.org/presentationml/2006/main" uri="{D6D511B9-2390-475A-947B-AFAB55BFBCF1}">
            <pc226:cmChg xmlns:pc226="http://schemas.microsoft.com/office/powerpoint/2022/06/main/command" chg="add">
              <pc226:chgData name="Schubert, Petra L. (DPH)" userId="31993d00-8550-468b-bd50-7642eeca2368" providerId="ADAL" clId="{381A75B3-5235-42B4-AA20-EDAC240A2F16}" dt="2025-01-07T16:36:51.386" v="0"/>
              <pc2:cmMkLst xmlns:pc2="http://schemas.microsoft.com/office/powerpoint/2019/9/main/command">
                <pc:docMk/>
                <pc:sldMk cId="3501510664" sldId="605"/>
                <pc2:cmMk id="{88C7D84A-A528-461A-9DE3-8BC5D8E9F6F5}"/>
              </pc2:cmMkLst>
            </pc226:cmChg>
          </p:ext>
        </pc:extLst>
      </pc:sldChg>
    </pc:docChg>
  </pc:docChgLst>
  <pc:docChgLst>
    <pc:chgData name="Sandhu-Bajaj, Kayleigh (DPH)" userId="S::kayleigh.sandhu-bajaj@mass.gov::665a84b0-1874-404c-9844-261bac9ed303" providerId="AD" clId="Web-{E26E5D17-0EB2-8056-08D0-F887389516E5}"/>
    <pc:docChg chg="mod delSld">
      <pc:chgData name="Sandhu-Bajaj, Kayleigh (DPH)" userId="S::kayleigh.sandhu-bajaj@mass.gov::665a84b0-1874-404c-9844-261bac9ed303" providerId="AD" clId="Web-{E26E5D17-0EB2-8056-08D0-F887389516E5}" dt="2025-01-07T21:44:40.328" v="6"/>
      <pc:docMkLst>
        <pc:docMk/>
      </pc:docMkLst>
      <pc:sldChg chg="del">
        <pc:chgData name="Sandhu-Bajaj, Kayleigh (DPH)" userId="S::kayleigh.sandhu-bajaj@mass.gov::665a84b0-1874-404c-9844-261bac9ed303" providerId="AD" clId="Web-{E26E5D17-0EB2-8056-08D0-F887389516E5}" dt="2025-01-07T21:44:08.094" v="1"/>
        <pc:sldMkLst>
          <pc:docMk/>
          <pc:sldMk cId="3762367395" sldId="596"/>
        </pc:sldMkLst>
      </pc:sldChg>
      <pc:sldChg chg="del">
        <pc:chgData name="Sandhu-Bajaj, Kayleigh (DPH)" userId="S::kayleigh.sandhu-bajaj@mass.gov::665a84b0-1874-404c-9844-261bac9ed303" providerId="AD" clId="Web-{E26E5D17-0EB2-8056-08D0-F887389516E5}" dt="2025-01-07T21:44:16" v="2"/>
        <pc:sldMkLst>
          <pc:docMk/>
          <pc:sldMk cId="292599037" sldId="599"/>
        </pc:sldMkLst>
      </pc:sldChg>
      <pc:sldChg chg="del">
        <pc:chgData name="Sandhu-Bajaj, Kayleigh (DPH)" userId="S::kayleigh.sandhu-bajaj@mass.gov::665a84b0-1874-404c-9844-261bac9ed303" providerId="AD" clId="Web-{E26E5D17-0EB2-8056-08D0-F887389516E5}" dt="2025-01-07T21:44:21.766" v="3"/>
        <pc:sldMkLst>
          <pc:docMk/>
          <pc:sldMk cId="2408313567" sldId="602"/>
        </pc:sldMkLst>
      </pc:sldChg>
      <pc:sldChg chg="del">
        <pc:chgData name="Sandhu-Bajaj, Kayleigh (DPH)" userId="S::kayleigh.sandhu-bajaj@mass.gov::665a84b0-1874-404c-9844-261bac9ed303" providerId="AD" clId="Web-{E26E5D17-0EB2-8056-08D0-F887389516E5}" dt="2025-01-07T21:44:27.969" v="4"/>
        <pc:sldMkLst>
          <pc:docMk/>
          <pc:sldMk cId="3651326822" sldId="603"/>
        </pc:sldMkLst>
      </pc:sldChg>
      <pc:sldChg chg="del">
        <pc:chgData name="Sandhu-Bajaj, Kayleigh (DPH)" userId="S::kayleigh.sandhu-bajaj@mass.gov::665a84b0-1874-404c-9844-261bac9ed303" providerId="AD" clId="Web-{E26E5D17-0EB2-8056-08D0-F887389516E5}" dt="2025-01-07T21:44:35.875" v="5"/>
        <pc:sldMkLst>
          <pc:docMk/>
          <pc:sldMk cId="3501510664" sldId="605"/>
        </pc:sldMkLst>
      </pc:sldChg>
      <pc:sldChg chg="del">
        <pc:chgData name="Sandhu-Bajaj, Kayleigh (DPH)" userId="S::kayleigh.sandhu-bajaj@mass.gov::665a84b0-1874-404c-9844-261bac9ed303" providerId="AD" clId="Web-{E26E5D17-0EB2-8056-08D0-F887389516E5}" dt="2025-01-07T21:44:40.328" v="6"/>
        <pc:sldMkLst>
          <pc:docMk/>
          <pc:sldMk cId="3603441650" sldId="608"/>
        </pc:sldMkLst>
      </pc:sldChg>
    </pc:docChg>
  </pc:docChgLst>
  <pc:docChgLst>
    <pc:chgData name="Coco, Julie (DPH)" userId="1d767bcf-5ffd-44e8-9d37-229ae0bd1e7b" providerId="ADAL" clId="{3EE27D91-463D-49CB-99E5-95CC2BFC8EDC}"/>
    <pc:docChg chg="undo redo custSel addSld delSld modSld sldOrd">
      <pc:chgData name="Coco, Julie (DPH)" userId="1d767bcf-5ffd-44e8-9d37-229ae0bd1e7b" providerId="ADAL" clId="{3EE27D91-463D-49CB-99E5-95CC2BFC8EDC}" dt="2025-01-07T15:34:44.132" v="3300" actId="20577"/>
      <pc:docMkLst>
        <pc:docMk/>
      </pc:docMkLst>
      <pc:sldChg chg="del">
        <pc:chgData name="Coco, Julie (DPH)" userId="1d767bcf-5ffd-44e8-9d37-229ae0bd1e7b" providerId="ADAL" clId="{3EE27D91-463D-49CB-99E5-95CC2BFC8EDC}" dt="2025-01-02T15:58:37.607" v="1903" actId="47"/>
        <pc:sldMkLst>
          <pc:docMk/>
          <pc:sldMk cId="1882547065" sldId="268"/>
        </pc:sldMkLst>
      </pc:sldChg>
      <pc:sldChg chg="modNotesTx">
        <pc:chgData name="Coco, Julie (DPH)" userId="1d767bcf-5ffd-44e8-9d37-229ae0bd1e7b" providerId="ADAL" clId="{3EE27D91-463D-49CB-99E5-95CC2BFC8EDC}" dt="2024-12-31T19:25:45.797" v="1901" actId="20577"/>
        <pc:sldMkLst>
          <pc:docMk/>
          <pc:sldMk cId="2589183345" sldId="283"/>
        </pc:sldMkLst>
      </pc:sldChg>
      <pc:sldChg chg="addSp modSp del mod">
        <pc:chgData name="Coco, Julie (DPH)" userId="1d767bcf-5ffd-44e8-9d37-229ae0bd1e7b" providerId="ADAL" clId="{3EE27D91-463D-49CB-99E5-95CC2BFC8EDC}" dt="2025-01-02T19:34:47.994" v="3085" actId="47"/>
        <pc:sldMkLst>
          <pc:docMk/>
          <pc:sldMk cId="1569351426" sldId="293"/>
        </pc:sldMkLst>
      </pc:sldChg>
      <pc:sldChg chg="del">
        <pc:chgData name="Coco, Julie (DPH)" userId="1d767bcf-5ffd-44e8-9d37-229ae0bd1e7b" providerId="ADAL" clId="{3EE27D91-463D-49CB-99E5-95CC2BFC8EDC}" dt="2025-01-02T15:58:18.145" v="1902" actId="47"/>
        <pc:sldMkLst>
          <pc:docMk/>
          <pc:sldMk cId="509019322" sldId="294"/>
        </pc:sldMkLst>
      </pc:sldChg>
      <pc:sldChg chg="del">
        <pc:chgData name="Coco, Julie (DPH)" userId="1d767bcf-5ffd-44e8-9d37-229ae0bd1e7b" providerId="ADAL" clId="{3EE27D91-463D-49CB-99E5-95CC2BFC8EDC}" dt="2025-01-02T16:02:54.848" v="1910" actId="47"/>
        <pc:sldMkLst>
          <pc:docMk/>
          <pc:sldMk cId="1097705977" sldId="295"/>
        </pc:sldMkLst>
      </pc:sldChg>
      <pc:sldChg chg="del">
        <pc:chgData name="Coco, Julie (DPH)" userId="1d767bcf-5ffd-44e8-9d37-229ae0bd1e7b" providerId="ADAL" clId="{3EE27D91-463D-49CB-99E5-95CC2BFC8EDC}" dt="2025-01-02T19:36:57.206" v="3089" actId="47"/>
        <pc:sldMkLst>
          <pc:docMk/>
          <pc:sldMk cId="2303462034" sldId="301"/>
        </pc:sldMkLst>
      </pc:sldChg>
      <pc:sldChg chg="addSp delSp modSp mod">
        <pc:chgData name="Coco, Julie (DPH)" userId="1d767bcf-5ffd-44e8-9d37-229ae0bd1e7b" providerId="ADAL" clId="{3EE27D91-463D-49CB-99E5-95CC2BFC8EDC}" dt="2024-12-31T18:54:48.115" v="1628" actId="1076"/>
        <pc:sldMkLst>
          <pc:docMk/>
          <pc:sldMk cId="3466793629" sldId="302"/>
        </pc:sldMkLst>
        <pc:spChg chg="add mod">
          <ac:chgData name="Coco, Julie (DPH)" userId="1d767bcf-5ffd-44e8-9d37-229ae0bd1e7b" providerId="ADAL" clId="{3EE27D91-463D-49CB-99E5-95CC2BFC8EDC}" dt="2024-12-31T18:54:48.115" v="1628" actId="1076"/>
          <ac:spMkLst>
            <pc:docMk/>
            <pc:sldMk cId="3466793629" sldId="302"/>
            <ac:spMk id="14" creationId="{650312D5-24F3-0237-F9AD-2F791C1416CA}"/>
          </ac:spMkLst>
        </pc:spChg>
        <pc:graphicFrameChg chg="modGraphic">
          <ac:chgData name="Coco, Julie (DPH)" userId="1d767bcf-5ffd-44e8-9d37-229ae0bd1e7b" providerId="ADAL" clId="{3EE27D91-463D-49CB-99E5-95CC2BFC8EDC}" dt="2024-12-31T18:54:03.396" v="1589" actId="20577"/>
          <ac:graphicFrameMkLst>
            <pc:docMk/>
            <pc:sldMk cId="3466793629" sldId="302"/>
            <ac:graphicFrameMk id="12" creationId="{6C0A7502-50C3-7701-849E-4922EA98308B}"/>
          </ac:graphicFrameMkLst>
        </pc:graphicFrameChg>
      </pc:sldChg>
      <pc:sldChg chg="modNotesTx">
        <pc:chgData name="Coco, Julie (DPH)" userId="1d767bcf-5ffd-44e8-9d37-229ae0bd1e7b" providerId="ADAL" clId="{3EE27D91-463D-49CB-99E5-95CC2BFC8EDC}" dt="2025-01-02T16:00:21.427" v="1909"/>
        <pc:sldMkLst>
          <pc:docMk/>
          <pc:sldMk cId="1235905590" sldId="328"/>
        </pc:sldMkLst>
      </pc:sldChg>
      <pc:sldChg chg="del">
        <pc:chgData name="Coco, Julie (DPH)" userId="1d767bcf-5ffd-44e8-9d37-229ae0bd1e7b" providerId="ADAL" clId="{3EE27D91-463D-49CB-99E5-95CC2BFC8EDC}" dt="2025-01-02T19:38:00.795" v="3090" actId="2696"/>
        <pc:sldMkLst>
          <pc:docMk/>
          <pc:sldMk cId="4148024635" sldId="329"/>
        </pc:sldMkLst>
      </pc:sldChg>
      <pc:sldChg chg="del">
        <pc:chgData name="Coco, Julie (DPH)" userId="1d767bcf-5ffd-44e8-9d37-229ae0bd1e7b" providerId="ADAL" clId="{3EE27D91-463D-49CB-99E5-95CC2BFC8EDC}" dt="2025-01-02T17:42:10.573" v="2814" actId="47"/>
        <pc:sldMkLst>
          <pc:docMk/>
          <pc:sldMk cId="3478511479" sldId="331"/>
        </pc:sldMkLst>
      </pc:sldChg>
      <pc:sldChg chg="del">
        <pc:chgData name="Coco, Julie (DPH)" userId="1d767bcf-5ffd-44e8-9d37-229ae0bd1e7b" providerId="ADAL" clId="{3EE27D91-463D-49CB-99E5-95CC2BFC8EDC}" dt="2025-01-02T19:38:00.795" v="3090" actId="2696"/>
        <pc:sldMkLst>
          <pc:docMk/>
          <pc:sldMk cId="1287720472" sldId="342"/>
        </pc:sldMkLst>
      </pc:sldChg>
      <pc:sldChg chg="del modNotesTx">
        <pc:chgData name="Coco, Julie (DPH)" userId="1d767bcf-5ffd-44e8-9d37-229ae0bd1e7b" providerId="ADAL" clId="{3EE27D91-463D-49CB-99E5-95CC2BFC8EDC}" dt="2025-01-02T19:38:00.795" v="3090" actId="2696"/>
        <pc:sldMkLst>
          <pc:docMk/>
          <pc:sldMk cId="3204652562" sldId="343"/>
        </pc:sldMkLst>
      </pc:sldChg>
      <pc:sldChg chg="del modNotesTx">
        <pc:chgData name="Coco, Julie (DPH)" userId="1d767bcf-5ffd-44e8-9d37-229ae0bd1e7b" providerId="ADAL" clId="{3EE27D91-463D-49CB-99E5-95CC2BFC8EDC}" dt="2025-01-02T19:38:00.795" v="3090" actId="2696"/>
        <pc:sldMkLst>
          <pc:docMk/>
          <pc:sldMk cId="3228149006" sldId="345"/>
        </pc:sldMkLst>
      </pc:sldChg>
      <pc:sldChg chg="addSp delSp modSp del mod modNotesTx">
        <pc:chgData name="Coco, Julie (DPH)" userId="1d767bcf-5ffd-44e8-9d37-229ae0bd1e7b" providerId="ADAL" clId="{3EE27D91-463D-49CB-99E5-95CC2BFC8EDC}" dt="2025-01-02T19:38:00.795" v="3090" actId="2696"/>
        <pc:sldMkLst>
          <pc:docMk/>
          <pc:sldMk cId="2123035660" sldId="347"/>
        </pc:sldMkLst>
      </pc:sldChg>
      <pc:sldChg chg="del">
        <pc:chgData name="Coco, Julie (DPH)" userId="1d767bcf-5ffd-44e8-9d37-229ae0bd1e7b" providerId="ADAL" clId="{3EE27D91-463D-49CB-99E5-95CC2BFC8EDC}" dt="2025-01-02T19:38:00.795" v="3090" actId="2696"/>
        <pc:sldMkLst>
          <pc:docMk/>
          <pc:sldMk cId="2910260223" sldId="424"/>
        </pc:sldMkLst>
      </pc:sldChg>
      <pc:sldChg chg="del modNotesTx">
        <pc:chgData name="Coco, Julie (DPH)" userId="1d767bcf-5ffd-44e8-9d37-229ae0bd1e7b" providerId="ADAL" clId="{3EE27D91-463D-49CB-99E5-95CC2BFC8EDC}" dt="2025-01-02T19:38:00.795" v="3090" actId="2696"/>
        <pc:sldMkLst>
          <pc:docMk/>
          <pc:sldMk cId="2834898331" sldId="427"/>
        </pc:sldMkLst>
      </pc:sldChg>
      <pc:sldChg chg="del modNotesTx">
        <pc:chgData name="Coco, Julie (DPH)" userId="1d767bcf-5ffd-44e8-9d37-229ae0bd1e7b" providerId="ADAL" clId="{3EE27D91-463D-49CB-99E5-95CC2BFC8EDC}" dt="2025-01-02T19:38:00.795" v="3090" actId="2696"/>
        <pc:sldMkLst>
          <pc:docMk/>
          <pc:sldMk cId="2428005170" sldId="428"/>
        </pc:sldMkLst>
      </pc:sldChg>
      <pc:sldChg chg="del">
        <pc:chgData name="Coco, Julie (DPH)" userId="1d767bcf-5ffd-44e8-9d37-229ae0bd1e7b" providerId="ADAL" clId="{3EE27D91-463D-49CB-99E5-95CC2BFC8EDC}" dt="2025-01-02T19:39:14.565" v="3092" actId="2696"/>
        <pc:sldMkLst>
          <pc:docMk/>
          <pc:sldMk cId="2563658970" sldId="434"/>
        </pc:sldMkLst>
      </pc:sldChg>
      <pc:sldChg chg="del">
        <pc:chgData name="Coco, Julie (DPH)" userId="1d767bcf-5ffd-44e8-9d37-229ae0bd1e7b" providerId="ADAL" clId="{3EE27D91-463D-49CB-99E5-95CC2BFC8EDC}" dt="2025-01-02T17:42:21.947" v="2815" actId="47"/>
        <pc:sldMkLst>
          <pc:docMk/>
          <pc:sldMk cId="1427256518" sldId="449"/>
        </pc:sldMkLst>
      </pc:sldChg>
      <pc:sldChg chg="del">
        <pc:chgData name="Coco, Julie (DPH)" userId="1d767bcf-5ffd-44e8-9d37-229ae0bd1e7b" providerId="ADAL" clId="{3EE27D91-463D-49CB-99E5-95CC2BFC8EDC}" dt="2025-01-02T19:38:00.795" v="3090" actId="2696"/>
        <pc:sldMkLst>
          <pc:docMk/>
          <pc:sldMk cId="841447638" sldId="450"/>
        </pc:sldMkLst>
      </pc:sldChg>
      <pc:sldChg chg="del">
        <pc:chgData name="Coco, Julie (DPH)" userId="1d767bcf-5ffd-44e8-9d37-229ae0bd1e7b" providerId="ADAL" clId="{3EE27D91-463D-49CB-99E5-95CC2BFC8EDC}" dt="2025-01-02T19:39:02.120" v="3091" actId="2696"/>
        <pc:sldMkLst>
          <pc:docMk/>
          <pc:sldMk cId="655785470" sldId="451"/>
        </pc:sldMkLst>
      </pc:sldChg>
      <pc:sldChg chg="del">
        <pc:chgData name="Coco, Julie (DPH)" userId="1d767bcf-5ffd-44e8-9d37-229ae0bd1e7b" providerId="ADAL" clId="{3EE27D91-463D-49CB-99E5-95CC2BFC8EDC}" dt="2025-01-02T19:38:00.795" v="3090" actId="2696"/>
        <pc:sldMkLst>
          <pc:docMk/>
          <pc:sldMk cId="2440013316" sldId="453"/>
        </pc:sldMkLst>
      </pc:sldChg>
      <pc:sldChg chg="del modNotesTx">
        <pc:chgData name="Coco, Julie (DPH)" userId="1d767bcf-5ffd-44e8-9d37-229ae0bd1e7b" providerId="ADAL" clId="{3EE27D91-463D-49CB-99E5-95CC2BFC8EDC}" dt="2025-01-02T19:39:02.120" v="3091" actId="2696"/>
        <pc:sldMkLst>
          <pc:docMk/>
          <pc:sldMk cId="1963552441" sldId="454"/>
        </pc:sldMkLst>
      </pc:sldChg>
      <pc:sldChg chg="del modNotesTx">
        <pc:chgData name="Coco, Julie (DPH)" userId="1d767bcf-5ffd-44e8-9d37-229ae0bd1e7b" providerId="ADAL" clId="{3EE27D91-463D-49CB-99E5-95CC2BFC8EDC}" dt="2025-01-02T19:39:02.120" v="3091" actId="2696"/>
        <pc:sldMkLst>
          <pc:docMk/>
          <pc:sldMk cId="2050607448" sldId="455"/>
        </pc:sldMkLst>
      </pc:sldChg>
      <pc:sldChg chg="del modNotesTx">
        <pc:chgData name="Coco, Julie (DPH)" userId="1d767bcf-5ffd-44e8-9d37-229ae0bd1e7b" providerId="ADAL" clId="{3EE27D91-463D-49CB-99E5-95CC2BFC8EDC}" dt="2025-01-02T19:39:14.565" v="3092" actId="2696"/>
        <pc:sldMkLst>
          <pc:docMk/>
          <pc:sldMk cId="1300673367" sldId="456"/>
        </pc:sldMkLst>
      </pc:sldChg>
      <pc:sldChg chg="del modNotesTx">
        <pc:chgData name="Coco, Julie (DPH)" userId="1d767bcf-5ffd-44e8-9d37-229ae0bd1e7b" providerId="ADAL" clId="{3EE27D91-463D-49CB-99E5-95CC2BFC8EDC}" dt="2025-01-02T19:38:00.795" v="3090" actId="2696"/>
        <pc:sldMkLst>
          <pc:docMk/>
          <pc:sldMk cId="1229177052" sldId="458"/>
        </pc:sldMkLst>
      </pc:sldChg>
      <pc:sldChg chg="del modNotesTx">
        <pc:chgData name="Coco, Julie (DPH)" userId="1d767bcf-5ffd-44e8-9d37-229ae0bd1e7b" providerId="ADAL" clId="{3EE27D91-463D-49CB-99E5-95CC2BFC8EDC}" dt="2025-01-02T19:38:00.795" v="3090" actId="2696"/>
        <pc:sldMkLst>
          <pc:docMk/>
          <pc:sldMk cId="1649271147" sldId="459"/>
        </pc:sldMkLst>
      </pc:sldChg>
      <pc:sldChg chg="del">
        <pc:chgData name="Coco, Julie (DPH)" userId="1d767bcf-5ffd-44e8-9d37-229ae0bd1e7b" providerId="ADAL" clId="{3EE27D91-463D-49CB-99E5-95CC2BFC8EDC}" dt="2025-01-02T19:39:29.696" v="3093" actId="2696"/>
        <pc:sldMkLst>
          <pc:docMk/>
          <pc:sldMk cId="1474084832" sldId="460"/>
        </pc:sldMkLst>
      </pc:sldChg>
      <pc:sldChg chg="del">
        <pc:chgData name="Coco, Julie (DPH)" userId="1d767bcf-5ffd-44e8-9d37-229ae0bd1e7b" providerId="ADAL" clId="{3EE27D91-463D-49CB-99E5-95CC2BFC8EDC}" dt="2025-01-02T17:41:46.871" v="2812" actId="47"/>
        <pc:sldMkLst>
          <pc:docMk/>
          <pc:sldMk cId="3819224071" sldId="461"/>
        </pc:sldMkLst>
      </pc:sldChg>
      <pc:sldChg chg="del">
        <pc:chgData name="Coco, Julie (DPH)" userId="1d767bcf-5ffd-44e8-9d37-229ae0bd1e7b" providerId="ADAL" clId="{3EE27D91-463D-49CB-99E5-95CC2BFC8EDC}" dt="2024-12-31T15:26:13.873" v="150" actId="47"/>
        <pc:sldMkLst>
          <pc:docMk/>
          <pc:sldMk cId="632874931" sldId="462"/>
        </pc:sldMkLst>
      </pc:sldChg>
      <pc:sldChg chg="del modNotesTx">
        <pc:chgData name="Coco, Julie (DPH)" userId="1d767bcf-5ffd-44e8-9d37-229ae0bd1e7b" providerId="ADAL" clId="{3EE27D91-463D-49CB-99E5-95CC2BFC8EDC}" dt="2025-01-02T19:38:00.795" v="3090" actId="2696"/>
        <pc:sldMkLst>
          <pc:docMk/>
          <pc:sldMk cId="632475263" sldId="465"/>
        </pc:sldMkLst>
      </pc:sldChg>
      <pc:sldChg chg="del modNotesTx">
        <pc:chgData name="Coco, Julie (DPH)" userId="1d767bcf-5ffd-44e8-9d37-229ae0bd1e7b" providerId="ADAL" clId="{3EE27D91-463D-49CB-99E5-95CC2BFC8EDC}" dt="2025-01-02T19:38:00.795" v="3090" actId="2696"/>
        <pc:sldMkLst>
          <pc:docMk/>
          <pc:sldMk cId="4244948275" sldId="470"/>
        </pc:sldMkLst>
      </pc:sldChg>
      <pc:sldChg chg="del modNotesTx">
        <pc:chgData name="Coco, Julie (DPH)" userId="1d767bcf-5ffd-44e8-9d37-229ae0bd1e7b" providerId="ADAL" clId="{3EE27D91-463D-49CB-99E5-95CC2BFC8EDC}" dt="2025-01-02T19:38:00.795" v="3090" actId="2696"/>
        <pc:sldMkLst>
          <pc:docMk/>
          <pc:sldMk cId="771253191" sldId="471"/>
        </pc:sldMkLst>
      </pc:sldChg>
      <pc:sldChg chg="del modNotesTx">
        <pc:chgData name="Coco, Julie (DPH)" userId="1d767bcf-5ffd-44e8-9d37-229ae0bd1e7b" providerId="ADAL" clId="{3EE27D91-463D-49CB-99E5-95CC2BFC8EDC}" dt="2025-01-02T19:38:00.795" v="3090" actId="2696"/>
        <pc:sldMkLst>
          <pc:docMk/>
          <pc:sldMk cId="2210650592" sldId="473"/>
        </pc:sldMkLst>
      </pc:sldChg>
      <pc:sldChg chg="del modNotesTx">
        <pc:chgData name="Coco, Julie (DPH)" userId="1d767bcf-5ffd-44e8-9d37-229ae0bd1e7b" providerId="ADAL" clId="{3EE27D91-463D-49CB-99E5-95CC2BFC8EDC}" dt="2025-01-02T19:38:00.795" v="3090" actId="2696"/>
        <pc:sldMkLst>
          <pc:docMk/>
          <pc:sldMk cId="2835642333" sldId="475"/>
        </pc:sldMkLst>
      </pc:sldChg>
      <pc:sldChg chg="del modNotesTx">
        <pc:chgData name="Coco, Julie (DPH)" userId="1d767bcf-5ffd-44e8-9d37-229ae0bd1e7b" providerId="ADAL" clId="{3EE27D91-463D-49CB-99E5-95CC2BFC8EDC}" dt="2025-01-02T19:38:00.795" v="3090" actId="2696"/>
        <pc:sldMkLst>
          <pc:docMk/>
          <pc:sldMk cId="3031594410" sldId="476"/>
        </pc:sldMkLst>
      </pc:sldChg>
      <pc:sldChg chg="del modNotesTx">
        <pc:chgData name="Coco, Julie (DPH)" userId="1d767bcf-5ffd-44e8-9d37-229ae0bd1e7b" providerId="ADAL" clId="{3EE27D91-463D-49CB-99E5-95CC2BFC8EDC}" dt="2025-01-02T19:39:02.120" v="3091" actId="2696"/>
        <pc:sldMkLst>
          <pc:docMk/>
          <pc:sldMk cId="2871006402" sldId="480"/>
        </pc:sldMkLst>
      </pc:sldChg>
      <pc:sldChg chg="del">
        <pc:chgData name="Coco, Julie (DPH)" userId="1d767bcf-5ffd-44e8-9d37-229ae0bd1e7b" providerId="ADAL" clId="{3EE27D91-463D-49CB-99E5-95CC2BFC8EDC}" dt="2025-01-02T19:39:29.696" v="3093" actId="2696"/>
        <pc:sldMkLst>
          <pc:docMk/>
          <pc:sldMk cId="3618385833" sldId="481"/>
        </pc:sldMkLst>
      </pc:sldChg>
      <pc:sldChg chg="del modNotesTx">
        <pc:chgData name="Coco, Julie (DPH)" userId="1d767bcf-5ffd-44e8-9d37-229ae0bd1e7b" providerId="ADAL" clId="{3EE27D91-463D-49CB-99E5-95CC2BFC8EDC}" dt="2025-01-02T19:39:14.565" v="3092" actId="2696"/>
        <pc:sldMkLst>
          <pc:docMk/>
          <pc:sldMk cId="23100337" sldId="482"/>
        </pc:sldMkLst>
      </pc:sldChg>
      <pc:sldChg chg="del modNotesTx">
        <pc:chgData name="Coco, Julie (DPH)" userId="1d767bcf-5ffd-44e8-9d37-229ae0bd1e7b" providerId="ADAL" clId="{3EE27D91-463D-49CB-99E5-95CC2BFC8EDC}" dt="2025-01-02T19:39:14.565" v="3092" actId="2696"/>
        <pc:sldMkLst>
          <pc:docMk/>
          <pc:sldMk cId="715998883" sldId="490"/>
        </pc:sldMkLst>
      </pc:sldChg>
      <pc:sldChg chg="del">
        <pc:chgData name="Coco, Julie (DPH)" userId="1d767bcf-5ffd-44e8-9d37-229ae0bd1e7b" providerId="ADAL" clId="{3EE27D91-463D-49CB-99E5-95CC2BFC8EDC}" dt="2025-01-02T19:39:29.696" v="3093" actId="2696"/>
        <pc:sldMkLst>
          <pc:docMk/>
          <pc:sldMk cId="1584932617" sldId="491"/>
        </pc:sldMkLst>
      </pc:sldChg>
      <pc:sldChg chg="del">
        <pc:chgData name="Coco, Julie (DPH)" userId="1d767bcf-5ffd-44e8-9d37-229ae0bd1e7b" providerId="ADAL" clId="{3EE27D91-463D-49CB-99E5-95CC2BFC8EDC}" dt="2025-01-02T19:38:00.795" v="3090" actId="2696"/>
        <pc:sldMkLst>
          <pc:docMk/>
          <pc:sldMk cId="3014090288" sldId="492"/>
        </pc:sldMkLst>
      </pc:sldChg>
      <pc:sldChg chg="del modNotesTx">
        <pc:chgData name="Coco, Julie (DPH)" userId="1d767bcf-5ffd-44e8-9d37-229ae0bd1e7b" providerId="ADAL" clId="{3EE27D91-463D-49CB-99E5-95CC2BFC8EDC}" dt="2025-01-02T19:38:00.795" v="3090" actId="2696"/>
        <pc:sldMkLst>
          <pc:docMk/>
          <pc:sldMk cId="532029894" sldId="493"/>
        </pc:sldMkLst>
      </pc:sldChg>
      <pc:sldChg chg="del">
        <pc:chgData name="Coco, Julie (DPH)" userId="1d767bcf-5ffd-44e8-9d37-229ae0bd1e7b" providerId="ADAL" clId="{3EE27D91-463D-49CB-99E5-95CC2BFC8EDC}" dt="2025-01-02T19:39:02.120" v="3091" actId="2696"/>
        <pc:sldMkLst>
          <pc:docMk/>
          <pc:sldMk cId="3440007370" sldId="580"/>
        </pc:sldMkLst>
      </pc:sldChg>
      <pc:sldChg chg="del">
        <pc:chgData name="Coco, Julie (DPH)" userId="1d767bcf-5ffd-44e8-9d37-229ae0bd1e7b" providerId="ADAL" clId="{3EE27D91-463D-49CB-99E5-95CC2BFC8EDC}" dt="2025-01-02T19:39:29.696" v="3093" actId="2696"/>
        <pc:sldMkLst>
          <pc:docMk/>
          <pc:sldMk cId="2285668880" sldId="581"/>
        </pc:sldMkLst>
      </pc:sldChg>
      <pc:sldChg chg="modSp del mod">
        <pc:chgData name="Coco, Julie (DPH)" userId="1d767bcf-5ffd-44e8-9d37-229ae0bd1e7b" providerId="ADAL" clId="{3EE27D91-463D-49CB-99E5-95CC2BFC8EDC}" dt="2024-12-31T15:26:13.812" v="149" actId="47"/>
        <pc:sldMkLst>
          <pc:docMk/>
          <pc:sldMk cId="3116692194" sldId="582"/>
        </pc:sldMkLst>
      </pc:sldChg>
      <pc:sldChg chg="del">
        <pc:chgData name="Coco, Julie (DPH)" userId="1d767bcf-5ffd-44e8-9d37-229ae0bd1e7b" providerId="ADAL" clId="{3EE27D91-463D-49CB-99E5-95CC2BFC8EDC}" dt="2025-01-02T19:38:00.795" v="3090" actId="2696"/>
        <pc:sldMkLst>
          <pc:docMk/>
          <pc:sldMk cId="352261085" sldId="583"/>
        </pc:sldMkLst>
      </pc:sldChg>
      <pc:sldChg chg="del">
        <pc:chgData name="Coco, Julie (DPH)" userId="1d767bcf-5ffd-44e8-9d37-229ae0bd1e7b" providerId="ADAL" clId="{3EE27D91-463D-49CB-99E5-95CC2BFC8EDC}" dt="2025-01-02T19:38:00.795" v="3090" actId="2696"/>
        <pc:sldMkLst>
          <pc:docMk/>
          <pc:sldMk cId="2997897288" sldId="584"/>
        </pc:sldMkLst>
      </pc:sldChg>
      <pc:sldChg chg="addSp delSp modSp del mod modNotesTx">
        <pc:chgData name="Coco, Julie (DPH)" userId="1d767bcf-5ffd-44e8-9d37-229ae0bd1e7b" providerId="ADAL" clId="{3EE27D91-463D-49CB-99E5-95CC2BFC8EDC}" dt="2025-01-02T19:38:00.795" v="3090" actId="2696"/>
        <pc:sldMkLst>
          <pc:docMk/>
          <pc:sldMk cId="604262726" sldId="585"/>
        </pc:sldMkLst>
      </pc:sldChg>
      <pc:sldChg chg="del">
        <pc:chgData name="Coco, Julie (DPH)" userId="1d767bcf-5ffd-44e8-9d37-229ae0bd1e7b" providerId="ADAL" clId="{3EE27D91-463D-49CB-99E5-95CC2BFC8EDC}" dt="2025-01-02T17:41:46.962" v="2813" actId="47"/>
        <pc:sldMkLst>
          <pc:docMk/>
          <pc:sldMk cId="2661624898" sldId="586"/>
        </pc:sldMkLst>
      </pc:sldChg>
      <pc:sldChg chg="del modNotesTx">
        <pc:chgData name="Coco, Julie (DPH)" userId="1d767bcf-5ffd-44e8-9d37-229ae0bd1e7b" providerId="ADAL" clId="{3EE27D91-463D-49CB-99E5-95CC2BFC8EDC}" dt="2025-01-02T19:38:00.795" v="3090" actId="2696"/>
        <pc:sldMkLst>
          <pc:docMk/>
          <pc:sldMk cId="3118776324" sldId="587"/>
        </pc:sldMkLst>
      </pc:sldChg>
      <pc:sldChg chg="del modNotesTx">
        <pc:chgData name="Coco, Julie (DPH)" userId="1d767bcf-5ffd-44e8-9d37-229ae0bd1e7b" providerId="ADAL" clId="{3EE27D91-463D-49CB-99E5-95CC2BFC8EDC}" dt="2025-01-02T19:38:00.795" v="3090" actId="2696"/>
        <pc:sldMkLst>
          <pc:docMk/>
          <pc:sldMk cId="1028710571" sldId="588"/>
        </pc:sldMkLst>
      </pc:sldChg>
      <pc:sldChg chg="del">
        <pc:chgData name="Coco, Julie (DPH)" userId="1d767bcf-5ffd-44e8-9d37-229ae0bd1e7b" providerId="ADAL" clId="{3EE27D91-463D-49CB-99E5-95CC2BFC8EDC}" dt="2025-01-02T17:42:33.526" v="2816" actId="47"/>
        <pc:sldMkLst>
          <pc:docMk/>
          <pc:sldMk cId="1895220980" sldId="589"/>
        </pc:sldMkLst>
      </pc:sldChg>
      <pc:sldChg chg="del">
        <pc:chgData name="Coco, Julie (DPH)" userId="1d767bcf-5ffd-44e8-9d37-229ae0bd1e7b" providerId="ADAL" clId="{3EE27D91-463D-49CB-99E5-95CC2BFC8EDC}" dt="2025-01-02T19:38:00.795" v="3090" actId="2696"/>
        <pc:sldMkLst>
          <pc:docMk/>
          <pc:sldMk cId="3109235609" sldId="590"/>
        </pc:sldMkLst>
      </pc:sldChg>
      <pc:sldChg chg="del">
        <pc:chgData name="Coco, Julie (DPH)" userId="1d767bcf-5ffd-44e8-9d37-229ae0bd1e7b" providerId="ADAL" clId="{3EE27D91-463D-49CB-99E5-95CC2BFC8EDC}" dt="2025-01-02T19:38:00.795" v="3090" actId="2696"/>
        <pc:sldMkLst>
          <pc:docMk/>
          <pc:sldMk cId="2500014418" sldId="591"/>
        </pc:sldMkLst>
      </pc:sldChg>
      <pc:sldChg chg="del modNotesTx">
        <pc:chgData name="Coco, Julie (DPH)" userId="1d767bcf-5ffd-44e8-9d37-229ae0bd1e7b" providerId="ADAL" clId="{3EE27D91-463D-49CB-99E5-95CC2BFC8EDC}" dt="2025-01-02T19:39:14.565" v="3092" actId="2696"/>
        <pc:sldMkLst>
          <pc:docMk/>
          <pc:sldMk cId="585885977" sldId="592"/>
        </pc:sldMkLst>
      </pc:sldChg>
      <pc:sldChg chg="del modNotesTx">
        <pc:chgData name="Coco, Julie (DPH)" userId="1d767bcf-5ffd-44e8-9d37-229ae0bd1e7b" providerId="ADAL" clId="{3EE27D91-463D-49CB-99E5-95CC2BFC8EDC}" dt="2025-01-02T19:39:29.696" v="3093" actId="2696"/>
        <pc:sldMkLst>
          <pc:docMk/>
          <pc:sldMk cId="3388444468" sldId="593"/>
        </pc:sldMkLst>
      </pc:sldChg>
      <pc:sldChg chg="del">
        <pc:chgData name="Coco, Julie (DPH)" userId="1d767bcf-5ffd-44e8-9d37-229ae0bd1e7b" providerId="ADAL" clId="{3EE27D91-463D-49CB-99E5-95CC2BFC8EDC}" dt="2025-01-02T19:39:29.696" v="3093" actId="2696"/>
        <pc:sldMkLst>
          <pc:docMk/>
          <pc:sldMk cId="1237999785" sldId="594"/>
        </pc:sldMkLst>
      </pc:sldChg>
      <pc:sldChg chg="del">
        <pc:chgData name="Coco, Julie (DPH)" userId="1d767bcf-5ffd-44e8-9d37-229ae0bd1e7b" providerId="ADAL" clId="{3EE27D91-463D-49CB-99E5-95CC2BFC8EDC}" dt="2025-01-02T19:39:29.696" v="3093" actId="2696"/>
        <pc:sldMkLst>
          <pc:docMk/>
          <pc:sldMk cId="1977289993" sldId="595"/>
        </pc:sldMkLst>
      </pc:sldChg>
      <pc:sldChg chg="modSp new mod ord">
        <pc:chgData name="Coco, Julie (DPH)" userId="1d767bcf-5ffd-44e8-9d37-229ae0bd1e7b" providerId="ADAL" clId="{3EE27D91-463D-49CB-99E5-95CC2BFC8EDC}" dt="2024-12-31T17:43:03.683" v="460"/>
        <pc:sldMkLst>
          <pc:docMk/>
          <pc:sldMk cId="3762367395" sldId="596"/>
        </pc:sldMkLst>
      </pc:sldChg>
      <pc:sldChg chg="modSp new mod">
        <pc:chgData name="Coco, Julie (DPH)" userId="1d767bcf-5ffd-44e8-9d37-229ae0bd1e7b" providerId="ADAL" clId="{3EE27D91-463D-49CB-99E5-95CC2BFC8EDC}" dt="2025-01-02T16:15:22.112" v="2811" actId="20577"/>
        <pc:sldMkLst>
          <pc:docMk/>
          <pc:sldMk cId="233110707" sldId="597"/>
        </pc:sldMkLst>
        <pc:spChg chg="mod">
          <ac:chgData name="Coco, Julie (DPH)" userId="1d767bcf-5ffd-44e8-9d37-229ae0bd1e7b" providerId="ADAL" clId="{3EE27D91-463D-49CB-99E5-95CC2BFC8EDC}" dt="2024-12-31T17:43:06.922" v="467" actId="20577"/>
          <ac:spMkLst>
            <pc:docMk/>
            <pc:sldMk cId="233110707" sldId="597"/>
            <ac:spMk id="2" creationId="{08FC2E48-B9F4-65C0-F80A-98B4F88853DA}"/>
          </ac:spMkLst>
        </pc:spChg>
        <pc:spChg chg="mod">
          <ac:chgData name="Coco, Julie (DPH)" userId="1d767bcf-5ffd-44e8-9d37-229ae0bd1e7b" providerId="ADAL" clId="{3EE27D91-463D-49CB-99E5-95CC2BFC8EDC}" dt="2025-01-02T16:15:22.112" v="2811" actId="20577"/>
          <ac:spMkLst>
            <pc:docMk/>
            <pc:sldMk cId="233110707" sldId="597"/>
            <ac:spMk id="3" creationId="{D1C0E9EB-D611-B11D-8FF2-7C4EC8AD5A10}"/>
          </ac:spMkLst>
        </pc:spChg>
      </pc:sldChg>
      <pc:sldChg chg="modSp new mod">
        <pc:chgData name="Coco, Julie (DPH)" userId="1d767bcf-5ffd-44e8-9d37-229ae0bd1e7b" providerId="ADAL" clId="{3EE27D91-463D-49CB-99E5-95CC2BFC8EDC}" dt="2025-01-02T16:14:09.712" v="2445" actId="20577"/>
        <pc:sldMkLst>
          <pc:docMk/>
          <pc:sldMk cId="3479357948" sldId="598"/>
        </pc:sldMkLst>
        <pc:spChg chg="mod">
          <ac:chgData name="Coco, Julie (DPH)" userId="1d767bcf-5ffd-44e8-9d37-229ae0bd1e7b" providerId="ADAL" clId="{3EE27D91-463D-49CB-99E5-95CC2BFC8EDC}" dt="2025-01-02T16:09:49.753" v="1918" actId="20577"/>
          <ac:spMkLst>
            <pc:docMk/>
            <pc:sldMk cId="3479357948" sldId="598"/>
            <ac:spMk id="2" creationId="{CD1904D0-C32D-476A-A552-FF2C2E64350E}"/>
          </ac:spMkLst>
        </pc:spChg>
        <pc:spChg chg="mod">
          <ac:chgData name="Coco, Julie (DPH)" userId="1d767bcf-5ffd-44e8-9d37-229ae0bd1e7b" providerId="ADAL" clId="{3EE27D91-463D-49CB-99E5-95CC2BFC8EDC}" dt="2025-01-02T16:14:09.712" v="2445" actId="20577"/>
          <ac:spMkLst>
            <pc:docMk/>
            <pc:sldMk cId="3479357948" sldId="598"/>
            <ac:spMk id="3" creationId="{9D6E81A2-D9F1-1F95-83B9-326AC26A58B6}"/>
          </ac:spMkLst>
        </pc:spChg>
      </pc:sldChg>
      <pc:sldChg chg="addSp delSp modSp new mod modNotesTx">
        <pc:chgData name="Coco, Julie (DPH)" userId="1d767bcf-5ffd-44e8-9d37-229ae0bd1e7b" providerId="ADAL" clId="{3EE27D91-463D-49CB-99E5-95CC2BFC8EDC}" dt="2025-01-02T19:34:25.433" v="3084" actId="1076"/>
        <pc:sldMkLst>
          <pc:docMk/>
          <pc:sldMk cId="292599037" sldId="599"/>
        </pc:sldMkLst>
      </pc:sldChg>
      <pc:sldChg chg="add">
        <pc:chgData name="Coco, Julie (DPH)" userId="1d767bcf-5ffd-44e8-9d37-229ae0bd1e7b" providerId="ADAL" clId="{3EE27D91-463D-49CB-99E5-95CC2BFC8EDC}" dt="2025-01-02T19:36:48.103" v="3088"/>
        <pc:sldMkLst>
          <pc:docMk/>
          <pc:sldMk cId="1293667568" sldId="600"/>
        </pc:sldMkLst>
      </pc:sldChg>
      <pc:sldChg chg="add del">
        <pc:chgData name="Coco, Julie (DPH)" userId="1d767bcf-5ffd-44e8-9d37-229ae0bd1e7b" providerId="ADAL" clId="{3EE27D91-463D-49CB-99E5-95CC2BFC8EDC}" dt="2025-01-02T19:36:26.349" v="3087" actId="47"/>
        <pc:sldMkLst>
          <pc:docMk/>
          <pc:sldMk cId="3299763843" sldId="600"/>
        </pc:sldMkLst>
      </pc:sldChg>
      <pc:sldChg chg="add modNotesTx">
        <pc:chgData name="Coco, Julie (DPH)" userId="1d767bcf-5ffd-44e8-9d37-229ae0bd1e7b" providerId="ADAL" clId="{3EE27D91-463D-49CB-99E5-95CC2BFC8EDC}" dt="2025-01-07T14:56:23.623" v="3225" actId="20577"/>
        <pc:sldMkLst>
          <pc:docMk/>
          <pc:sldMk cId="2782508609" sldId="601"/>
        </pc:sldMkLst>
      </pc:sldChg>
      <pc:sldChg chg="add">
        <pc:chgData name="Coco, Julie (DPH)" userId="1d767bcf-5ffd-44e8-9d37-229ae0bd1e7b" providerId="ADAL" clId="{3EE27D91-463D-49CB-99E5-95CC2BFC8EDC}" dt="2025-01-02T19:36:10.076" v="3086"/>
        <pc:sldMkLst>
          <pc:docMk/>
          <pc:sldMk cId="2408313567" sldId="602"/>
        </pc:sldMkLst>
      </pc:sldChg>
      <pc:sldChg chg="add modNotesTx">
        <pc:chgData name="Coco, Julie (DPH)" userId="1d767bcf-5ffd-44e8-9d37-229ae0bd1e7b" providerId="ADAL" clId="{3EE27D91-463D-49CB-99E5-95CC2BFC8EDC}" dt="2025-01-07T14:57:21.105" v="3249" actId="20577"/>
        <pc:sldMkLst>
          <pc:docMk/>
          <pc:sldMk cId="3651326822" sldId="603"/>
        </pc:sldMkLst>
      </pc:sldChg>
      <pc:sldChg chg="add modNotesTx">
        <pc:chgData name="Coco, Julie (DPH)" userId="1d767bcf-5ffd-44e8-9d37-229ae0bd1e7b" providerId="ADAL" clId="{3EE27D91-463D-49CB-99E5-95CC2BFC8EDC}" dt="2025-01-02T20:02:07.799" v="3094" actId="20577"/>
        <pc:sldMkLst>
          <pc:docMk/>
          <pc:sldMk cId="2791786386" sldId="604"/>
        </pc:sldMkLst>
      </pc:sldChg>
      <pc:sldChg chg="add modNotesTx">
        <pc:chgData name="Coco, Julie (DPH)" userId="1d767bcf-5ffd-44e8-9d37-229ae0bd1e7b" providerId="ADAL" clId="{3EE27D91-463D-49CB-99E5-95CC2BFC8EDC}" dt="2025-01-07T15:01:05.754" v="3253" actId="20577"/>
        <pc:sldMkLst>
          <pc:docMk/>
          <pc:sldMk cId="3501510664" sldId="605"/>
        </pc:sldMkLst>
      </pc:sldChg>
      <pc:sldChg chg="add">
        <pc:chgData name="Coco, Julie (DPH)" userId="1d767bcf-5ffd-44e8-9d37-229ae0bd1e7b" providerId="ADAL" clId="{3EE27D91-463D-49CB-99E5-95CC2BFC8EDC}" dt="2025-01-02T19:36:10.076" v="3086"/>
        <pc:sldMkLst>
          <pc:docMk/>
          <pc:sldMk cId="2123093441" sldId="606"/>
        </pc:sldMkLst>
      </pc:sldChg>
      <pc:sldChg chg="add">
        <pc:chgData name="Coco, Julie (DPH)" userId="1d767bcf-5ffd-44e8-9d37-229ae0bd1e7b" providerId="ADAL" clId="{3EE27D91-463D-49CB-99E5-95CC2BFC8EDC}" dt="2025-01-02T19:36:10.076" v="3086"/>
        <pc:sldMkLst>
          <pc:docMk/>
          <pc:sldMk cId="338298470" sldId="607"/>
        </pc:sldMkLst>
      </pc:sldChg>
      <pc:sldChg chg="add">
        <pc:chgData name="Coco, Julie (DPH)" userId="1d767bcf-5ffd-44e8-9d37-229ae0bd1e7b" providerId="ADAL" clId="{3EE27D91-463D-49CB-99E5-95CC2BFC8EDC}" dt="2025-01-02T19:36:10.076" v="3086"/>
        <pc:sldMkLst>
          <pc:docMk/>
          <pc:sldMk cId="3603441650" sldId="608"/>
        </pc:sldMkLst>
      </pc:sldChg>
      <pc:sldChg chg="add">
        <pc:chgData name="Coco, Julie (DPH)" userId="1d767bcf-5ffd-44e8-9d37-229ae0bd1e7b" providerId="ADAL" clId="{3EE27D91-463D-49CB-99E5-95CC2BFC8EDC}" dt="2025-01-02T19:36:10.076" v="3086"/>
        <pc:sldMkLst>
          <pc:docMk/>
          <pc:sldMk cId="1408072892" sldId="609"/>
        </pc:sldMkLst>
      </pc:sldChg>
      <pc:sldChg chg="add modNotesTx">
        <pc:chgData name="Coco, Julie (DPH)" userId="1d767bcf-5ffd-44e8-9d37-229ae0bd1e7b" providerId="ADAL" clId="{3EE27D91-463D-49CB-99E5-95CC2BFC8EDC}" dt="2025-01-07T15:03:18.533" v="3255" actId="20577"/>
        <pc:sldMkLst>
          <pc:docMk/>
          <pc:sldMk cId="362117405" sldId="610"/>
        </pc:sldMkLst>
      </pc:sldChg>
      <pc:sldChg chg="add modNotesTx">
        <pc:chgData name="Coco, Julie (DPH)" userId="1d767bcf-5ffd-44e8-9d37-229ae0bd1e7b" providerId="ADAL" clId="{3EE27D91-463D-49CB-99E5-95CC2BFC8EDC}" dt="2025-01-07T15:04:59.890" v="3283" actId="113"/>
        <pc:sldMkLst>
          <pc:docMk/>
          <pc:sldMk cId="2054072338" sldId="611"/>
        </pc:sldMkLst>
      </pc:sldChg>
      <pc:sldChg chg="add modNotesTx">
        <pc:chgData name="Coco, Julie (DPH)" userId="1d767bcf-5ffd-44e8-9d37-229ae0bd1e7b" providerId="ADAL" clId="{3EE27D91-463D-49CB-99E5-95CC2BFC8EDC}" dt="2025-01-07T15:06:32.864" v="3286" actId="113"/>
        <pc:sldMkLst>
          <pc:docMk/>
          <pc:sldMk cId="2286934411" sldId="612"/>
        </pc:sldMkLst>
      </pc:sldChg>
      <pc:sldChg chg="add modNotesTx">
        <pc:chgData name="Coco, Julie (DPH)" userId="1d767bcf-5ffd-44e8-9d37-229ae0bd1e7b" providerId="ADAL" clId="{3EE27D91-463D-49CB-99E5-95CC2BFC8EDC}" dt="2025-01-07T15:34:44.132" v="3300" actId="20577"/>
        <pc:sldMkLst>
          <pc:docMk/>
          <pc:sldMk cId="3151928066" sldId="613"/>
        </pc:sldMkLst>
      </pc:sldChg>
      <pc:sldChg chg="add">
        <pc:chgData name="Coco, Julie (DPH)" userId="1d767bcf-5ffd-44e8-9d37-229ae0bd1e7b" providerId="ADAL" clId="{3EE27D91-463D-49CB-99E5-95CC2BFC8EDC}" dt="2025-01-02T19:36:10.076" v="3086"/>
        <pc:sldMkLst>
          <pc:docMk/>
          <pc:sldMk cId="3660443079" sldId="614"/>
        </pc:sldMkLst>
      </pc:sldChg>
      <pc:sldChg chg="add">
        <pc:chgData name="Coco, Julie (DPH)" userId="1d767bcf-5ffd-44e8-9d37-229ae0bd1e7b" providerId="ADAL" clId="{3EE27D91-463D-49CB-99E5-95CC2BFC8EDC}" dt="2025-01-02T19:36:10.076" v="3086"/>
        <pc:sldMkLst>
          <pc:docMk/>
          <pc:sldMk cId="910544674" sldId="615"/>
        </pc:sldMkLst>
      </pc:sldChg>
      <pc:sldChg chg="add">
        <pc:chgData name="Coco, Julie (DPH)" userId="1d767bcf-5ffd-44e8-9d37-229ae0bd1e7b" providerId="ADAL" clId="{3EE27D91-463D-49CB-99E5-95CC2BFC8EDC}" dt="2025-01-02T19:36:10.076" v="3086"/>
        <pc:sldMkLst>
          <pc:docMk/>
          <pc:sldMk cId="2600893794" sldId="616"/>
        </pc:sldMkLst>
      </pc:sldChg>
      <pc:sldChg chg="add">
        <pc:chgData name="Coco, Julie (DPH)" userId="1d767bcf-5ffd-44e8-9d37-229ae0bd1e7b" providerId="ADAL" clId="{3EE27D91-463D-49CB-99E5-95CC2BFC8EDC}" dt="2025-01-02T19:36:10.076" v="3086"/>
        <pc:sldMkLst>
          <pc:docMk/>
          <pc:sldMk cId="673688544" sldId="617"/>
        </pc:sldMkLst>
      </pc:sldChg>
      <pc:sldChg chg="add">
        <pc:chgData name="Coco, Julie (DPH)" userId="1d767bcf-5ffd-44e8-9d37-229ae0bd1e7b" providerId="ADAL" clId="{3EE27D91-463D-49CB-99E5-95CC2BFC8EDC}" dt="2025-01-02T19:36:10.076" v="3086"/>
        <pc:sldMkLst>
          <pc:docMk/>
          <pc:sldMk cId="1328930706" sldId="618"/>
        </pc:sldMkLst>
      </pc:sldChg>
      <pc:sldChg chg="add">
        <pc:chgData name="Coco, Julie (DPH)" userId="1d767bcf-5ffd-44e8-9d37-229ae0bd1e7b" providerId="ADAL" clId="{3EE27D91-463D-49CB-99E5-95CC2BFC8EDC}" dt="2025-01-02T19:36:10.076" v="3086"/>
        <pc:sldMkLst>
          <pc:docMk/>
          <pc:sldMk cId="3063947741" sldId="619"/>
        </pc:sldMkLst>
      </pc:sldChg>
      <pc:sldChg chg="add">
        <pc:chgData name="Coco, Julie (DPH)" userId="1d767bcf-5ffd-44e8-9d37-229ae0bd1e7b" providerId="ADAL" clId="{3EE27D91-463D-49CB-99E5-95CC2BFC8EDC}" dt="2025-01-02T19:36:10.076" v="3086"/>
        <pc:sldMkLst>
          <pc:docMk/>
          <pc:sldMk cId="835652099" sldId="620"/>
        </pc:sldMkLst>
      </pc:sldChg>
      <pc:sldChg chg="add">
        <pc:chgData name="Coco, Julie (DPH)" userId="1d767bcf-5ffd-44e8-9d37-229ae0bd1e7b" providerId="ADAL" clId="{3EE27D91-463D-49CB-99E5-95CC2BFC8EDC}" dt="2025-01-02T19:36:10.076" v="3086"/>
        <pc:sldMkLst>
          <pc:docMk/>
          <pc:sldMk cId="1694001163" sldId="621"/>
        </pc:sldMkLst>
      </pc:sldChg>
      <pc:sldChg chg="add">
        <pc:chgData name="Coco, Julie (DPH)" userId="1d767bcf-5ffd-44e8-9d37-229ae0bd1e7b" providerId="ADAL" clId="{3EE27D91-463D-49CB-99E5-95CC2BFC8EDC}" dt="2025-01-02T19:36:10.076" v="3086"/>
        <pc:sldMkLst>
          <pc:docMk/>
          <pc:sldMk cId="1915105490" sldId="622"/>
        </pc:sldMkLst>
      </pc:sldChg>
      <pc:sldChg chg="add">
        <pc:chgData name="Coco, Julie (DPH)" userId="1d767bcf-5ffd-44e8-9d37-229ae0bd1e7b" providerId="ADAL" clId="{3EE27D91-463D-49CB-99E5-95CC2BFC8EDC}" dt="2025-01-02T19:36:10.076" v="3086"/>
        <pc:sldMkLst>
          <pc:docMk/>
          <pc:sldMk cId="834973290" sldId="623"/>
        </pc:sldMkLst>
      </pc:sldChg>
      <pc:sldChg chg="add">
        <pc:chgData name="Coco, Julie (DPH)" userId="1d767bcf-5ffd-44e8-9d37-229ae0bd1e7b" providerId="ADAL" clId="{3EE27D91-463D-49CB-99E5-95CC2BFC8EDC}" dt="2025-01-02T19:36:10.076" v="3086"/>
        <pc:sldMkLst>
          <pc:docMk/>
          <pc:sldMk cId="1007073881" sldId="624"/>
        </pc:sldMkLst>
      </pc:sldChg>
      <pc:sldChg chg="add">
        <pc:chgData name="Coco, Julie (DPH)" userId="1d767bcf-5ffd-44e8-9d37-229ae0bd1e7b" providerId="ADAL" clId="{3EE27D91-463D-49CB-99E5-95CC2BFC8EDC}" dt="2025-01-02T19:36:10.076" v="3086"/>
        <pc:sldMkLst>
          <pc:docMk/>
          <pc:sldMk cId="3014659184" sldId="625"/>
        </pc:sldMkLst>
      </pc:sldChg>
      <pc:sldChg chg="add">
        <pc:chgData name="Coco, Julie (DPH)" userId="1d767bcf-5ffd-44e8-9d37-229ae0bd1e7b" providerId="ADAL" clId="{3EE27D91-463D-49CB-99E5-95CC2BFC8EDC}" dt="2025-01-02T19:36:10.076" v="3086"/>
        <pc:sldMkLst>
          <pc:docMk/>
          <pc:sldMk cId="3763360954" sldId="626"/>
        </pc:sldMkLst>
      </pc:sldChg>
      <pc:sldChg chg="add">
        <pc:chgData name="Coco, Julie (DPH)" userId="1d767bcf-5ffd-44e8-9d37-229ae0bd1e7b" providerId="ADAL" clId="{3EE27D91-463D-49CB-99E5-95CC2BFC8EDC}" dt="2025-01-02T19:36:10.076" v="3086"/>
        <pc:sldMkLst>
          <pc:docMk/>
          <pc:sldMk cId="3014634375" sldId="627"/>
        </pc:sldMkLst>
      </pc:sldChg>
      <pc:sldChg chg="add">
        <pc:chgData name="Coco, Julie (DPH)" userId="1d767bcf-5ffd-44e8-9d37-229ae0bd1e7b" providerId="ADAL" clId="{3EE27D91-463D-49CB-99E5-95CC2BFC8EDC}" dt="2025-01-02T19:36:10.076" v="3086"/>
        <pc:sldMkLst>
          <pc:docMk/>
          <pc:sldMk cId="635845330" sldId="628"/>
        </pc:sldMkLst>
      </pc:sldChg>
      <pc:sldChg chg="add">
        <pc:chgData name="Coco, Julie (DPH)" userId="1d767bcf-5ffd-44e8-9d37-229ae0bd1e7b" providerId="ADAL" clId="{3EE27D91-463D-49CB-99E5-95CC2BFC8EDC}" dt="2025-01-02T19:36:10.076" v="3086"/>
        <pc:sldMkLst>
          <pc:docMk/>
          <pc:sldMk cId="1821007759" sldId="629"/>
        </pc:sldMkLst>
      </pc:sldChg>
      <pc:sldChg chg="add">
        <pc:chgData name="Coco, Julie (DPH)" userId="1d767bcf-5ffd-44e8-9d37-229ae0bd1e7b" providerId="ADAL" clId="{3EE27D91-463D-49CB-99E5-95CC2BFC8EDC}" dt="2025-01-02T19:36:10.076" v="3086"/>
        <pc:sldMkLst>
          <pc:docMk/>
          <pc:sldMk cId="1467803338" sldId="630"/>
        </pc:sldMkLst>
      </pc:sldChg>
      <pc:sldChg chg="add">
        <pc:chgData name="Coco, Julie (DPH)" userId="1d767bcf-5ffd-44e8-9d37-229ae0bd1e7b" providerId="ADAL" clId="{3EE27D91-463D-49CB-99E5-95CC2BFC8EDC}" dt="2025-01-02T19:36:10.076" v="3086"/>
        <pc:sldMkLst>
          <pc:docMk/>
          <pc:sldMk cId="3750789141" sldId="631"/>
        </pc:sldMkLst>
      </pc:sldChg>
      <pc:sldChg chg="add">
        <pc:chgData name="Coco, Julie (DPH)" userId="1d767bcf-5ffd-44e8-9d37-229ae0bd1e7b" providerId="ADAL" clId="{3EE27D91-463D-49CB-99E5-95CC2BFC8EDC}" dt="2025-01-02T19:36:10.076" v="3086"/>
        <pc:sldMkLst>
          <pc:docMk/>
          <pc:sldMk cId="2605122809" sldId="632"/>
        </pc:sldMkLst>
      </pc:sldChg>
      <pc:sldChg chg="add">
        <pc:chgData name="Coco, Julie (DPH)" userId="1d767bcf-5ffd-44e8-9d37-229ae0bd1e7b" providerId="ADAL" clId="{3EE27D91-463D-49CB-99E5-95CC2BFC8EDC}" dt="2025-01-02T19:36:10.076" v="3086"/>
        <pc:sldMkLst>
          <pc:docMk/>
          <pc:sldMk cId="3397418298" sldId="633"/>
        </pc:sldMkLst>
      </pc:sldChg>
      <pc:sldChg chg="add">
        <pc:chgData name="Coco, Julie (DPH)" userId="1d767bcf-5ffd-44e8-9d37-229ae0bd1e7b" providerId="ADAL" clId="{3EE27D91-463D-49CB-99E5-95CC2BFC8EDC}" dt="2025-01-02T19:36:10.076" v="3086"/>
        <pc:sldMkLst>
          <pc:docMk/>
          <pc:sldMk cId="1785682275" sldId="634"/>
        </pc:sldMkLst>
      </pc:sldChg>
      <pc:sldChg chg="add">
        <pc:chgData name="Coco, Julie (DPH)" userId="1d767bcf-5ffd-44e8-9d37-229ae0bd1e7b" providerId="ADAL" clId="{3EE27D91-463D-49CB-99E5-95CC2BFC8EDC}" dt="2025-01-02T19:36:10.076" v="3086"/>
        <pc:sldMkLst>
          <pc:docMk/>
          <pc:sldMk cId="1605281673" sldId="635"/>
        </pc:sldMkLst>
      </pc:sldChg>
      <pc:sldChg chg="add">
        <pc:chgData name="Coco, Julie (DPH)" userId="1d767bcf-5ffd-44e8-9d37-229ae0bd1e7b" providerId="ADAL" clId="{3EE27D91-463D-49CB-99E5-95CC2BFC8EDC}" dt="2025-01-02T19:36:10.076" v="3086"/>
        <pc:sldMkLst>
          <pc:docMk/>
          <pc:sldMk cId="2549786022" sldId="636"/>
        </pc:sldMkLst>
      </pc:sldChg>
      <pc:sldChg chg="add">
        <pc:chgData name="Coco, Julie (DPH)" userId="1d767bcf-5ffd-44e8-9d37-229ae0bd1e7b" providerId="ADAL" clId="{3EE27D91-463D-49CB-99E5-95CC2BFC8EDC}" dt="2025-01-02T19:36:10.076" v="3086"/>
        <pc:sldMkLst>
          <pc:docMk/>
          <pc:sldMk cId="1230080447" sldId="637"/>
        </pc:sldMkLst>
      </pc:sldChg>
      <pc:sldChg chg="add">
        <pc:chgData name="Coco, Julie (DPH)" userId="1d767bcf-5ffd-44e8-9d37-229ae0bd1e7b" providerId="ADAL" clId="{3EE27D91-463D-49CB-99E5-95CC2BFC8EDC}" dt="2025-01-02T19:36:10.076" v="3086"/>
        <pc:sldMkLst>
          <pc:docMk/>
          <pc:sldMk cId="929937685" sldId="638"/>
        </pc:sldMkLst>
      </pc:sldChg>
      <pc:sldChg chg="add">
        <pc:chgData name="Coco, Julie (DPH)" userId="1d767bcf-5ffd-44e8-9d37-229ae0bd1e7b" providerId="ADAL" clId="{3EE27D91-463D-49CB-99E5-95CC2BFC8EDC}" dt="2025-01-02T19:36:10.076" v="3086"/>
        <pc:sldMkLst>
          <pc:docMk/>
          <pc:sldMk cId="1249115949" sldId="639"/>
        </pc:sldMkLst>
      </pc:sldChg>
      <pc:sldChg chg="add">
        <pc:chgData name="Coco, Julie (DPH)" userId="1d767bcf-5ffd-44e8-9d37-229ae0bd1e7b" providerId="ADAL" clId="{3EE27D91-463D-49CB-99E5-95CC2BFC8EDC}" dt="2025-01-02T19:36:10.076" v="3086"/>
        <pc:sldMkLst>
          <pc:docMk/>
          <pc:sldMk cId="1527538811" sldId="640"/>
        </pc:sldMkLst>
      </pc:sldChg>
      <pc:sldChg chg="add">
        <pc:chgData name="Coco, Julie (DPH)" userId="1d767bcf-5ffd-44e8-9d37-229ae0bd1e7b" providerId="ADAL" clId="{3EE27D91-463D-49CB-99E5-95CC2BFC8EDC}" dt="2025-01-02T19:36:10.076" v="3086"/>
        <pc:sldMkLst>
          <pc:docMk/>
          <pc:sldMk cId="331394302" sldId="641"/>
        </pc:sldMkLst>
      </pc:sldChg>
      <pc:sldChg chg="add">
        <pc:chgData name="Coco, Julie (DPH)" userId="1d767bcf-5ffd-44e8-9d37-229ae0bd1e7b" providerId="ADAL" clId="{3EE27D91-463D-49CB-99E5-95CC2BFC8EDC}" dt="2025-01-02T19:36:10.076" v="3086"/>
        <pc:sldMkLst>
          <pc:docMk/>
          <pc:sldMk cId="665479340" sldId="642"/>
        </pc:sldMkLst>
      </pc:sldChg>
      <pc:sldChg chg="add">
        <pc:chgData name="Coco, Julie (DPH)" userId="1d767bcf-5ffd-44e8-9d37-229ae0bd1e7b" providerId="ADAL" clId="{3EE27D91-463D-49CB-99E5-95CC2BFC8EDC}" dt="2025-01-02T19:36:10.076" v="3086"/>
        <pc:sldMkLst>
          <pc:docMk/>
          <pc:sldMk cId="4063295620" sldId="643"/>
        </pc:sldMkLst>
      </pc:sldChg>
      <pc:sldChg chg="add">
        <pc:chgData name="Coco, Julie (DPH)" userId="1d767bcf-5ffd-44e8-9d37-229ae0bd1e7b" providerId="ADAL" clId="{3EE27D91-463D-49CB-99E5-95CC2BFC8EDC}" dt="2025-01-02T19:36:10.076" v="3086"/>
        <pc:sldMkLst>
          <pc:docMk/>
          <pc:sldMk cId="1247594376" sldId="644"/>
        </pc:sldMkLst>
      </pc:sldChg>
    </pc:docChg>
  </pc:docChgLst>
  <pc:docChgLst>
    <pc:chgData name="Coco, Julie (DPH)" userId="S::julie.coco@mass.gov::1d767bcf-5ffd-44e8-9d37-229ae0bd1e7b" providerId="AD" clId="Web-{8437D255-614F-CF5E-91E6-3657E82E7747}"/>
    <pc:docChg chg="delSld">
      <pc:chgData name="Coco, Julie (DPH)" userId="S::julie.coco@mass.gov::1d767bcf-5ffd-44e8-9d37-229ae0bd1e7b" providerId="AD" clId="Web-{8437D255-614F-CF5E-91E6-3657E82E7747}" dt="2025-01-07T21:49:20.957" v="7"/>
      <pc:docMkLst>
        <pc:docMk/>
      </pc:docMkLst>
      <pc:sldChg chg="del">
        <pc:chgData name="Coco, Julie (DPH)" userId="S::julie.coco@mass.gov::1d767bcf-5ffd-44e8-9d37-229ae0bd1e7b" providerId="AD" clId="Web-{8437D255-614F-CF5E-91E6-3657E82E7747}" dt="2025-01-07T21:49:20.957" v="7"/>
        <pc:sldMkLst>
          <pc:docMk/>
          <pc:sldMk cId="2386468116" sldId="270"/>
        </pc:sldMkLst>
      </pc:sldChg>
      <pc:sldChg chg="del">
        <pc:chgData name="Coco, Julie (DPH)" userId="S::julie.coco@mass.gov::1d767bcf-5ffd-44e8-9d37-229ae0bd1e7b" providerId="AD" clId="Web-{8437D255-614F-CF5E-91E6-3657E82E7747}" dt="2025-01-07T21:44:16.537" v="5"/>
        <pc:sldMkLst>
          <pc:docMk/>
          <pc:sldMk cId="292599037" sldId="599"/>
        </pc:sldMkLst>
      </pc:sldChg>
      <pc:sldChg chg="del">
        <pc:chgData name="Coco, Julie (DPH)" userId="S::julie.coco@mass.gov::1d767bcf-5ffd-44e8-9d37-229ae0bd1e7b" providerId="AD" clId="Web-{8437D255-614F-CF5E-91E6-3657E82E7747}" dt="2025-01-07T21:48:23.426" v="6"/>
        <pc:sldMkLst>
          <pc:docMk/>
          <pc:sldMk cId="910544674" sldId="615"/>
        </pc:sldMkLst>
      </pc:sldChg>
      <pc:sldChg chg="del">
        <pc:chgData name="Coco, Julie (DPH)" userId="S::julie.coco@mass.gov::1d767bcf-5ffd-44e8-9d37-229ae0bd1e7b" providerId="AD" clId="Web-{8437D255-614F-CF5E-91E6-3657E82E7747}" dt="2025-01-07T21:43:13.413" v="1"/>
        <pc:sldMkLst>
          <pc:docMk/>
          <pc:sldMk cId="2605122809" sldId="632"/>
        </pc:sldMkLst>
      </pc:sldChg>
      <pc:sldChg chg="del">
        <pc:chgData name="Coco, Julie (DPH)" userId="S::julie.coco@mass.gov::1d767bcf-5ffd-44e8-9d37-229ae0bd1e7b" providerId="AD" clId="Web-{8437D255-614F-CF5E-91E6-3657E82E7747}" dt="2025-01-07T21:43:17.132" v="2"/>
        <pc:sldMkLst>
          <pc:docMk/>
          <pc:sldMk cId="3397418298" sldId="633"/>
        </pc:sldMkLst>
      </pc:sldChg>
      <pc:sldChg chg="del">
        <pc:chgData name="Coco, Julie (DPH)" userId="S::julie.coco@mass.gov::1d767bcf-5ffd-44e8-9d37-229ae0bd1e7b" providerId="AD" clId="Web-{8437D255-614F-CF5E-91E6-3657E82E7747}" dt="2025-01-07T21:43:19.632" v="3"/>
        <pc:sldMkLst>
          <pc:docMk/>
          <pc:sldMk cId="1785682275" sldId="634"/>
        </pc:sldMkLst>
      </pc:sldChg>
      <pc:sldChg chg="del">
        <pc:chgData name="Coco, Julie (DPH)" userId="S::julie.coco@mass.gov::1d767bcf-5ffd-44e8-9d37-229ae0bd1e7b" providerId="AD" clId="Web-{8437D255-614F-CF5E-91E6-3657E82E7747}" dt="2025-01-07T21:43:23.569" v="4"/>
        <pc:sldMkLst>
          <pc:docMk/>
          <pc:sldMk cId="1605281673" sldId="635"/>
        </pc:sldMkLst>
      </pc:sldChg>
      <pc:sldChg chg="del">
        <pc:chgData name="Coco, Julie (DPH)" userId="S::julie.coco@mass.gov::1d767bcf-5ffd-44e8-9d37-229ae0bd1e7b" providerId="AD" clId="Web-{8437D255-614F-CF5E-91E6-3657E82E7747}" dt="2025-01-07T21:42:55.429" v="0"/>
        <pc:sldMkLst>
          <pc:docMk/>
          <pc:sldMk cId="4063295620" sldId="643"/>
        </pc:sldMkLst>
      </pc:sldChg>
    </pc:docChg>
  </pc:docChgLst>
</pc:chgInfo>
</file>

<file path=ppt/comments/modernComment_12E_CEA3129D.xml><?xml version="1.0" encoding="utf-8"?>
<p188:cmLst xmlns:a="http://schemas.openxmlformats.org/drawingml/2006/main" xmlns:r="http://schemas.openxmlformats.org/officeDocument/2006/relationships" xmlns:p188="http://schemas.microsoft.com/office/powerpoint/2018/8/main">
  <p188:cm id="{4D9C34DC-2000-49DA-824A-2781132A7213}" authorId="{AD2B77CF-2F80-10D0-10D4-9E0A5A06D8CE}" status="resolved" created="2025-01-07T16:50:10.004" complete="100000">
    <ac:deMkLst xmlns:ac="http://schemas.microsoft.com/office/drawing/2013/main/command">
      <pc:docMk xmlns:pc="http://schemas.microsoft.com/office/powerpoint/2013/main/command"/>
      <pc:sldMk xmlns:pc="http://schemas.microsoft.com/office/powerpoint/2013/main/command" cId="3466793629" sldId="302"/>
      <ac:spMk id="6" creationId="{00000000-0000-0000-0000-000000000000}"/>
    </ac:deMkLst>
    <p188:txBody>
      <a:bodyPr/>
      <a:lstStyle/>
      <a:p>
        <a:r>
          <a:rPr lang="en-US"/>
          <a:t>Does the highlighted note have to be updated?</a:t>
        </a:r>
      </a:p>
    </p188:txBody>
    <p188:extLst>
      <p:ext xmlns:p="http://schemas.openxmlformats.org/presentationml/2006/main" uri="{57CB4572-C831-44C2-8A1C-0ADB6CCDFE69}">
        <p223:reactions xmlns:p223="http://schemas.microsoft.com/office/powerpoint/2022/03/main">
          <p223:rxn type="👍">
            <p223:instance time="2025-01-07T17:17:42.460" authorId="{2DBFDC23-B167-B094-CC9C-3ED27AC37256}"/>
          </p223:rxn>
        </p223:reactions>
      </p:ext>
    </p188:extLst>
  </p188:cm>
</p188:cmLst>
</file>

<file path=ppt/comments/modernComment_122_1AD3E0E7.xml><?xml version="1.0" encoding="utf-8"?>
<p188:cmLst xmlns:a="http://schemas.openxmlformats.org/drawingml/2006/main" xmlns:r="http://schemas.openxmlformats.org/officeDocument/2006/relationships" xmlns:p188="http://schemas.microsoft.com/office/powerpoint/2018/8/main">
  <p188:cm id="{142BE540-CF19-4958-8EBC-C8457A5CE801}" authorId="{B2B170B3-E393-0669-53B3-6C33D60667A2}" status="resolved" created="2022-11-17T15:40:21.150">
    <pc:sldMkLst xmlns:pc="http://schemas.microsoft.com/office/powerpoint/2013/main/command">
      <pc:docMk/>
      <pc:sldMk cId="450093287" sldId="290"/>
    </pc:sldMkLst>
    <p188:txBody>
      <a:bodyPr/>
      <a:lstStyle/>
      <a:p>
        <a:r>
          <a:rPr lang="en-US"/>
          <a:t>This is a little confusing.  Are you considering all these contacts high risk regardless of MMR status?  Or are you asking about susceptibles who are also high risk?  If you mean any high risk contact should be prioritized regardless of susceptibility, maybe this should go under Step 3 and not be confused with Step 4.</a:t>
        </a:r>
      </a:p>
    </p188:txBody>
  </p188:cm>
</p188:cmLst>
</file>

<file path=ppt/comments/modernComment_258_4D1BCCF0.xml><?xml version="1.0" encoding="utf-8"?>
<p188:cmLst xmlns:a="http://schemas.openxmlformats.org/drawingml/2006/main" xmlns:r="http://schemas.openxmlformats.org/officeDocument/2006/relationships" xmlns:p188="http://schemas.microsoft.com/office/powerpoint/2018/8/main">
  <p188:cm id="{55ABDBA7-BA15-4B49-A5AE-233BCD20AD7F}" authorId="{B2B170B3-E393-0669-53B3-6C33D60667A2}" status="resolved" created="2022-11-15T18:42:18.940">
    <ac:txMkLst xmlns:ac="http://schemas.microsoft.com/office/drawing/2013/main/command">
      <pc:docMk xmlns:pc="http://schemas.microsoft.com/office/powerpoint/2013/main/command"/>
      <pc:sldMk xmlns:pc="http://schemas.microsoft.com/office/powerpoint/2013/main/command" cId="1293667568" sldId="600"/>
      <ac:spMk id="3" creationId="{1B2C2982-B84E-C9B7-0C3D-1C6A52467985}"/>
      <ac:txMk cp="367" len="56">
        <ac:context len="454" hash="3314318205"/>
      </ac:txMk>
    </ac:txMkLst>
    <p188:pos x="8106378" y="3426407"/>
    <p188:txBody>
      <a:bodyPr/>
      <a:lstStyle/>
      <a:p>
        <a:r>
          <a:rPr lang="en-US"/>
          <a:t>Added infectious period definition to go with visual.</a:t>
        </a:r>
      </a:p>
    </p188:txBody>
  </p188:cm>
  <p188:cm id="{80A7B4C5-8475-440D-9519-670E6AB926F8}" authorId="{B2B170B3-E393-0669-53B3-6C33D60667A2}" status="resolved" created="2022-11-16T16:49:03.143">
    <pc:sldMkLst xmlns:pc="http://schemas.microsoft.com/office/powerpoint/2013/main/command">
      <pc:docMk/>
      <pc:sldMk cId="2303462034" sldId="301"/>
    </pc:sldMkLst>
    <p188:txBody>
      <a:bodyPr/>
      <a:lstStyle/>
      <a:p>
        <a:r>
          <a:rPr lang="en-US"/>
          <a:t>We don't mention other swelling types here.  I think we need a vocab slide for mumps or a key Terms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2446" tIns="46223" rIns="92446" bIns="46223" rtlCol="0"/>
          <a:lstStyle>
            <a:lvl1pPr algn="r">
              <a:defRPr sz="1200"/>
            </a:lvl1pPr>
          </a:lstStyle>
          <a:p>
            <a:fld id="{10285042-60C4-44F7-92A7-57C6D150BF93}" type="datetimeFigureOut">
              <a:rPr lang="en-US" smtClean="0"/>
              <a:t>1/9/2025</a:t>
            </a:fld>
            <a:endParaRPr lang="en-US"/>
          </a:p>
        </p:txBody>
      </p:sp>
      <p:sp>
        <p:nvSpPr>
          <p:cNvPr id="4" name="Slide Image Placeholder 3"/>
          <p:cNvSpPr>
            <a:spLocks noGrp="1" noRot="1" noChangeAspect="1"/>
          </p:cNvSpPr>
          <p:nvPr>
            <p:ph type="sldImg" idx="2"/>
          </p:nvPr>
        </p:nvSpPr>
        <p:spPr>
          <a:xfrm>
            <a:off x="407988" y="696913"/>
            <a:ext cx="6196012"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2446" tIns="46223" rIns="92446" bIns="46223" rtlCol="0" anchor="b"/>
          <a:lstStyle>
            <a:lvl1pPr algn="r">
              <a:defRPr sz="1200"/>
            </a:lvl1pPr>
          </a:lstStyle>
          <a:p>
            <a:fld id="{35B376FF-4535-48B9-B93B-3E65C77522B5}" type="slidenum">
              <a:rPr lang="en-US" smtClean="0"/>
              <a:t>‹#›</a:t>
            </a:fld>
            <a:endParaRPr lang="en-US"/>
          </a:p>
        </p:txBody>
      </p:sp>
    </p:spTree>
    <p:extLst>
      <p:ext uri="{BB962C8B-B14F-4D97-AF65-F5344CB8AC3E}">
        <p14:creationId xmlns:p14="http://schemas.microsoft.com/office/powerpoint/2010/main" val="1174786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Good Morning PHNS! Thank you for coming to today’s talk; today we’ll be discussing the MMR; measles, mumps and rubella. Maybe not exactly in that order, but you get the point!</a:t>
            </a:r>
          </a:p>
          <a:p>
            <a:endParaRPr lang="en-US"/>
          </a:p>
          <a:p>
            <a:r>
              <a:rPr lang="en-US"/>
              <a:t>Let’s go ahead and get started; </a:t>
            </a:r>
          </a:p>
        </p:txBody>
      </p:sp>
      <p:sp>
        <p:nvSpPr>
          <p:cNvPr id="4" name="Slide Number Placeholder 3"/>
          <p:cNvSpPr>
            <a:spLocks noGrp="1"/>
          </p:cNvSpPr>
          <p:nvPr>
            <p:ph type="sldNum" sz="quarter" idx="10"/>
          </p:nvPr>
        </p:nvSpPr>
        <p:spPr/>
        <p:txBody>
          <a:bodyPr/>
          <a:lstStyle/>
          <a:p>
            <a:fld id="{35B376FF-4535-48B9-B93B-3E65C77522B5}" type="slidenum">
              <a:rPr lang="en-US" smtClean="0"/>
              <a:t>1</a:t>
            </a:fld>
            <a:endParaRPr lang="en-US"/>
          </a:p>
        </p:txBody>
      </p:sp>
    </p:spTree>
    <p:extLst>
      <p:ext uri="{BB962C8B-B14F-4D97-AF65-F5344CB8AC3E}">
        <p14:creationId xmlns:p14="http://schemas.microsoft.com/office/powerpoint/2010/main" val="4020785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might a species not have been identified?  Example:  provider suspects pertussis and a case is entered into MAVEN, but testing is not done or results are not positive.  Many of these events are revoked or remain suspect.</a:t>
            </a:r>
          </a:p>
          <a:p>
            <a:endParaRPr lang="en-US"/>
          </a:p>
          <a:p>
            <a:endParaRPr lang="en-US"/>
          </a:p>
        </p:txBody>
      </p:sp>
      <p:sp>
        <p:nvSpPr>
          <p:cNvPr id="4" name="Slide Number Placeholder 3"/>
          <p:cNvSpPr>
            <a:spLocks noGrp="1"/>
          </p:cNvSpPr>
          <p:nvPr>
            <p:ph type="sldNum" sz="quarter" idx="5"/>
          </p:nvPr>
        </p:nvSpPr>
        <p:spPr/>
        <p:txBody>
          <a:bodyPr/>
          <a:lstStyle/>
          <a:p>
            <a:fld id="{0B5E6183-BF94-446F-B49D-66729EF5FEF5}" type="slidenum">
              <a:rPr lang="en-US" smtClean="0"/>
              <a:t>3</a:t>
            </a:fld>
            <a:endParaRPr lang="en-US"/>
          </a:p>
        </p:txBody>
      </p:sp>
    </p:spTree>
    <p:extLst>
      <p:ext uri="{BB962C8B-B14F-4D97-AF65-F5344CB8AC3E}">
        <p14:creationId xmlns:p14="http://schemas.microsoft.com/office/powerpoint/2010/main" val="82938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A37F1-8B70-9DD4-E2D6-EF22C1C2F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E13A9-E2D5-E272-FA96-6B611D112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BD13CA-78A8-4897-1210-3BFED6A70C0F}"/>
              </a:ext>
            </a:extLst>
          </p:cNvPr>
          <p:cNvSpPr>
            <a:spLocks noGrp="1"/>
          </p:cNvSpPr>
          <p:nvPr>
            <p:ph type="body" idx="1"/>
          </p:nvPr>
        </p:nvSpPr>
        <p:spPr/>
        <p:txBody>
          <a:bodyPr/>
          <a:lstStyle/>
          <a:p>
            <a:r>
              <a:rPr lang="en-US"/>
              <a:t>The MMR vaccine protects against </a:t>
            </a:r>
            <a:r>
              <a:rPr lang="en-US" b="0"/>
              <a:t>measles, mumps, </a:t>
            </a:r>
            <a:r>
              <a:rPr lang="en-US"/>
              <a:t>and </a:t>
            </a:r>
            <a:r>
              <a:rPr lang="en-US" b="0"/>
              <a:t>rubella</a:t>
            </a:r>
            <a:r>
              <a:rPr lang="en-US"/>
              <a:t>. It contains live</a:t>
            </a:r>
            <a:r>
              <a:rPr lang="en-US" b="0"/>
              <a:t>, </a:t>
            </a:r>
            <a:r>
              <a:rPr lang="en-US"/>
              <a:t>attenuated viruses </a:t>
            </a:r>
            <a:r>
              <a:rPr lang="en-US" b="0"/>
              <a:t>for </a:t>
            </a:r>
            <a:r>
              <a:rPr lang="en-US"/>
              <a:t>each disease. The vaccine is typically given to </a:t>
            </a:r>
            <a:r>
              <a:rPr lang="en-US" b="0"/>
              <a:t>children </a:t>
            </a:r>
            <a:r>
              <a:rPr lang="en-US"/>
              <a:t>in two doses, with the first dose administered at 12–15 </a:t>
            </a:r>
            <a:r>
              <a:rPr lang="en-US" b="0"/>
              <a:t>months </a:t>
            </a:r>
            <a:r>
              <a:rPr lang="en-US"/>
              <a:t>and the second at 4–6 </a:t>
            </a:r>
            <a:r>
              <a:rPr lang="en-US" b="0"/>
              <a:t>years</a:t>
            </a:r>
            <a:r>
              <a:rPr lang="en-US"/>
              <a:t>. The MMR vaccine is highly </a:t>
            </a:r>
            <a:r>
              <a:rPr lang="en-US" b="0"/>
              <a:t>effective</a:t>
            </a:r>
            <a:r>
              <a:rPr lang="en-US"/>
              <a:t>, providing long-term immunity</a:t>
            </a:r>
            <a:r>
              <a:rPr lang="en-US" b="0"/>
              <a:t> against these diseases.</a:t>
            </a:r>
            <a:r>
              <a:rPr lang="en-US"/>
              <a:t> There are interchangeable versions of the MMR vaccine, with different manufacturers offering vaccines that are essentially equivalent in composition and effectiveness. T</a:t>
            </a:r>
          </a:p>
          <a:p>
            <a:endParaRPr lang="en-US"/>
          </a:p>
        </p:txBody>
      </p:sp>
      <p:sp>
        <p:nvSpPr>
          <p:cNvPr id="4" name="Slide Number Placeholder 3">
            <a:extLst>
              <a:ext uri="{FF2B5EF4-FFF2-40B4-BE49-F238E27FC236}">
                <a16:creationId xmlns:a16="http://schemas.microsoft.com/office/drawing/2014/main" id="{DC8796DE-73EB-F8C7-6CCA-6C661E6EBE0F}"/>
              </a:ext>
            </a:extLst>
          </p:cNvPr>
          <p:cNvSpPr>
            <a:spLocks noGrp="1"/>
          </p:cNvSpPr>
          <p:nvPr>
            <p:ph type="sldNum" sz="quarter" idx="5"/>
          </p:nvPr>
        </p:nvSpPr>
        <p:spPr/>
        <p:txBody>
          <a:bodyPr/>
          <a:lstStyle/>
          <a:p>
            <a:fld id="{35B376FF-4535-48B9-B93B-3E65C77522B5}" type="slidenum">
              <a:rPr lang="en-US" smtClean="0"/>
              <a:t>12</a:t>
            </a:fld>
            <a:endParaRPr lang="en-US"/>
          </a:p>
        </p:txBody>
      </p:sp>
    </p:spTree>
    <p:extLst>
      <p:ext uri="{BB962C8B-B14F-4D97-AF65-F5344CB8AC3E}">
        <p14:creationId xmlns:p14="http://schemas.microsoft.com/office/powerpoint/2010/main" val="1248914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A4443-6DDB-4EBB-538D-B3043F47D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03BFA-A3DF-C1B0-A946-313743B27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3CA3E-1956-6C95-719C-3CB23B4F121A}"/>
              </a:ext>
            </a:extLst>
          </p:cNvPr>
          <p:cNvSpPr>
            <a:spLocks noGrp="1"/>
          </p:cNvSpPr>
          <p:nvPr>
            <p:ph type="body" idx="1"/>
          </p:nvPr>
        </p:nvSpPr>
        <p:spPr/>
        <p:txBody>
          <a:bodyPr/>
          <a:lstStyle/>
          <a:p>
            <a:r>
              <a:rPr lang="en-US"/>
              <a:t>Children aged 6–11 months can receive one dose of the MMR vaccine prior to international travel for temporary protection against measles. The ACIP recommends that children who travel or live abroad be vaccinated earlier than the standard U.S. schedule, as the risk of measles exposure is higher in many countries. However, a measles-containing vaccine given before the child’s first birthday (more than 4 days early) does not count as part of the U.S. Immunization Schedule. A second dose should be given at age 12–15 months (at least 28 days after the first dose) to ensure full protection, especially if the child remains in a high-risk area.</a:t>
            </a:r>
          </a:p>
        </p:txBody>
      </p:sp>
      <p:sp>
        <p:nvSpPr>
          <p:cNvPr id="4" name="Slide Number Placeholder 3">
            <a:extLst>
              <a:ext uri="{FF2B5EF4-FFF2-40B4-BE49-F238E27FC236}">
                <a16:creationId xmlns:a16="http://schemas.microsoft.com/office/drawing/2014/main" id="{96C31BB4-ECE9-C7FB-0A42-735F5E21D851}"/>
              </a:ext>
            </a:extLst>
          </p:cNvPr>
          <p:cNvSpPr>
            <a:spLocks noGrp="1"/>
          </p:cNvSpPr>
          <p:nvPr>
            <p:ph type="sldNum" sz="quarter" idx="5"/>
          </p:nvPr>
        </p:nvSpPr>
        <p:spPr/>
        <p:txBody>
          <a:bodyPr/>
          <a:lstStyle/>
          <a:p>
            <a:fld id="{35B376FF-4535-48B9-B93B-3E65C77522B5}" type="slidenum">
              <a:rPr lang="en-US" smtClean="0"/>
              <a:t>13</a:t>
            </a:fld>
            <a:endParaRPr lang="en-US"/>
          </a:p>
        </p:txBody>
      </p:sp>
    </p:spTree>
    <p:extLst>
      <p:ext uri="{BB962C8B-B14F-4D97-AF65-F5344CB8AC3E}">
        <p14:creationId xmlns:p14="http://schemas.microsoft.com/office/powerpoint/2010/main" val="2727784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C7749-E318-29DF-F281-A3CC3AA99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8EAE6-8314-B069-6631-DDFA7A3B7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C43D0-7395-62C3-2618-A78D7CD99589}"/>
              </a:ext>
            </a:extLst>
          </p:cNvPr>
          <p:cNvSpPr>
            <a:spLocks noGrp="1"/>
          </p:cNvSpPr>
          <p:nvPr>
            <p:ph type="body" idx="1"/>
          </p:nvPr>
        </p:nvSpPr>
        <p:spPr/>
        <p:txBody>
          <a:bodyPr/>
          <a:lstStyle/>
          <a:p>
            <a:r>
              <a:rPr lang="en-US"/>
              <a:t>From 2000-2024, measles cases in the U.S. were largely eliminated due to high vaccination rates, but outbreaks occurred, notably in New York City (2019) and Ohio (2014), primarily driven by unvaccinated populations. The majority of U.S. outbreaks stemmed from travelers contracting measles in countries with endemic transmission and then spreading it domestically. These outbreaks emphasize the importance of vaccination, as unvaccinated individuals remain susceptible, particularly in communities with lower immunization coverage. The U.S. continues efforts to maintain herd immunity to prevent re-establishment of endemic measles.</a:t>
            </a: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D34418A2-BD38-D797-517D-FAEB51B38F8C}"/>
              </a:ext>
            </a:extLst>
          </p:cNvPr>
          <p:cNvSpPr>
            <a:spLocks noGrp="1"/>
          </p:cNvSpPr>
          <p:nvPr>
            <p:ph type="sldNum" sz="quarter" idx="5"/>
          </p:nvPr>
        </p:nvSpPr>
        <p:spPr/>
        <p:txBody>
          <a:bodyPr/>
          <a:lstStyle/>
          <a:p>
            <a:fld id="{35B376FF-4535-48B9-B93B-3E65C77522B5}" type="slidenum">
              <a:rPr lang="en-US" smtClean="0"/>
              <a:t>14</a:t>
            </a:fld>
            <a:endParaRPr lang="en-US"/>
          </a:p>
        </p:txBody>
      </p:sp>
    </p:spTree>
    <p:extLst>
      <p:ext uri="{BB962C8B-B14F-4D97-AF65-F5344CB8AC3E}">
        <p14:creationId xmlns:p14="http://schemas.microsoft.com/office/powerpoint/2010/main" val="954464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5978C-65AA-DDEC-7E5C-FE6DB9573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A08DF0-14EE-CC5A-9E47-F255CBD5F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636461-36B2-800A-E261-4BC7170467CD}"/>
              </a:ext>
            </a:extLst>
          </p:cNvPr>
          <p:cNvSpPr>
            <a:spLocks noGrp="1"/>
          </p:cNvSpPr>
          <p:nvPr>
            <p:ph type="body" idx="1"/>
          </p:nvPr>
        </p:nvSpPr>
        <p:spPr/>
        <p:txBody>
          <a:bodyPr/>
          <a:lstStyle/>
          <a:p>
            <a:r>
              <a:rPr lang="en-US"/>
              <a:t>Even when a measles case is reported and ultimately turns out to be negative, it still requires significant resources for investigation. Health officials must rapidly assess the situation, including contact tracing, notifying potential exposure sites, and determining risk to vulnerable populations. Epidemiologic investigations often involve reviewing vaccination records, interviewing healthcare providers, and tracing the movements of the individual. This process can take hours of manpower, involve multiple public health teams, and strain resources. Additionally, public health communications may be required to reassure the public or manage misinformation. Even negative cases highlight the importance of preparedness and swift response to potential outbreaks.</a:t>
            </a:r>
          </a:p>
        </p:txBody>
      </p:sp>
      <p:sp>
        <p:nvSpPr>
          <p:cNvPr id="4" name="Slide Number Placeholder 3">
            <a:extLst>
              <a:ext uri="{FF2B5EF4-FFF2-40B4-BE49-F238E27FC236}">
                <a16:creationId xmlns:a16="http://schemas.microsoft.com/office/drawing/2014/main" id="{E9856662-9C4F-2F54-4E4C-AAE17E151413}"/>
              </a:ext>
            </a:extLst>
          </p:cNvPr>
          <p:cNvSpPr>
            <a:spLocks noGrp="1"/>
          </p:cNvSpPr>
          <p:nvPr>
            <p:ph type="sldNum" sz="quarter" idx="5"/>
          </p:nvPr>
        </p:nvSpPr>
        <p:spPr/>
        <p:txBody>
          <a:bodyPr/>
          <a:lstStyle/>
          <a:p>
            <a:fld id="{35B376FF-4535-48B9-B93B-3E65C77522B5}" type="slidenum">
              <a:rPr lang="en-US" smtClean="0"/>
              <a:t>15</a:t>
            </a:fld>
            <a:endParaRPr lang="en-US"/>
          </a:p>
        </p:txBody>
      </p:sp>
    </p:spTree>
    <p:extLst>
      <p:ext uri="{BB962C8B-B14F-4D97-AF65-F5344CB8AC3E}">
        <p14:creationId xmlns:p14="http://schemas.microsoft.com/office/powerpoint/2010/main" val="128292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20B14-D208-D122-1AF9-BB9357E7C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49792-695E-5AB4-8F5C-75214CD5DC54}"/>
              </a:ext>
            </a:extLst>
          </p:cNvPr>
          <p:cNvSpPr>
            <a:spLocks noGrp="1" noRot="1" noChangeAspect="1"/>
          </p:cNvSpPr>
          <p:nvPr>
            <p:ph type="sldImg"/>
          </p:nvPr>
        </p:nvSpPr>
        <p:spPr>
          <a:xfrm>
            <a:off x="407988" y="696913"/>
            <a:ext cx="6196012" cy="3486150"/>
          </a:xfrm>
        </p:spPr>
      </p:sp>
      <p:sp>
        <p:nvSpPr>
          <p:cNvPr id="3" name="Notes Placeholder 2">
            <a:extLst>
              <a:ext uri="{FF2B5EF4-FFF2-40B4-BE49-F238E27FC236}">
                <a16:creationId xmlns:a16="http://schemas.microsoft.com/office/drawing/2014/main" id="{6FA7655C-AFFA-4256-5697-66712EA18B2D}"/>
              </a:ext>
            </a:extLst>
          </p:cNvPr>
          <p:cNvSpPr>
            <a:spLocks noGrp="1"/>
          </p:cNvSpPr>
          <p:nvPr>
            <p:ph type="body" idx="1"/>
          </p:nvPr>
        </p:nvSpPr>
        <p:spPr/>
        <p:txBody>
          <a:bodyPr/>
          <a:lstStyle/>
          <a:p>
            <a:r>
              <a:rPr lang="en-US"/>
              <a:t>Measles symptoms begin with a prodrome phase, typically 10-12 days after exposure. This phase includes fever, cough, runny nose, red eyes (conjunctivitis), and sore throat. A distinctive feature is the appearance of </a:t>
            </a:r>
            <a:r>
              <a:rPr lang="en-US" err="1"/>
              <a:t>Koplik</a:t>
            </a:r>
            <a:r>
              <a:rPr lang="en-US"/>
              <a:t> spots, small white lesions inside the cheeks, usually 2-3 days before the rash. The rash itself starts 3-5 days after the prodrome, typically behind the ears and on the face, then spreads downwards to the torso and limbs. It appears as red, blotchy spots that may merge into larger patches. A fever typically increases in stepwise fashion; peaking as high as 105 degrees Fahrenheit. </a:t>
            </a:r>
          </a:p>
        </p:txBody>
      </p:sp>
      <p:sp>
        <p:nvSpPr>
          <p:cNvPr id="4" name="Slide Number Placeholder 3">
            <a:extLst>
              <a:ext uri="{FF2B5EF4-FFF2-40B4-BE49-F238E27FC236}">
                <a16:creationId xmlns:a16="http://schemas.microsoft.com/office/drawing/2014/main" id="{8DEA2A98-CEB7-B42C-4510-AA52EA766070}"/>
              </a:ext>
            </a:extLst>
          </p:cNvPr>
          <p:cNvSpPr>
            <a:spLocks noGrp="1"/>
          </p:cNvSpPr>
          <p:nvPr>
            <p:ph type="sldNum" sz="quarter" idx="10"/>
          </p:nvPr>
        </p:nvSpPr>
        <p:spPr/>
        <p:txBody>
          <a:bodyPr/>
          <a:lstStyle/>
          <a:p>
            <a:fld id="{35B376FF-4535-48B9-B93B-3E65C77522B5}" type="slidenum">
              <a:rPr lang="en-US" smtClean="0"/>
              <a:t>17</a:t>
            </a:fld>
            <a:endParaRPr lang="en-US"/>
          </a:p>
        </p:txBody>
      </p:sp>
    </p:spTree>
    <p:extLst>
      <p:ext uri="{BB962C8B-B14F-4D97-AF65-F5344CB8AC3E}">
        <p14:creationId xmlns:p14="http://schemas.microsoft.com/office/powerpoint/2010/main" val="2548319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B8675-B8E8-0E91-75F5-21E73F7AA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4ED3D-612C-EB56-7EFC-43B2E43EC7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B9FFEC-3B56-8B0F-283D-DCD1AC3305D8}"/>
              </a:ext>
            </a:extLst>
          </p:cNvPr>
          <p:cNvSpPr>
            <a:spLocks noGrp="1"/>
          </p:cNvSpPr>
          <p:nvPr>
            <p:ph type="body" idx="1"/>
          </p:nvPr>
        </p:nvSpPr>
        <p:spPr/>
        <p:txBody>
          <a:bodyPr/>
          <a:lstStyle/>
          <a:p>
            <a:r>
              <a:rPr lang="en-US"/>
              <a:t>Measles is a highly contagious respiratory virus that spreads through coughing, sneezing, and contact with nasal or throat mucus from an infected person. The virus can remain airborne for up to two hours after the infected person leaves an area, and others can become infected by breathing contaminated air or touching surfaces and then touching their eyes, nose, or mouth. Animals do not spread measles. It is so contagious that up to 90% of unvaccinated individuals close to an infected person can contract the virus. The infectious period lasts from four days before to four days after the rash appears.</a:t>
            </a:r>
          </a:p>
        </p:txBody>
      </p:sp>
      <p:sp>
        <p:nvSpPr>
          <p:cNvPr id="4" name="Slide Number Placeholder 3">
            <a:extLst>
              <a:ext uri="{FF2B5EF4-FFF2-40B4-BE49-F238E27FC236}">
                <a16:creationId xmlns:a16="http://schemas.microsoft.com/office/drawing/2014/main" id="{17B3F07B-4B13-9945-BC9D-A202C21F2380}"/>
              </a:ext>
            </a:extLst>
          </p:cNvPr>
          <p:cNvSpPr>
            <a:spLocks noGrp="1"/>
          </p:cNvSpPr>
          <p:nvPr>
            <p:ph type="sldNum" sz="quarter" idx="5"/>
          </p:nvPr>
        </p:nvSpPr>
        <p:spPr/>
        <p:txBody>
          <a:bodyPr/>
          <a:lstStyle/>
          <a:p>
            <a:fld id="{35B376FF-4535-48B9-B93B-3E65C77522B5}" type="slidenum">
              <a:rPr lang="en-US" smtClean="0"/>
              <a:t>18</a:t>
            </a:fld>
            <a:endParaRPr lang="en-US"/>
          </a:p>
        </p:txBody>
      </p:sp>
    </p:spTree>
    <p:extLst>
      <p:ext uri="{BB962C8B-B14F-4D97-AF65-F5344CB8AC3E}">
        <p14:creationId xmlns:p14="http://schemas.microsoft.com/office/powerpoint/2010/main" val="2111926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mj-lt"/>
              </a:rPr>
              <a:t>MDPH Investigated a measles case in a child    &lt;1 yr of age to determine the source of infection.  Conclusion: while on vacation in the Caribbean, the MA family had stayed at a hotel on an island.  In the next room, travelers from France were also staying as guests.  One of the French travelers became sick with measles while staying at the hotel – and infected the child next door without ever interacting directly!  </a:t>
            </a:r>
          </a:p>
          <a:p>
            <a:endParaRPr lang="en-US"/>
          </a:p>
        </p:txBody>
      </p:sp>
      <p:sp>
        <p:nvSpPr>
          <p:cNvPr id="4" name="Slide Number Placeholder 3"/>
          <p:cNvSpPr>
            <a:spLocks noGrp="1"/>
          </p:cNvSpPr>
          <p:nvPr>
            <p:ph type="sldNum" sz="quarter" idx="5"/>
          </p:nvPr>
        </p:nvSpPr>
        <p:spPr/>
        <p:txBody>
          <a:bodyPr/>
          <a:lstStyle/>
          <a:p>
            <a:fld id="{35B376FF-4535-48B9-B93B-3E65C77522B5}" type="slidenum">
              <a:rPr lang="en-US" smtClean="0"/>
              <a:t>19</a:t>
            </a:fld>
            <a:endParaRPr lang="en-US"/>
          </a:p>
        </p:txBody>
      </p:sp>
    </p:spTree>
    <p:extLst>
      <p:ext uri="{BB962C8B-B14F-4D97-AF65-F5344CB8AC3E}">
        <p14:creationId xmlns:p14="http://schemas.microsoft.com/office/powerpoint/2010/main" val="66848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4CE13-DA9A-BF70-2907-5E8E819067C3}"/>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3C69AAC-39EF-1407-FFBF-C47A52DA340C}"/>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67ED497A-070A-4619-7678-EA69930BF52A}"/>
              </a:ext>
            </a:extLst>
          </p:cNvPr>
          <p:cNvSpPr>
            <a:spLocks noGrp="1"/>
          </p:cNvSpPr>
          <p:nvPr>
            <p:ph type="body" idx="1"/>
          </p:nvPr>
        </p:nvSpPr>
        <p:spPr>
          <a:noFill/>
        </p:spPr>
        <p:txBody>
          <a:bodyPr/>
          <a:lstStyle/>
          <a:p>
            <a:r>
              <a:rPr lang="en-US" b="0"/>
              <a:t>Immunity to measles can be documented through:</a:t>
            </a:r>
          </a:p>
          <a:p>
            <a:pPr>
              <a:buFont typeface="+mj-lt"/>
              <a:buAutoNum type="arabicPeriod"/>
            </a:pPr>
            <a:r>
              <a:rPr lang="en-US" b="0"/>
              <a:t>Vaccine Record: 2 appropriately timed doses of measles-containing vaccine.</a:t>
            </a:r>
          </a:p>
          <a:p>
            <a:pPr>
              <a:buFont typeface="+mj-lt"/>
              <a:buAutoNum type="arabicPeriod"/>
            </a:pPr>
            <a:r>
              <a:rPr lang="en-US" b="0"/>
              <a:t>Lab Test: Serologic evidence of immunity or lab confirmation of past disease.</a:t>
            </a:r>
          </a:p>
          <a:p>
            <a:pPr>
              <a:buFont typeface="+mj-lt"/>
              <a:buAutoNum type="arabicPeriod"/>
            </a:pPr>
            <a:r>
              <a:rPr lang="en-US" b="0"/>
              <a:t>Age: Birth in the U.S. before 1957 (except for healthcare workers).</a:t>
            </a:r>
          </a:p>
          <a:p>
            <a:r>
              <a:rPr lang="en-US" b="0"/>
              <a:t>Note: Past history of disease is not acceptable without lab test confirmation. Foreign-born individuals, including those born before 1957, must provide immunization records or serologic evidence. Individuals born before 1957 may have lower priority for follow-up.</a:t>
            </a:r>
          </a:p>
          <a:p>
            <a:endParaRPr lang="en-US" altLang="en-US"/>
          </a:p>
        </p:txBody>
      </p:sp>
      <p:sp>
        <p:nvSpPr>
          <p:cNvPr id="25604" name="Slide Number Placeholder 3">
            <a:extLst>
              <a:ext uri="{FF2B5EF4-FFF2-40B4-BE49-F238E27FC236}">
                <a16:creationId xmlns:a16="http://schemas.microsoft.com/office/drawing/2014/main" id="{DCC8BB70-E22F-EA5E-54DC-A61EBE586B26}"/>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20</a:t>
            </a:fld>
            <a:endParaRPr lang="en-US" altLang="en-US">
              <a:solidFill>
                <a:prstClr val="black"/>
              </a:solidFill>
            </a:endParaRPr>
          </a:p>
        </p:txBody>
      </p:sp>
    </p:spTree>
    <p:extLst>
      <p:ext uri="{BB962C8B-B14F-4D97-AF65-F5344CB8AC3E}">
        <p14:creationId xmlns:p14="http://schemas.microsoft.com/office/powerpoint/2010/main" val="1042878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6599C-B767-2F62-4408-D67AD095D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0473F-510F-7BF0-1729-733727025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7159EC-B095-65BA-785B-9F6A1B3CE0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Measles is an immediate reportable disease. All suspected cases should be promptly reported to the Massachusetts Department of Public Health (MDPH) by the provider, ensuring the proper specimens are collected and public health is prepared to implement control measures. Most MAVEN events for measles are created by MDPH epidemiologists as Suspect Events while test results are pending, which usually take 24-48 hours. However, follow-up activities may begin sooner if measles is highly suspected. It is crucial to communicate with the assigned epidemiologist to receive test results and ensure timely, appropriate local responses to control the outbreak.</a:t>
            </a:r>
          </a:p>
          <a:p>
            <a:endParaRPr lang="en-US"/>
          </a:p>
        </p:txBody>
      </p:sp>
      <p:sp>
        <p:nvSpPr>
          <p:cNvPr id="4" name="Slide Number Placeholder 3">
            <a:extLst>
              <a:ext uri="{FF2B5EF4-FFF2-40B4-BE49-F238E27FC236}">
                <a16:creationId xmlns:a16="http://schemas.microsoft.com/office/drawing/2014/main" id="{8FAC0366-5DC4-73A5-1B88-A3FB7A726303}"/>
              </a:ext>
            </a:extLst>
          </p:cNvPr>
          <p:cNvSpPr>
            <a:spLocks noGrp="1"/>
          </p:cNvSpPr>
          <p:nvPr>
            <p:ph type="sldNum" sz="quarter" idx="5"/>
          </p:nvPr>
        </p:nvSpPr>
        <p:spPr/>
        <p:txBody>
          <a:bodyPr/>
          <a:lstStyle/>
          <a:p>
            <a:fld id="{35B376FF-4535-48B9-B93B-3E65C77522B5}" type="slidenum">
              <a:rPr lang="en-US" smtClean="0"/>
              <a:t>21</a:t>
            </a:fld>
            <a:endParaRPr lang="en-US"/>
          </a:p>
        </p:txBody>
      </p:sp>
    </p:spTree>
    <p:extLst>
      <p:ext uri="{BB962C8B-B14F-4D97-AF65-F5344CB8AC3E}">
        <p14:creationId xmlns:p14="http://schemas.microsoft.com/office/powerpoint/2010/main" val="3038105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8021A-4FC2-3029-3F60-C6248560A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5E543-C3CE-D485-F106-481469FB81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14777-E953-3766-8158-B5AD744F6BB6}"/>
              </a:ext>
            </a:extLst>
          </p:cNvPr>
          <p:cNvSpPr>
            <a:spLocks noGrp="1"/>
          </p:cNvSpPr>
          <p:nvPr>
            <p:ph type="body" idx="1"/>
          </p:nvPr>
        </p:nvSpPr>
        <p:spPr/>
        <p:txBody>
          <a:bodyPr/>
          <a:lstStyle/>
          <a:p>
            <a:r>
              <a:rPr lang="en-US">
                <a:ea typeface="Calibri"/>
                <a:cs typeface="Calibri"/>
              </a:rPr>
              <a:t>Control measures:</a:t>
            </a:r>
          </a:p>
          <a:p>
            <a:pPr marL="171450" indent="-171450">
              <a:spcBef>
                <a:spcPct val="20000"/>
              </a:spcBef>
              <a:buFont typeface="Arial"/>
              <a:buChar char="•"/>
            </a:pPr>
            <a:r>
              <a:rPr lang="en-US"/>
              <a:t>Isolate &amp; Interview Cases</a:t>
            </a:r>
          </a:p>
          <a:p>
            <a:pPr marL="171450" indent="-171450">
              <a:spcBef>
                <a:spcPct val="20000"/>
              </a:spcBef>
              <a:buFont typeface="Arial"/>
              <a:buChar char="•"/>
            </a:pPr>
            <a:endParaRPr lang="en-US"/>
          </a:p>
          <a:p>
            <a:pPr marL="171450" indent="-171450">
              <a:spcBef>
                <a:spcPct val="20000"/>
              </a:spcBef>
              <a:buFont typeface="Arial"/>
              <a:buChar char="•"/>
            </a:pPr>
            <a:r>
              <a:rPr lang="en-US"/>
              <a:t>Identify Contacts</a:t>
            </a:r>
          </a:p>
          <a:p>
            <a:pPr marL="171450" indent="-171450">
              <a:spcBef>
                <a:spcPct val="20000"/>
              </a:spcBef>
              <a:buFont typeface="Arial"/>
              <a:buChar char="•"/>
            </a:pPr>
            <a:endParaRPr lang="en-US"/>
          </a:p>
          <a:p>
            <a:pPr marL="171450" indent="-171450">
              <a:spcBef>
                <a:spcPct val="20000"/>
              </a:spcBef>
              <a:buFont typeface="Arial"/>
              <a:buChar char="•"/>
            </a:pPr>
            <a:r>
              <a:rPr lang="en-US"/>
              <a:t>Are Contacts Immune or Susceptible?</a:t>
            </a:r>
          </a:p>
          <a:p>
            <a:pPr marL="171450" indent="-171450">
              <a:spcBef>
                <a:spcPct val="20000"/>
              </a:spcBef>
              <a:buFont typeface="Arial"/>
              <a:buChar char="•"/>
            </a:pPr>
            <a:endParaRPr lang="en-US"/>
          </a:p>
          <a:p>
            <a:pPr marL="171450" indent="-171450">
              <a:spcBef>
                <a:spcPct val="20000"/>
              </a:spcBef>
              <a:buFont typeface="Arial"/>
              <a:buChar char="•"/>
            </a:pPr>
            <a:r>
              <a:rPr lang="en-US"/>
              <a:t>Is Post-Exposure Prophylaxis Recommended?</a:t>
            </a:r>
          </a:p>
          <a:p>
            <a:pPr marL="171450" indent="-171450">
              <a:spcBef>
                <a:spcPct val="20000"/>
              </a:spcBef>
              <a:buFont typeface="Arial"/>
              <a:buChar char="•"/>
            </a:pPr>
            <a:endParaRPr lang="en-US"/>
          </a:p>
          <a:p>
            <a:pPr marL="171450" indent="-171450">
              <a:spcBef>
                <a:spcPct val="20000"/>
              </a:spcBef>
              <a:buFont typeface="Arial"/>
              <a:buChar char="•"/>
            </a:pPr>
            <a:r>
              <a:rPr lang="en-US"/>
              <a:t>Quarantine Contacts</a:t>
            </a:r>
          </a:p>
        </p:txBody>
      </p:sp>
      <p:sp>
        <p:nvSpPr>
          <p:cNvPr id="4" name="Slide Number Placeholder 3">
            <a:extLst>
              <a:ext uri="{FF2B5EF4-FFF2-40B4-BE49-F238E27FC236}">
                <a16:creationId xmlns:a16="http://schemas.microsoft.com/office/drawing/2014/main" id="{BA802775-8F09-A057-08FB-D537564618FE}"/>
              </a:ext>
            </a:extLst>
          </p:cNvPr>
          <p:cNvSpPr>
            <a:spLocks noGrp="1"/>
          </p:cNvSpPr>
          <p:nvPr>
            <p:ph type="sldNum" sz="quarter" idx="5"/>
          </p:nvPr>
        </p:nvSpPr>
        <p:spPr/>
        <p:txBody>
          <a:bodyPr/>
          <a:lstStyle/>
          <a:p>
            <a:fld id="{35B376FF-4535-48B9-B93B-3E65C77522B5}" type="slidenum">
              <a:rPr lang="en-US" smtClean="0"/>
              <a:t>22</a:t>
            </a:fld>
            <a:endParaRPr lang="en-US"/>
          </a:p>
        </p:txBody>
      </p:sp>
    </p:spTree>
    <p:extLst>
      <p:ext uri="{BB962C8B-B14F-4D97-AF65-F5344CB8AC3E}">
        <p14:creationId xmlns:p14="http://schemas.microsoft.com/office/powerpoint/2010/main" val="387858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4B264-288A-0161-54BE-1CCEFDE3C596}"/>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AD7506E1-B141-C601-29C1-BCEC5279493A}"/>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0332C691-2CFD-B5A2-0A64-E79AC9076894}"/>
              </a:ext>
            </a:extLst>
          </p:cNvPr>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infectious period for measles begins 4 days before the rash appears and continues through 4 days after rash onset. During this time, patients should be isolated, with isolation continuing for 4 days after the rash appears. The onset of the rash is considered Day 0. If the patient is in a healthcare facility, they should be placed on airborne precautions to prevent transmission. It's important to remember that shared airspace can remain infectious for up to 2 hours after the patient leaves the area, so any individuals in the space during that time are at risk of exposure.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
        <p:nvSpPr>
          <p:cNvPr id="25604" name="Slide Number Placeholder 3">
            <a:extLst>
              <a:ext uri="{FF2B5EF4-FFF2-40B4-BE49-F238E27FC236}">
                <a16:creationId xmlns:a16="http://schemas.microsoft.com/office/drawing/2014/main" id="{A194A1F2-0552-B3B1-1467-2F28ACA45071}"/>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23</a:t>
            </a:fld>
            <a:endParaRPr lang="en-US" altLang="en-US">
              <a:solidFill>
                <a:prstClr val="black"/>
              </a:solidFill>
            </a:endParaRPr>
          </a:p>
        </p:txBody>
      </p:sp>
    </p:spTree>
    <p:extLst>
      <p:ext uri="{BB962C8B-B14F-4D97-AF65-F5344CB8AC3E}">
        <p14:creationId xmlns:p14="http://schemas.microsoft.com/office/powerpoint/2010/main" val="3620935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BD464-F1F5-3CAC-37D9-FBD74EF70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00115-1947-B628-522A-8EE3CD68BF1E}"/>
              </a:ext>
            </a:extLst>
          </p:cNvPr>
          <p:cNvSpPr>
            <a:spLocks noGrp="1" noRot="1" noChangeAspect="1"/>
          </p:cNvSpPr>
          <p:nvPr>
            <p:ph type="sldImg"/>
          </p:nvPr>
        </p:nvSpPr>
        <p:spPr>
          <a:xfrm>
            <a:off x="407988" y="696913"/>
            <a:ext cx="6196012" cy="3486150"/>
          </a:xfrm>
        </p:spPr>
      </p:sp>
      <p:sp>
        <p:nvSpPr>
          <p:cNvPr id="3" name="Notes Placeholder 2">
            <a:extLst>
              <a:ext uri="{FF2B5EF4-FFF2-40B4-BE49-F238E27FC236}">
                <a16:creationId xmlns:a16="http://schemas.microsoft.com/office/drawing/2014/main" id="{FBBB26C8-E9F5-B395-B684-9163528FDACB}"/>
              </a:ext>
            </a:extLst>
          </p:cNvPr>
          <p:cNvSpPr>
            <a:spLocks noGrp="1"/>
          </p:cNvSpPr>
          <p:nvPr>
            <p:ph type="body" idx="1"/>
          </p:nvPr>
        </p:nvSpPr>
        <p:spPr/>
        <p:txBody>
          <a:bodyPr/>
          <a:lstStyle/>
          <a:p>
            <a:r>
              <a:rPr lang="en-US" baseline="0"/>
              <a:t>Yes, typically there will already be some notes in the case from the epi who created it and spoke with the provider.  But even if some of the information you need was already collected, it is important to re-ask the patient about their symptoms and risk.  They may have a different answer than the provider.  Sometimes what the provider said was a rough estimate, and you will have better luck getting exact dates and information from the patient directly.  The providers don’t always ask their patients the right questions, and often the patient has already gone home by the time the doctor is calling the health department.  So we at least need you to confirm the rash onset dates directly.</a:t>
            </a:r>
            <a:endParaRPr lang="en-US"/>
          </a:p>
        </p:txBody>
      </p:sp>
      <p:sp>
        <p:nvSpPr>
          <p:cNvPr id="4" name="Slide Number Placeholder 3">
            <a:extLst>
              <a:ext uri="{FF2B5EF4-FFF2-40B4-BE49-F238E27FC236}">
                <a16:creationId xmlns:a16="http://schemas.microsoft.com/office/drawing/2014/main" id="{6BEF436E-9BC3-1B16-4CB6-F2C4819EA8BA}"/>
              </a:ext>
            </a:extLst>
          </p:cNvPr>
          <p:cNvSpPr>
            <a:spLocks noGrp="1"/>
          </p:cNvSpPr>
          <p:nvPr>
            <p:ph type="sldNum" sz="quarter" idx="10"/>
          </p:nvPr>
        </p:nvSpPr>
        <p:spPr/>
        <p:txBody>
          <a:bodyPr/>
          <a:lstStyle/>
          <a:p>
            <a:fld id="{35B376FF-4535-48B9-B93B-3E65C77522B5}" type="slidenum">
              <a:rPr lang="en-US" smtClean="0"/>
              <a:t>24</a:t>
            </a:fld>
            <a:endParaRPr lang="en-US"/>
          </a:p>
        </p:txBody>
      </p:sp>
    </p:spTree>
    <p:extLst>
      <p:ext uri="{BB962C8B-B14F-4D97-AF65-F5344CB8AC3E}">
        <p14:creationId xmlns:p14="http://schemas.microsoft.com/office/powerpoint/2010/main" val="1894414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30E8A-143B-8BAC-0C9C-4135806AC8C5}"/>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6D5F46CC-0118-B065-029A-40561638DFA4}"/>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C426456E-3133-E5B9-0620-D19C7ABC7B72}"/>
              </a:ext>
            </a:extLst>
          </p:cNvPr>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Individuals who are in the same airspace as a measles case, including the shared space for up to 2 hours after the case leaves, are at risk of exposure. These include household members, close friends, school or daycare attendees (students and staff), and medical facility patients and staff. The most common exposure locations are households and healthcare settings. It’s important to ask how the patient traveled to and from these locations while infectious. Other potential exposure sites include workplaces, religious or social gatherings, sports teams, buses, carpooling, taxis, rideshare services, and travel companions at social events or retail locations.</a:t>
            </a:r>
          </a:p>
          <a:p>
            <a:endParaRPr lang="en-US" altLang="en-US"/>
          </a:p>
        </p:txBody>
      </p:sp>
      <p:sp>
        <p:nvSpPr>
          <p:cNvPr id="25604" name="Slide Number Placeholder 3">
            <a:extLst>
              <a:ext uri="{FF2B5EF4-FFF2-40B4-BE49-F238E27FC236}">
                <a16:creationId xmlns:a16="http://schemas.microsoft.com/office/drawing/2014/main" id="{B5A822FD-D756-46AE-1097-51614C247C7E}"/>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25</a:t>
            </a:fld>
            <a:endParaRPr lang="en-US" altLang="en-US">
              <a:solidFill>
                <a:prstClr val="black"/>
              </a:solidFill>
            </a:endParaRPr>
          </a:p>
        </p:txBody>
      </p:sp>
    </p:spTree>
    <p:extLst>
      <p:ext uri="{BB962C8B-B14F-4D97-AF65-F5344CB8AC3E}">
        <p14:creationId xmlns:p14="http://schemas.microsoft.com/office/powerpoint/2010/main" val="3509680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502A7-6757-66E9-9E71-FDCF2F1713AD}"/>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A88E30CA-EC02-93AF-781E-17E00B42853E}"/>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FEC94DEA-6BE6-E5E3-DAD1-94CBACD22834}"/>
              </a:ext>
            </a:extLst>
          </p:cNvPr>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It is essential to identify and notify all individuals exposed to a measles case during its infectious period. Notification methods include phone calls, letters, and public advisories. High-risk contacts, such as pregnant women, immunosuppressed individuals, and infants under 12 months, should be prioritized and referred to healthcare providers for possible administration of immune globulin (IG).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Additionally, ensure that companions of exposed contacts, who may also be at risk, are identified. For example, a medical office may have a list of patients in the waiting room, but family members or companions who were with them might not be documented and should be contacted.  </a:t>
            </a:r>
            <a:r>
              <a:rPr lang="en-US" sz="1200" kern="1200">
                <a:solidFill>
                  <a:schemeClr val="tx1"/>
                </a:solidFill>
                <a:effectLst/>
                <a:latin typeface="+mn-lt"/>
                <a:ea typeface="+mn-ea"/>
                <a:cs typeface="+mn-cs"/>
              </a:rPr>
              <a:t>Medical facilities are responsible for providing a line list of all exposed patients to MDPH </a:t>
            </a:r>
            <a:endParaRPr lang="en-US" sz="1200"/>
          </a:p>
        </p:txBody>
      </p:sp>
      <p:sp>
        <p:nvSpPr>
          <p:cNvPr id="25604" name="Slide Number Placeholder 3">
            <a:extLst>
              <a:ext uri="{FF2B5EF4-FFF2-40B4-BE49-F238E27FC236}">
                <a16:creationId xmlns:a16="http://schemas.microsoft.com/office/drawing/2014/main" id="{48B575ED-636D-CD22-7DB9-181BFC089F4A}"/>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26</a:t>
            </a:fld>
            <a:endParaRPr lang="en-US" altLang="en-US">
              <a:solidFill>
                <a:prstClr val="black"/>
              </a:solidFill>
            </a:endParaRPr>
          </a:p>
        </p:txBody>
      </p:sp>
    </p:spTree>
    <p:extLst>
      <p:ext uri="{BB962C8B-B14F-4D97-AF65-F5344CB8AC3E}">
        <p14:creationId xmlns:p14="http://schemas.microsoft.com/office/powerpoint/2010/main" val="4187042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55FCD-D275-2073-8848-0C75349854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592E0-C1BA-A031-ADC0-EF567BF17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134095-1EDC-6BFC-CB0A-6FC0C7961E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Exposures may occur in locations where identifying individual contacts is not possible, such as retail establishments, public transportation, or public spaces. In some cases, targeted groups can be identified, such as staff working during a specific timeframe or patients in a waiting room. Other times, broader outreach is needed to allow potentially exposed individuals to self-identify. Collaborating with establishments to post general notices or advisories is essential for informing the public. Always add 2 hours to the exposure timeframe to ensure comprehensive outreach. For example, if a case was in Target from 2:00-2:15 pm, extend the advisory to 2:00-4:15 pm.</a:t>
            </a:r>
          </a:p>
          <a:p>
            <a:endParaRPr lang="en-US"/>
          </a:p>
        </p:txBody>
      </p:sp>
      <p:sp>
        <p:nvSpPr>
          <p:cNvPr id="4" name="Slide Number Placeholder 3">
            <a:extLst>
              <a:ext uri="{FF2B5EF4-FFF2-40B4-BE49-F238E27FC236}">
                <a16:creationId xmlns:a16="http://schemas.microsoft.com/office/drawing/2014/main" id="{A031F54A-42F2-2BE3-75DD-31774BEDEB8C}"/>
              </a:ext>
            </a:extLst>
          </p:cNvPr>
          <p:cNvSpPr>
            <a:spLocks noGrp="1"/>
          </p:cNvSpPr>
          <p:nvPr>
            <p:ph type="sldNum" sz="quarter" idx="5"/>
          </p:nvPr>
        </p:nvSpPr>
        <p:spPr/>
        <p:txBody>
          <a:bodyPr/>
          <a:lstStyle/>
          <a:p>
            <a:fld id="{35B376FF-4535-48B9-B93B-3E65C77522B5}" type="slidenum">
              <a:rPr lang="en-US" smtClean="0"/>
              <a:t>27</a:t>
            </a:fld>
            <a:endParaRPr lang="en-US"/>
          </a:p>
        </p:txBody>
      </p:sp>
    </p:spTree>
    <p:extLst>
      <p:ext uri="{BB962C8B-B14F-4D97-AF65-F5344CB8AC3E}">
        <p14:creationId xmlns:p14="http://schemas.microsoft.com/office/powerpoint/2010/main" val="2315336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7E35E-23BA-C88A-9858-9A642F380336}"/>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7EC2919E-C098-8735-F7A0-FE21AE7119DC}"/>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4B48D863-CF07-15A9-B36E-D329C1C53A03}"/>
              </a:ext>
            </a:extLst>
          </p:cNvPr>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Exposed individuals should be immediately assessed for immunity to measles. Finding vaccination records may be challenging, especially for those vaccinated before electronic medical records or immunization registries were common. To locate records, try contacting primary care providers, parents, school or college health offices, or travel clinics where MMR status may have been reviewed. Checking the Massachusetts Immunization Information System (MIIS) or other state registries can be helpful. Official evidence of immunity includes two appropriately timed MMR vaccine doses, lab test results, or age (individuals born before 1957 are generally considered immune). Prompt assessment ensures proper follow-up and control measures.</a:t>
            </a:r>
            <a:endParaRPr lang="en-US" sz="1200"/>
          </a:p>
        </p:txBody>
      </p:sp>
      <p:sp>
        <p:nvSpPr>
          <p:cNvPr id="25604" name="Slide Number Placeholder 3">
            <a:extLst>
              <a:ext uri="{FF2B5EF4-FFF2-40B4-BE49-F238E27FC236}">
                <a16:creationId xmlns:a16="http://schemas.microsoft.com/office/drawing/2014/main" id="{3BF431A2-5147-C9C2-ED67-7E7874CE1721}"/>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28</a:t>
            </a:fld>
            <a:endParaRPr lang="en-US" altLang="en-US">
              <a:solidFill>
                <a:prstClr val="black"/>
              </a:solidFill>
            </a:endParaRPr>
          </a:p>
        </p:txBody>
      </p:sp>
    </p:spTree>
    <p:extLst>
      <p:ext uri="{BB962C8B-B14F-4D97-AF65-F5344CB8AC3E}">
        <p14:creationId xmlns:p14="http://schemas.microsoft.com/office/powerpoint/2010/main" val="2621183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D96B2-E9B6-F922-D4B3-F13A3247A4E6}"/>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A811E6FF-BA4A-E9AE-362D-28A560220547}"/>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5BC5B9A6-7185-A1A1-C1E3-E8C10F144137}"/>
              </a:ext>
            </a:extLst>
          </p:cNvPr>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Exposed individuals should be assessed for immunity, and obtaining a serologic titer may help determine immunity for those without vaccination records but confident they are immune. Considerations include insurance coverage for serologic testing and the timing of the test to ensure it reflects prior immunity rather than acute illness—sooner testing is preferred. Also, assess whether the contact is symptomatic, as titers may not rule out the need for quarantine. If appropriate, administering an MMR dose during the same visit is often recommended, especially if immunity is uncertain. This approach ensures proper protection and management after exposure.</a:t>
            </a:r>
            <a:endParaRPr lang="en-US" sz="1200"/>
          </a:p>
        </p:txBody>
      </p:sp>
      <p:sp>
        <p:nvSpPr>
          <p:cNvPr id="25604" name="Slide Number Placeholder 3">
            <a:extLst>
              <a:ext uri="{FF2B5EF4-FFF2-40B4-BE49-F238E27FC236}">
                <a16:creationId xmlns:a16="http://schemas.microsoft.com/office/drawing/2014/main" id="{CBBDC5B6-1B0A-942E-A1F2-136B797B912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29</a:t>
            </a:fld>
            <a:endParaRPr lang="en-US" altLang="en-US">
              <a:solidFill>
                <a:prstClr val="black"/>
              </a:solidFill>
            </a:endParaRPr>
          </a:p>
        </p:txBody>
      </p:sp>
    </p:spTree>
    <p:extLst>
      <p:ext uri="{BB962C8B-B14F-4D97-AF65-F5344CB8AC3E}">
        <p14:creationId xmlns:p14="http://schemas.microsoft.com/office/powerpoint/2010/main" val="1382862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91BF6-058A-6775-F5B1-D1CE51257CE0}"/>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E96E6C1A-91FA-3F65-056C-8819D4458C59}"/>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5D189555-DEA8-832B-4CC1-D05C19B01F0A}"/>
              </a:ext>
            </a:extLst>
          </p:cNvPr>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Identify close contacts without evidence of immunity and recommend either the MMR vaccine or immune globulin (IG). Measles vaccine given within 72 hours of exposure may prevent the disease, but beyond 72 hours, it is still recommended to provide protection against future exposure. MDPH can assist with coordinating MMR vaccine supply during outbreaks. Immune Globulin (IG), when administered within 6 days of exposure, can prevent or modify measles in nonimmune individuals. IG is recommended for those at higher risk of severe complications, such as infants under 12 months, pregnant women without immunity, and severely immunocompromised persons, regardless of vaccination status.</a:t>
            </a:r>
            <a:endParaRPr lang="en-US" sz="1200"/>
          </a:p>
        </p:txBody>
      </p:sp>
      <p:sp>
        <p:nvSpPr>
          <p:cNvPr id="25604" name="Slide Number Placeholder 3">
            <a:extLst>
              <a:ext uri="{FF2B5EF4-FFF2-40B4-BE49-F238E27FC236}">
                <a16:creationId xmlns:a16="http://schemas.microsoft.com/office/drawing/2014/main" id="{752F6019-6329-B765-32D2-8AE8943D574B}"/>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30</a:t>
            </a:fld>
            <a:endParaRPr lang="en-US" altLang="en-US">
              <a:solidFill>
                <a:prstClr val="black"/>
              </a:solidFill>
            </a:endParaRPr>
          </a:p>
        </p:txBody>
      </p:sp>
    </p:spTree>
    <p:extLst>
      <p:ext uri="{BB962C8B-B14F-4D97-AF65-F5344CB8AC3E}">
        <p14:creationId xmlns:p14="http://schemas.microsoft.com/office/powerpoint/2010/main" val="2322618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EB8EF-A250-CF30-CB25-886A9BA2D5BF}"/>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4F8739A2-DCA0-6B2D-DE38-7D801380EC98}"/>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500C415F-801A-63CD-01BF-033769D10AFE}"/>
              </a:ext>
            </a:extLst>
          </p:cNvPr>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Any nonimmune person exposed to measles who received IG should subsequently receive MMR vaccine, which should be administered no earlier than 6 months after IGIM administration or 8 months after IGIV administration, provided the person is then aged ≥12 months and the vaccine is not otherwise contraindicated.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t>Susceptible close contacts who cannot be vaccinated or were not vaccinated quickly enough should be excluded from day 5 through day 21 after exposure. In most low-risk settings, individuals who receive the MMR vaccine (even after five days) may be readmitted immediately, though local discretion may apply. However, susceptible close contacts who receive immune globulin (IG) instead of the vaccine should remain quarantined for the duration of the incubation period (up to 21 days) to prevent the spread of measles. Ensuring proper exclusion and timely vaccination or IG administration is crucial in controlling outbreaks.</a:t>
            </a:r>
            <a:endParaRPr lang="en-US" sz="1200"/>
          </a:p>
        </p:txBody>
      </p:sp>
      <p:sp>
        <p:nvSpPr>
          <p:cNvPr id="25604" name="Slide Number Placeholder 3">
            <a:extLst>
              <a:ext uri="{FF2B5EF4-FFF2-40B4-BE49-F238E27FC236}">
                <a16:creationId xmlns:a16="http://schemas.microsoft.com/office/drawing/2014/main" id="{A029DA73-8AE2-F0A0-9588-EE511B0A63F2}"/>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1122" indent="-288893" eaLnBrk="0" hangingPunct="0">
              <a:spcBef>
                <a:spcPct val="30000"/>
              </a:spcBef>
              <a:defRPr sz="1200">
                <a:solidFill>
                  <a:schemeClr val="tx1"/>
                </a:solidFill>
                <a:latin typeface="Arial" charset="0"/>
              </a:defRPr>
            </a:lvl2pPr>
            <a:lvl3pPr marL="1155573" indent="-231115" eaLnBrk="0" hangingPunct="0">
              <a:spcBef>
                <a:spcPct val="30000"/>
              </a:spcBef>
              <a:defRPr sz="1200">
                <a:solidFill>
                  <a:schemeClr val="tx1"/>
                </a:solidFill>
                <a:latin typeface="Arial" charset="0"/>
              </a:defRPr>
            </a:lvl3pPr>
            <a:lvl4pPr marL="1617802" indent="-231115" eaLnBrk="0" hangingPunct="0">
              <a:spcBef>
                <a:spcPct val="30000"/>
              </a:spcBef>
              <a:defRPr sz="1200">
                <a:solidFill>
                  <a:schemeClr val="tx1"/>
                </a:solidFill>
                <a:latin typeface="Arial" charset="0"/>
              </a:defRPr>
            </a:lvl4pPr>
            <a:lvl5pPr marL="2080031" indent="-231115" eaLnBrk="0" hangingPunct="0">
              <a:spcBef>
                <a:spcPct val="30000"/>
              </a:spcBef>
              <a:defRPr sz="1200">
                <a:solidFill>
                  <a:schemeClr val="tx1"/>
                </a:solidFill>
                <a:latin typeface="Arial" charset="0"/>
              </a:defRPr>
            </a:lvl5pPr>
            <a:lvl6pPr marL="2542261" indent="-231115" eaLnBrk="0" fontAlgn="base" hangingPunct="0">
              <a:spcBef>
                <a:spcPct val="30000"/>
              </a:spcBef>
              <a:spcAft>
                <a:spcPct val="0"/>
              </a:spcAft>
              <a:defRPr sz="1200">
                <a:solidFill>
                  <a:schemeClr val="tx1"/>
                </a:solidFill>
                <a:latin typeface="Arial" charset="0"/>
              </a:defRPr>
            </a:lvl6pPr>
            <a:lvl7pPr marL="3004490" indent="-231115" eaLnBrk="0" fontAlgn="base" hangingPunct="0">
              <a:spcBef>
                <a:spcPct val="30000"/>
              </a:spcBef>
              <a:spcAft>
                <a:spcPct val="0"/>
              </a:spcAft>
              <a:defRPr sz="1200">
                <a:solidFill>
                  <a:schemeClr val="tx1"/>
                </a:solidFill>
                <a:latin typeface="Arial" charset="0"/>
              </a:defRPr>
            </a:lvl7pPr>
            <a:lvl8pPr marL="3466719" indent="-231115" eaLnBrk="0" fontAlgn="base" hangingPunct="0">
              <a:spcBef>
                <a:spcPct val="30000"/>
              </a:spcBef>
              <a:spcAft>
                <a:spcPct val="0"/>
              </a:spcAft>
              <a:defRPr sz="1200">
                <a:solidFill>
                  <a:schemeClr val="tx1"/>
                </a:solidFill>
                <a:latin typeface="Arial" charset="0"/>
              </a:defRPr>
            </a:lvl8pPr>
            <a:lvl9pPr marL="3928948" indent="-23111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097CC9-0F01-40E7-8BC5-0CD05B3E990B}" type="slidenum">
              <a:rPr lang="en-US" altLang="en-US">
                <a:solidFill>
                  <a:prstClr val="black"/>
                </a:solidFill>
              </a:rPr>
              <a:pPr eaLnBrk="1" hangingPunct="1">
                <a:spcBef>
                  <a:spcPct val="0"/>
                </a:spcBef>
              </a:pPr>
              <a:t>31</a:t>
            </a:fld>
            <a:endParaRPr lang="en-US" altLang="en-US">
              <a:solidFill>
                <a:prstClr val="black"/>
              </a:solidFill>
            </a:endParaRPr>
          </a:p>
        </p:txBody>
      </p:sp>
    </p:spTree>
    <p:extLst>
      <p:ext uri="{BB962C8B-B14F-4D97-AF65-F5344CB8AC3E}">
        <p14:creationId xmlns:p14="http://schemas.microsoft.com/office/powerpoint/2010/main" val="3448350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9DA03-2181-6BE1-3F7A-37B507B09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27B4A-B387-E8D4-0E16-BEAF103C6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D757F-A1FB-600B-EF89-E7E57577CCAF}"/>
              </a:ext>
            </a:extLst>
          </p:cNvPr>
          <p:cNvSpPr>
            <a:spLocks noGrp="1"/>
          </p:cNvSpPr>
          <p:nvPr>
            <p:ph type="body" idx="1"/>
          </p:nvPr>
        </p:nvSpPr>
        <p:spPr/>
        <p:txBody>
          <a:bodyPr/>
          <a:lstStyle/>
          <a:p>
            <a:r>
              <a:rPr lang="en-US"/>
              <a:t>Asymptomatic contacts should NOT be tested for measles. Only symptomatic contacts require testing. To avoid additional exposures, call ahead to arrange testing and ensure the patient is masked when seen. All attending providers should have evidence of immunity and wear appropriate PPE. To minimize exposure to other staff and patients, pre-arrange testing times before opening or after closing hours. Meet the patient at the door, immediately mask them, and escort them through a separate entrance to a private exam room, preferably a negative pressure room. Be creative in preventing exposure, such as collecting specimens outside or through a car window.</a:t>
            </a:r>
          </a:p>
        </p:txBody>
      </p:sp>
      <p:sp>
        <p:nvSpPr>
          <p:cNvPr id="4" name="Slide Number Placeholder 3">
            <a:extLst>
              <a:ext uri="{FF2B5EF4-FFF2-40B4-BE49-F238E27FC236}">
                <a16:creationId xmlns:a16="http://schemas.microsoft.com/office/drawing/2014/main" id="{E97C6520-F1D9-537F-0FFD-DD1AFF5769D9}"/>
              </a:ext>
            </a:extLst>
          </p:cNvPr>
          <p:cNvSpPr>
            <a:spLocks noGrp="1"/>
          </p:cNvSpPr>
          <p:nvPr>
            <p:ph type="sldNum" sz="quarter" idx="5"/>
          </p:nvPr>
        </p:nvSpPr>
        <p:spPr/>
        <p:txBody>
          <a:bodyPr/>
          <a:lstStyle/>
          <a:p>
            <a:fld id="{35B376FF-4535-48B9-B93B-3E65C77522B5}" type="slidenum">
              <a:rPr lang="en-US" smtClean="0"/>
              <a:t>32</a:t>
            </a:fld>
            <a:endParaRPr lang="en-US"/>
          </a:p>
        </p:txBody>
      </p:sp>
    </p:spTree>
    <p:extLst>
      <p:ext uri="{BB962C8B-B14F-4D97-AF65-F5344CB8AC3E}">
        <p14:creationId xmlns:p14="http://schemas.microsoft.com/office/powerpoint/2010/main" val="1893932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8FC1E-D8E4-41A6-2370-113DDFBAD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7CF21-87A1-555D-C958-A6D419E2F6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853F3-0906-332D-9E27-CF851F9AC7E6}"/>
              </a:ext>
            </a:extLst>
          </p:cNvPr>
          <p:cNvSpPr>
            <a:spLocks noGrp="1"/>
          </p:cNvSpPr>
          <p:nvPr>
            <p:ph type="body" idx="1"/>
          </p:nvPr>
        </p:nvSpPr>
        <p:spPr/>
        <p:txBody>
          <a:bodyPr/>
          <a:lstStyle/>
          <a:p>
            <a:r>
              <a:rPr lang="en-US">
                <a:ea typeface="Calibri"/>
                <a:cs typeface="Calibri"/>
              </a:rPr>
              <a:t>True Story:</a:t>
            </a:r>
          </a:p>
          <a:p>
            <a:pPr algn="ctr"/>
            <a:r>
              <a:rPr lang="en-US" b="1"/>
              <a:t>MA Medical Practice </a:t>
            </a:r>
            <a:r>
              <a:rPr lang="en-US"/>
              <a:t>saw a patient with a rash, suspected measles and sent a lab specimen to a commercial lab (no notification to MDPH) and the results returned positive for measles.</a:t>
            </a:r>
          </a:p>
          <a:p>
            <a:pPr algn="ctr"/>
            <a:r>
              <a:rPr lang="en-US"/>
              <a:t>  </a:t>
            </a:r>
          </a:p>
          <a:p>
            <a:pPr algn="ctr"/>
            <a:r>
              <a:rPr lang="en-US"/>
              <a:t>Multiple providers were exposed, and the office had </a:t>
            </a:r>
            <a:r>
              <a:rPr lang="en-US" b="1"/>
              <a:t>NO IDEA if their staff had evidence of immunity,</a:t>
            </a:r>
            <a:r>
              <a:rPr lang="en-US"/>
              <a:t> requiring titers on all staff and closing the office for a day while awaiting results. </a:t>
            </a:r>
          </a:p>
          <a:p>
            <a:pPr algn="ctr"/>
            <a:r>
              <a:rPr lang="en-US"/>
              <a:t>(1 Day Revenue Loss) </a:t>
            </a:r>
          </a:p>
          <a:p>
            <a:pPr algn="ctr"/>
            <a:endParaRPr lang="en-US"/>
          </a:p>
          <a:p>
            <a:pPr algn="ctr"/>
            <a:r>
              <a:rPr lang="en-US"/>
              <a:t>Fortunately, all came back immune but remember to have </a:t>
            </a:r>
            <a:r>
              <a:rPr lang="en-US" b="1"/>
              <a:t>vaccination documentation or laboratory evidence readily available</a:t>
            </a:r>
            <a:r>
              <a:rPr lang="en-US"/>
              <a:t>! </a:t>
            </a:r>
          </a:p>
          <a:p>
            <a:endParaRPr lang="en-US">
              <a:ea typeface="Calibri"/>
              <a:cs typeface="Calibri"/>
            </a:endParaRPr>
          </a:p>
        </p:txBody>
      </p:sp>
      <p:sp>
        <p:nvSpPr>
          <p:cNvPr id="4" name="Slide Number Placeholder 3">
            <a:extLst>
              <a:ext uri="{FF2B5EF4-FFF2-40B4-BE49-F238E27FC236}">
                <a16:creationId xmlns:a16="http://schemas.microsoft.com/office/drawing/2014/main" id="{AFB48459-950A-AF2D-A035-D3EEB77DC7DB}"/>
              </a:ext>
            </a:extLst>
          </p:cNvPr>
          <p:cNvSpPr>
            <a:spLocks noGrp="1"/>
          </p:cNvSpPr>
          <p:nvPr>
            <p:ph type="sldNum" sz="quarter" idx="5"/>
          </p:nvPr>
        </p:nvSpPr>
        <p:spPr/>
        <p:txBody>
          <a:bodyPr/>
          <a:lstStyle/>
          <a:p>
            <a:fld id="{35B376FF-4535-48B9-B93B-3E65C77522B5}" type="slidenum">
              <a:rPr lang="en-US" smtClean="0"/>
              <a:t>33</a:t>
            </a:fld>
            <a:endParaRPr lang="en-US"/>
          </a:p>
        </p:txBody>
      </p:sp>
    </p:spTree>
    <p:extLst>
      <p:ext uri="{BB962C8B-B14F-4D97-AF65-F5344CB8AC3E}">
        <p14:creationId xmlns:p14="http://schemas.microsoft.com/office/powerpoint/2010/main" val="1084043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6B9A7-1B09-7E37-8576-C89CD01A27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9E15EB-AA81-6F0B-780C-02E4F9CCC5F4}"/>
              </a:ext>
            </a:extLst>
          </p:cNvPr>
          <p:cNvSpPr>
            <a:spLocks noGrp="1" noRot="1" noChangeAspect="1"/>
          </p:cNvSpPr>
          <p:nvPr>
            <p:ph type="sldImg"/>
          </p:nvPr>
        </p:nvSpPr>
        <p:spPr>
          <a:xfrm>
            <a:off x="407988" y="696913"/>
            <a:ext cx="6196012" cy="3486150"/>
          </a:xfrm>
        </p:spPr>
      </p:sp>
      <p:sp>
        <p:nvSpPr>
          <p:cNvPr id="3" name="Notes Placeholder 2">
            <a:extLst>
              <a:ext uri="{FF2B5EF4-FFF2-40B4-BE49-F238E27FC236}">
                <a16:creationId xmlns:a16="http://schemas.microsoft.com/office/drawing/2014/main" id="{17015F36-5220-0104-F3AC-5DE53B05C8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BB0E50-6E00-9F0C-7332-7301AA8290AA}"/>
              </a:ext>
            </a:extLst>
          </p:cNvPr>
          <p:cNvSpPr>
            <a:spLocks noGrp="1"/>
          </p:cNvSpPr>
          <p:nvPr>
            <p:ph type="sldNum" sz="quarter" idx="10"/>
          </p:nvPr>
        </p:nvSpPr>
        <p:spPr/>
        <p:txBody>
          <a:bodyPr/>
          <a:lstStyle/>
          <a:p>
            <a:fld id="{35B376FF-4535-48B9-B93B-3E65C77522B5}" type="slidenum">
              <a:rPr lang="en-US" smtClean="0"/>
              <a:t>34</a:t>
            </a:fld>
            <a:endParaRPr lang="en-US"/>
          </a:p>
        </p:txBody>
      </p:sp>
    </p:spTree>
    <p:extLst>
      <p:ext uri="{BB962C8B-B14F-4D97-AF65-F5344CB8AC3E}">
        <p14:creationId xmlns:p14="http://schemas.microsoft.com/office/powerpoint/2010/main" val="1650579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8C703-99C8-DCBF-DADD-2451784BC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5DDFA-9140-86DF-00B2-815714433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0049D5-DC8E-D7B9-C440-1D959AF6B871}"/>
              </a:ext>
            </a:extLst>
          </p:cNvPr>
          <p:cNvSpPr>
            <a:spLocks noGrp="1"/>
          </p:cNvSpPr>
          <p:nvPr>
            <p:ph type="body" idx="1"/>
          </p:nvPr>
        </p:nvSpPr>
        <p:spPr/>
        <p:txBody>
          <a:bodyPr/>
          <a:lstStyle/>
          <a:p>
            <a:r>
              <a:rPr lang="en-US"/>
              <a:t>Due to high vaccination rates in Massachusetts and across the U.S., measles remains relatively rare. When suspect measles cases are reported to the Massachusetts Department of Public Health , they are categorized as Low or High Suspect. This classification is based on factors such as clinical presentation, the patient's vaccination history, and any known risk factors, including recent travel or potential exposures to individuals with measles. Public health actions during the waiting period for test results will vary, depending on the assessed likelihood of a positive result. Measures are tailored to minimize the risk of further spread.</a:t>
            </a:r>
          </a:p>
        </p:txBody>
      </p:sp>
      <p:sp>
        <p:nvSpPr>
          <p:cNvPr id="4" name="Slide Number Placeholder 3">
            <a:extLst>
              <a:ext uri="{FF2B5EF4-FFF2-40B4-BE49-F238E27FC236}">
                <a16:creationId xmlns:a16="http://schemas.microsoft.com/office/drawing/2014/main" id="{8B611860-F1A4-9A31-DED4-BAB319699232}"/>
              </a:ext>
            </a:extLst>
          </p:cNvPr>
          <p:cNvSpPr>
            <a:spLocks noGrp="1"/>
          </p:cNvSpPr>
          <p:nvPr>
            <p:ph type="sldNum" sz="quarter" idx="5"/>
          </p:nvPr>
        </p:nvSpPr>
        <p:spPr/>
        <p:txBody>
          <a:bodyPr/>
          <a:lstStyle/>
          <a:p>
            <a:fld id="{35B376FF-4535-48B9-B93B-3E65C77522B5}" type="slidenum">
              <a:rPr lang="en-US" smtClean="0"/>
              <a:t>35</a:t>
            </a:fld>
            <a:endParaRPr lang="en-US"/>
          </a:p>
        </p:txBody>
      </p:sp>
    </p:spTree>
    <p:extLst>
      <p:ext uri="{BB962C8B-B14F-4D97-AF65-F5344CB8AC3E}">
        <p14:creationId xmlns:p14="http://schemas.microsoft.com/office/powerpoint/2010/main" val="2968888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6D96A-CAF6-08DE-1B9B-2B2042C4A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0986E5-0592-C6BA-1211-4F94C54D3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F78C0-5563-C400-8179-C62A0E20A5B8}"/>
              </a:ext>
            </a:extLst>
          </p:cNvPr>
          <p:cNvSpPr>
            <a:spLocks noGrp="1"/>
          </p:cNvSpPr>
          <p:nvPr>
            <p:ph type="body" idx="1"/>
          </p:nvPr>
        </p:nvSpPr>
        <p:spPr/>
        <p:txBody>
          <a:bodyPr/>
          <a:lstStyle/>
          <a:p>
            <a:r>
              <a:rPr lang="en-US"/>
              <a:t>On February 13, a provider at the Community Health Center contacts MDPH to report a suspect case of measles involving a 34-year-old male from Town Z. The patient presented on 2/13 with a maculopapular rash that began earlier that day, starting on the face and spreading to the torso and extremities. He also experienced significant respiratory issues, including a cough, runny nose, and a high fever (~103°F and rising). The patient returned from a 2-week trip to France for a family wedding on 2/10. He has no vaccine history and has lived in the U.S. for 10 years. MDPH advises the collection of an NP swab and serum for testing at the MA State Public Health Laboratory (SPHL).</a:t>
            </a:r>
          </a:p>
        </p:txBody>
      </p:sp>
      <p:sp>
        <p:nvSpPr>
          <p:cNvPr id="4" name="Slide Number Placeholder 3">
            <a:extLst>
              <a:ext uri="{FF2B5EF4-FFF2-40B4-BE49-F238E27FC236}">
                <a16:creationId xmlns:a16="http://schemas.microsoft.com/office/drawing/2014/main" id="{D1437BBB-C18A-6935-D578-B97DAD0DAEF4}"/>
              </a:ext>
            </a:extLst>
          </p:cNvPr>
          <p:cNvSpPr>
            <a:spLocks noGrp="1"/>
          </p:cNvSpPr>
          <p:nvPr>
            <p:ph type="sldNum" sz="quarter" idx="5"/>
          </p:nvPr>
        </p:nvSpPr>
        <p:spPr/>
        <p:txBody>
          <a:bodyPr/>
          <a:lstStyle/>
          <a:p>
            <a:fld id="{35B376FF-4535-48B9-B93B-3E65C77522B5}" type="slidenum">
              <a:rPr lang="en-US" smtClean="0"/>
              <a:t>36</a:t>
            </a:fld>
            <a:endParaRPr lang="en-US"/>
          </a:p>
        </p:txBody>
      </p:sp>
    </p:spTree>
    <p:extLst>
      <p:ext uri="{BB962C8B-B14F-4D97-AF65-F5344CB8AC3E}">
        <p14:creationId xmlns:p14="http://schemas.microsoft.com/office/powerpoint/2010/main" val="3329623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4A424-9BBF-C1E6-E497-27603E839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09E66-9A29-9299-B966-38D97FD3E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E39303-634B-28DA-74F4-BF2970C2FE89}"/>
              </a:ext>
            </a:extLst>
          </p:cNvPr>
          <p:cNvSpPr>
            <a:spLocks noGrp="1"/>
          </p:cNvSpPr>
          <p:nvPr>
            <p:ph type="body" idx="1"/>
          </p:nvPr>
        </p:nvSpPr>
        <p:spPr/>
        <p:txBody>
          <a:bodyPr/>
          <a:lstStyle/>
          <a:p>
            <a:r>
              <a:rPr lang="en-US"/>
              <a:t>MDPH coordinates the submission of specimens to the State Lab and advises the provider to assess potential staff and patient exposures immediately, creating lists while awaiting test results. Staff records should be readily accessible. MDPH creates a suspect “Measles” event in MAVEN, enters data, and notifies the LBOH in Town Z.</a:t>
            </a:r>
          </a:p>
          <a:p>
            <a:r>
              <a:rPr lang="en-US"/>
              <a:t>The LBOH interviews the patient or designee, obtaining essential information. If admitted, infection control may need to be involved, and additional interviews may be conducted with a spouse or emergency contact. The LBOH confirms symptoms and onset (Infectious Period: 2/9-2/17), compiles a list of visited places, and gathers flight details for potential quarantine notifications. The LBOH checks MMR status for household members and offers recommendations, documenting in MAVEN while maintaining communication with MDPH Epidemiology.</a:t>
            </a:r>
          </a:p>
          <a:p>
            <a:endParaRPr lang="en-US"/>
          </a:p>
        </p:txBody>
      </p:sp>
      <p:sp>
        <p:nvSpPr>
          <p:cNvPr id="4" name="Slide Number Placeholder 3">
            <a:extLst>
              <a:ext uri="{FF2B5EF4-FFF2-40B4-BE49-F238E27FC236}">
                <a16:creationId xmlns:a16="http://schemas.microsoft.com/office/drawing/2014/main" id="{D5A3581B-3CDA-4E4D-E727-100DAEDAB78C}"/>
              </a:ext>
            </a:extLst>
          </p:cNvPr>
          <p:cNvSpPr>
            <a:spLocks noGrp="1"/>
          </p:cNvSpPr>
          <p:nvPr>
            <p:ph type="sldNum" sz="quarter" idx="5"/>
          </p:nvPr>
        </p:nvSpPr>
        <p:spPr/>
        <p:txBody>
          <a:bodyPr/>
          <a:lstStyle/>
          <a:p>
            <a:fld id="{35B376FF-4535-48B9-B93B-3E65C77522B5}" type="slidenum">
              <a:rPr lang="en-US" smtClean="0"/>
              <a:t>37</a:t>
            </a:fld>
            <a:endParaRPr lang="en-US"/>
          </a:p>
        </p:txBody>
      </p:sp>
    </p:spTree>
    <p:extLst>
      <p:ext uri="{BB962C8B-B14F-4D97-AF65-F5344CB8AC3E}">
        <p14:creationId xmlns:p14="http://schemas.microsoft.com/office/powerpoint/2010/main" val="3118425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323E6-000E-FB78-99AE-A7A73EA88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CEC25-DFE7-BCA8-6307-45562E831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12E82-D152-43A2-DDCD-D7543FE21BEA}"/>
              </a:ext>
            </a:extLst>
          </p:cNvPr>
          <p:cNvSpPr>
            <a:spLocks noGrp="1"/>
          </p:cNvSpPr>
          <p:nvPr>
            <p:ph type="body" idx="1"/>
          </p:nvPr>
        </p:nvSpPr>
        <p:spPr/>
        <p:txBody>
          <a:bodyPr/>
          <a:lstStyle/>
          <a:p>
            <a:r>
              <a:rPr lang="en-US"/>
              <a:t>The next day, lab reports confirm the patient is PCR positive for measles, and MDPH Epidemiology classifies the case as “Confirmed.” MDPH notifies the Community Health Center and LBOH of the results.</a:t>
            </a:r>
          </a:p>
          <a:p>
            <a:r>
              <a:rPr lang="en-US"/>
              <a:t>MDPH and LBOH review the timeline and locations of potential exposures, coordinating healthcare and identifying other exposures. Additional LBOH jurisdictions are notified as needed. Plans for each exposure site are developed, and line lists of contacts are collected for follow-up. MDPH creates a Measles MAVEN Cluster Event to track exposures and upload contact rosters.</a:t>
            </a:r>
          </a:p>
          <a:p>
            <a:r>
              <a:rPr lang="en-US"/>
              <a:t>Follow-up continues as new information is obtained, with testing and vaccination guidance for contacts. MAVEN notes are updated and finalized.</a:t>
            </a:r>
          </a:p>
          <a:p>
            <a:endParaRPr lang="en-US"/>
          </a:p>
        </p:txBody>
      </p:sp>
      <p:sp>
        <p:nvSpPr>
          <p:cNvPr id="4" name="Slide Number Placeholder 3">
            <a:extLst>
              <a:ext uri="{FF2B5EF4-FFF2-40B4-BE49-F238E27FC236}">
                <a16:creationId xmlns:a16="http://schemas.microsoft.com/office/drawing/2014/main" id="{A57756B2-A542-AE59-C939-8A4D417C12AC}"/>
              </a:ext>
            </a:extLst>
          </p:cNvPr>
          <p:cNvSpPr>
            <a:spLocks noGrp="1"/>
          </p:cNvSpPr>
          <p:nvPr>
            <p:ph type="sldNum" sz="quarter" idx="5"/>
          </p:nvPr>
        </p:nvSpPr>
        <p:spPr/>
        <p:txBody>
          <a:bodyPr/>
          <a:lstStyle/>
          <a:p>
            <a:fld id="{35B376FF-4535-48B9-B93B-3E65C77522B5}" type="slidenum">
              <a:rPr lang="en-US" smtClean="0"/>
              <a:t>38</a:t>
            </a:fld>
            <a:endParaRPr lang="en-US"/>
          </a:p>
        </p:txBody>
      </p:sp>
    </p:spTree>
    <p:extLst>
      <p:ext uri="{BB962C8B-B14F-4D97-AF65-F5344CB8AC3E}">
        <p14:creationId xmlns:p14="http://schemas.microsoft.com/office/powerpoint/2010/main" val="1237256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C41D2-9101-88ED-88B8-324C9E8DF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0A4DD-69FC-EACB-B51E-F5C8F555FC98}"/>
              </a:ext>
            </a:extLst>
          </p:cNvPr>
          <p:cNvSpPr>
            <a:spLocks noGrp="1" noRot="1" noChangeAspect="1"/>
          </p:cNvSpPr>
          <p:nvPr>
            <p:ph type="sldImg"/>
          </p:nvPr>
        </p:nvSpPr>
        <p:spPr>
          <a:xfrm>
            <a:off x="407988" y="696913"/>
            <a:ext cx="6196012" cy="3486150"/>
          </a:xfrm>
        </p:spPr>
      </p:sp>
      <p:sp>
        <p:nvSpPr>
          <p:cNvPr id="3" name="Notes Placeholder 2">
            <a:extLst>
              <a:ext uri="{FF2B5EF4-FFF2-40B4-BE49-F238E27FC236}">
                <a16:creationId xmlns:a16="http://schemas.microsoft.com/office/drawing/2014/main" id="{400ACC5D-F131-01EE-5F3F-4F4234A8C8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F6703C-A6CF-9F89-1856-AD14CCCFF362}"/>
              </a:ext>
            </a:extLst>
          </p:cNvPr>
          <p:cNvSpPr>
            <a:spLocks noGrp="1"/>
          </p:cNvSpPr>
          <p:nvPr>
            <p:ph type="sldNum" sz="quarter" idx="5"/>
          </p:nvPr>
        </p:nvSpPr>
        <p:spPr/>
        <p:txBody>
          <a:bodyPr/>
          <a:lstStyle/>
          <a:p>
            <a:fld id="{35B376FF-4535-48B9-B93B-3E65C77522B5}" type="slidenum">
              <a:rPr lang="en-US" smtClean="0"/>
              <a:t>40</a:t>
            </a:fld>
            <a:endParaRPr lang="en-US"/>
          </a:p>
        </p:txBody>
      </p:sp>
    </p:spTree>
    <p:extLst>
      <p:ext uri="{BB962C8B-B14F-4D97-AF65-F5344CB8AC3E}">
        <p14:creationId xmlns:p14="http://schemas.microsoft.com/office/powerpoint/2010/main" val="37260609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11A62-FCC0-4559-AAEA-AB3AC3293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7E4D1-9E67-C1DD-2953-967266036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27212-BD49-BEB4-87C1-31EDA9301F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044328-DF8B-F9DA-DEEC-B3BC00FE120C}"/>
              </a:ext>
            </a:extLst>
          </p:cNvPr>
          <p:cNvSpPr>
            <a:spLocks noGrp="1"/>
          </p:cNvSpPr>
          <p:nvPr>
            <p:ph type="sldNum" sz="quarter" idx="5"/>
          </p:nvPr>
        </p:nvSpPr>
        <p:spPr/>
        <p:txBody>
          <a:bodyPr/>
          <a:lstStyle/>
          <a:p>
            <a:fld id="{35B376FF-4535-48B9-B93B-3E65C77522B5}" type="slidenum">
              <a:rPr lang="en-US" smtClean="0"/>
              <a:t>41</a:t>
            </a:fld>
            <a:endParaRPr lang="en-US"/>
          </a:p>
        </p:txBody>
      </p:sp>
    </p:spTree>
    <p:extLst>
      <p:ext uri="{BB962C8B-B14F-4D97-AF65-F5344CB8AC3E}">
        <p14:creationId xmlns:p14="http://schemas.microsoft.com/office/powerpoint/2010/main" val="18098236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23E4B-1A9A-2906-3D89-967FA657C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1EF8D-39C8-3981-71C4-8C0ECFBEB19F}"/>
              </a:ext>
            </a:extLst>
          </p:cNvPr>
          <p:cNvSpPr>
            <a:spLocks noGrp="1" noRot="1" noChangeAspect="1"/>
          </p:cNvSpPr>
          <p:nvPr>
            <p:ph type="sldImg"/>
          </p:nvPr>
        </p:nvSpPr>
        <p:spPr>
          <a:xfrm>
            <a:off x="407988" y="696913"/>
            <a:ext cx="6196012" cy="3486150"/>
          </a:xfrm>
        </p:spPr>
      </p:sp>
      <p:sp>
        <p:nvSpPr>
          <p:cNvPr id="3" name="Notes Placeholder 2">
            <a:extLst>
              <a:ext uri="{FF2B5EF4-FFF2-40B4-BE49-F238E27FC236}">
                <a16:creationId xmlns:a16="http://schemas.microsoft.com/office/drawing/2014/main" id="{7F627331-A6C3-ABB8-A500-C3BF5F2EEB89}"/>
              </a:ext>
            </a:extLst>
          </p:cNvPr>
          <p:cNvSpPr>
            <a:spLocks noGrp="1"/>
          </p:cNvSpPr>
          <p:nvPr>
            <p:ph type="body" idx="1"/>
          </p:nvPr>
        </p:nvSpPr>
        <p:spPr/>
        <p:txBody>
          <a:bodyPr/>
          <a:lstStyle/>
          <a:p>
            <a:r>
              <a:rPr lang="en-US"/>
              <a:t>OK, we’ve talked about a lot here.  Ultimately, give us a call if you have any questions, particularly if you are wondering what actions to take with the information you have gathered.  </a:t>
            </a:r>
          </a:p>
        </p:txBody>
      </p:sp>
      <p:sp>
        <p:nvSpPr>
          <p:cNvPr id="4" name="Slide Number Placeholder 3">
            <a:extLst>
              <a:ext uri="{FF2B5EF4-FFF2-40B4-BE49-F238E27FC236}">
                <a16:creationId xmlns:a16="http://schemas.microsoft.com/office/drawing/2014/main" id="{EDEC21F4-8C22-4419-EFE6-8A2DBB6D2EAF}"/>
              </a:ext>
            </a:extLst>
          </p:cNvPr>
          <p:cNvSpPr>
            <a:spLocks noGrp="1"/>
          </p:cNvSpPr>
          <p:nvPr>
            <p:ph type="sldNum" sz="quarter" idx="10"/>
          </p:nvPr>
        </p:nvSpPr>
        <p:spPr/>
        <p:txBody>
          <a:bodyPr/>
          <a:lstStyle/>
          <a:p>
            <a:fld id="{35B376FF-4535-48B9-B93B-3E65C77522B5}" type="slidenum">
              <a:rPr lang="en-US" smtClean="0"/>
              <a:t>43</a:t>
            </a:fld>
            <a:endParaRPr lang="en-US"/>
          </a:p>
        </p:txBody>
      </p:sp>
    </p:spTree>
    <p:extLst>
      <p:ext uri="{BB962C8B-B14F-4D97-AF65-F5344CB8AC3E}">
        <p14:creationId xmlns:p14="http://schemas.microsoft.com/office/powerpoint/2010/main" val="3720421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798D-0936-889D-8DCD-D422BCEEC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90C10-9FF0-E905-691F-6F6B5B0A2DAD}"/>
              </a:ext>
            </a:extLst>
          </p:cNvPr>
          <p:cNvSpPr>
            <a:spLocks noGrp="1" noRot="1" noChangeAspect="1"/>
          </p:cNvSpPr>
          <p:nvPr>
            <p:ph type="sldImg"/>
          </p:nvPr>
        </p:nvSpPr>
        <p:spPr>
          <a:xfrm>
            <a:off x="407988" y="696913"/>
            <a:ext cx="6196012" cy="3486150"/>
          </a:xfrm>
        </p:spPr>
      </p:sp>
      <p:sp>
        <p:nvSpPr>
          <p:cNvPr id="3" name="Notes Placeholder 2">
            <a:extLst>
              <a:ext uri="{FF2B5EF4-FFF2-40B4-BE49-F238E27FC236}">
                <a16:creationId xmlns:a16="http://schemas.microsoft.com/office/drawing/2014/main" id="{530CD4C0-8528-113B-9882-58CDEC9C648A}"/>
              </a:ext>
            </a:extLst>
          </p:cNvPr>
          <p:cNvSpPr>
            <a:spLocks noGrp="1"/>
          </p:cNvSpPr>
          <p:nvPr>
            <p:ph type="body" idx="1"/>
          </p:nvPr>
        </p:nvSpPr>
        <p:spPr/>
        <p:txBody>
          <a:bodyPr/>
          <a:lstStyle/>
          <a:p>
            <a:pPr defTabSz="924458">
              <a:defRPr/>
            </a:pPr>
            <a:r>
              <a:rPr lang="en-US"/>
              <a:t>So what exactly is mumps? Mumps is caused by the mumps virus and is a systemic disease that is most easily recognized by the swelling of one or more salivary glands, usually the parotid glands. Parotitis tends to occur early and may begin as an earache or pain upon touching. Symptoms usually start to recede after a week and are usually completely resolved after ten days. Many people experience a non-specific prodrome that can include myalgia, anorexia, malaise, headache, and low-grade fever. </a:t>
            </a:r>
          </a:p>
          <a:p>
            <a:pPr defTabSz="924458">
              <a:defRPr/>
            </a:pPr>
            <a:endParaRPr lang="en-US"/>
          </a:p>
          <a:p>
            <a:pPr defTabSz="924458">
              <a:defRPr/>
            </a:pPr>
            <a:r>
              <a:rPr lang="en-US"/>
              <a:t>Interestingly, about 1/3 of mumps infections do not cause apparent salivary gland swelling and may be asymptomatic, or may manifest primarily as a respiratory tract infection. Orchitis (testicular swelling) is the most common complication in </a:t>
            </a:r>
            <a:r>
              <a:rPr lang="en-US" err="1"/>
              <a:t>postpubertal</a:t>
            </a:r>
            <a:r>
              <a:rPr lang="en-US"/>
              <a:t> males. </a:t>
            </a:r>
          </a:p>
          <a:p>
            <a:pPr defTabSz="924458">
              <a:defRPr/>
            </a:pPr>
            <a:endParaRPr lang="en-US"/>
          </a:p>
          <a:p>
            <a:pPr defTabSz="924458">
              <a:defRPr/>
            </a:pPr>
            <a:r>
              <a:rPr lang="en-US"/>
              <a:t>The infectious period is considered to be two days before the onset of swelling, out to five days after onset of swelling, with onset of swelling counted as Day Zero. We will get more into this in a few slides, but this is important to remember. </a:t>
            </a:r>
          </a:p>
          <a:p>
            <a:endParaRPr lang="en-US"/>
          </a:p>
        </p:txBody>
      </p:sp>
      <p:sp>
        <p:nvSpPr>
          <p:cNvPr id="4" name="Slide Number Placeholder 3">
            <a:extLst>
              <a:ext uri="{FF2B5EF4-FFF2-40B4-BE49-F238E27FC236}">
                <a16:creationId xmlns:a16="http://schemas.microsoft.com/office/drawing/2014/main" id="{1F8E932E-92C8-02D8-A16B-872A93A0FE8C}"/>
              </a:ext>
            </a:extLst>
          </p:cNvPr>
          <p:cNvSpPr>
            <a:spLocks noGrp="1"/>
          </p:cNvSpPr>
          <p:nvPr>
            <p:ph type="sldNum" sz="quarter" idx="5"/>
          </p:nvPr>
        </p:nvSpPr>
        <p:spPr/>
        <p:txBody>
          <a:bodyPr/>
          <a:lstStyle/>
          <a:p>
            <a:fld id="{35B376FF-4535-48B9-B93B-3E65C77522B5}" type="slidenum">
              <a:rPr lang="en-US" smtClean="0"/>
              <a:t>44</a:t>
            </a:fld>
            <a:endParaRPr lang="en-US"/>
          </a:p>
        </p:txBody>
      </p:sp>
    </p:spTree>
    <p:extLst>
      <p:ext uri="{BB962C8B-B14F-4D97-AF65-F5344CB8AC3E}">
        <p14:creationId xmlns:p14="http://schemas.microsoft.com/office/powerpoint/2010/main" val="3039897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endParaRPr lang="en-US" baseline="0"/>
          </a:p>
          <a:p>
            <a:r>
              <a:rPr lang="en-US" baseline="0"/>
              <a:t>Many of you have had suspect mumps investigations already. While we deal with them daily here at the state level, we realize that some towns rarely investigate mumps cases, or have never had one at all. The slides to this talk are posted in MAVEN Help, and are a resource to MAVEN users/case investigators. </a:t>
            </a:r>
          </a:p>
          <a:p>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45</a:t>
            </a:fld>
            <a:endParaRPr lang="en-US"/>
          </a:p>
        </p:txBody>
      </p:sp>
    </p:spTree>
    <p:extLst>
      <p:ext uri="{BB962C8B-B14F-4D97-AF65-F5344CB8AC3E}">
        <p14:creationId xmlns:p14="http://schemas.microsoft.com/office/powerpoint/2010/main" val="3293913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Before we begin talking</a:t>
            </a:r>
            <a:r>
              <a:rPr lang="en-US" baseline="0"/>
              <a:t> about specific testing methods, we want to make clear from the beginning that there is NO rule-out testing for mumps. This is an annoying fact we have to deal with during these investigations, and is a fact that is not often well understood or known by providers and the public alike. </a:t>
            </a:r>
          </a:p>
          <a:p>
            <a:endParaRPr lang="en-US" baseline="0"/>
          </a:p>
          <a:p>
            <a:r>
              <a:rPr lang="en-US" baseline="0"/>
              <a:t>There are a couple of reasons why we can’t rule out mumps based on a negative test result. First, the  mumps virus can shed intermittently. This is problematic because a person may be clinically showing signs of mumps, but the virus may not be shedding right at the time the patient is tested, meaning the test will come back negative if it was a swab (even though the person may really have mumps).  Additionally, because we have a vaccine for mumps (yay MMRs!), most people are vaccinated against the disease. It is very difficult for someone who has been previously vaccinated to mount an IgM response, so likely the blood testing will likely come back negative as well (again, even if the person really does have the disease). </a:t>
            </a:r>
          </a:p>
          <a:p>
            <a:endParaRPr lang="en-US" baseline="0"/>
          </a:p>
          <a:p>
            <a:r>
              <a:rPr lang="en-US" baseline="0"/>
              <a:t>Because of this unfortunate reality, we recommend that suspect cases of mumps stay in isolation through their potential infectious period, even if their results are negative. This is especially important in an outbreak setting, such as the outbreak among area colleges, because the likelihood is that these people really do have mumps. However, even in lower suspect cases, we want to make sure that on the off chance they do have mumps, it isn’t being spread around any further just because the testing came back negative. </a:t>
            </a:r>
          </a:p>
          <a:p>
            <a:endParaRPr lang="en-US" baseline="0"/>
          </a:p>
          <a:p>
            <a:r>
              <a:rPr lang="en-US" baseline="0"/>
              <a:t>On that note, the ONLY time a mumps case can be fully revoked in MAVEN is when </a:t>
            </a:r>
            <a:r>
              <a:rPr lang="en-US" b="1" baseline="0"/>
              <a:t>an alternate </a:t>
            </a:r>
            <a:r>
              <a:rPr lang="en-US" baseline="0"/>
              <a:t>diagnosis is given by the provider, or if the case </a:t>
            </a:r>
            <a:r>
              <a:rPr lang="en-US" b="1" baseline="0"/>
              <a:t>did not meet the clinical case definition for mumps</a:t>
            </a:r>
            <a:r>
              <a:rPr lang="en-US" baseline="0"/>
              <a:t>. I will go over this  in more depth later too. </a:t>
            </a:r>
            <a:endParaRPr lang="en-US"/>
          </a:p>
          <a:p>
            <a:endParaRPr lang="en-US"/>
          </a:p>
        </p:txBody>
      </p:sp>
      <p:sp>
        <p:nvSpPr>
          <p:cNvPr id="4" name="Slide Number Placeholder 3"/>
          <p:cNvSpPr>
            <a:spLocks noGrp="1"/>
          </p:cNvSpPr>
          <p:nvPr>
            <p:ph type="sldNum" sz="quarter" idx="5"/>
          </p:nvPr>
        </p:nvSpPr>
        <p:spPr/>
        <p:txBody>
          <a:bodyPr/>
          <a:lstStyle/>
          <a:p>
            <a:fld id="{35B376FF-4535-48B9-B93B-3E65C77522B5}" type="slidenum">
              <a:rPr lang="en-US" smtClean="0"/>
              <a:t>47</a:t>
            </a:fld>
            <a:endParaRPr lang="en-US"/>
          </a:p>
        </p:txBody>
      </p:sp>
    </p:spTree>
    <p:extLst>
      <p:ext uri="{BB962C8B-B14F-4D97-AF65-F5344CB8AC3E}">
        <p14:creationId xmlns:p14="http://schemas.microsoft.com/office/powerpoint/2010/main" val="9854933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3600" b="0" i="0">
                <a:solidFill>
                  <a:srgbClr val="1C1D1F"/>
                </a:solidFill>
                <a:effectLst/>
                <a:latin typeface="Nunito" pitchFamily="2" charset="0"/>
              </a:rPr>
              <a:t>Two doses of mumps vaccine are 86% (range: 32% to 95%) effective at preventing mumps. </a:t>
            </a:r>
          </a:p>
          <a:p>
            <a:pPr algn="l"/>
            <a:r>
              <a:rPr lang="en-US" sz="3600" b="0" i="0">
                <a:solidFill>
                  <a:srgbClr val="1C1D1F"/>
                </a:solidFill>
                <a:effectLst/>
                <a:latin typeface="Nunito" pitchFamily="2" charset="0"/>
              </a:rPr>
              <a:t>One dose is 72% (range: 49% to 91%) effective at preventing mumps.</a:t>
            </a:r>
          </a:p>
          <a:p>
            <a:pPr marL="200025">
              <a:spcBef>
                <a:spcPts val="0"/>
              </a:spcBef>
            </a:pPr>
            <a:r>
              <a:rPr lang="en-US" sz="2400" b="1">
                <a:latin typeface="+mj-lt"/>
              </a:rPr>
              <a:t>There are now TWO MMR vaccines available for use in US! </a:t>
            </a:r>
          </a:p>
          <a:p>
            <a:pPr marL="200025">
              <a:spcBef>
                <a:spcPts val="0"/>
              </a:spcBef>
            </a:pPr>
            <a:endParaRPr lang="en-US" sz="1000">
              <a:latin typeface="+mj-lt"/>
            </a:endParaRPr>
          </a:p>
          <a:p>
            <a:pPr marL="422910" lvl="1">
              <a:spcBef>
                <a:spcPts val="0"/>
              </a:spcBef>
            </a:pPr>
            <a:r>
              <a:rPr lang="en-US" sz="2250" b="1">
                <a:solidFill>
                  <a:srgbClr val="FF0000"/>
                </a:solidFill>
                <a:latin typeface="+mj-lt"/>
              </a:rPr>
              <a:t>KEY UPDATE:  </a:t>
            </a:r>
            <a:r>
              <a:rPr lang="en-US" sz="2250">
                <a:latin typeface="+mj-lt"/>
              </a:rPr>
              <a:t>Both vaccines are fully interchangeable for all indications for which MMR vaccination is recommended:</a:t>
            </a:r>
          </a:p>
          <a:p>
            <a:pPr marL="422910" lvl="1">
              <a:spcBef>
                <a:spcPts val="0"/>
              </a:spcBef>
            </a:pPr>
            <a:endParaRPr lang="en-US" sz="500">
              <a:latin typeface="+mj-lt"/>
            </a:endParaRPr>
          </a:p>
          <a:p>
            <a:pPr marL="542925">
              <a:spcBef>
                <a:spcPts val="0"/>
              </a:spcBef>
            </a:pPr>
            <a:r>
              <a:rPr lang="en-US" sz="2400" b="1">
                <a:latin typeface="+mj-lt"/>
              </a:rPr>
              <a:t>M-M-R II </a:t>
            </a:r>
            <a:r>
              <a:rPr lang="en-US" sz="2400">
                <a:latin typeface="+mj-lt"/>
              </a:rPr>
              <a:t>manufactured by Merck (Previous only US option available since 1978)</a:t>
            </a:r>
          </a:p>
          <a:p>
            <a:pPr marL="542925">
              <a:spcBef>
                <a:spcPts val="0"/>
              </a:spcBef>
            </a:pPr>
            <a:endParaRPr lang="en-US" sz="500">
              <a:latin typeface="+mj-lt"/>
            </a:endParaRPr>
          </a:p>
          <a:p>
            <a:pPr marL="542925">
              <a:spcBef>
                <a:spcPts val="0"/>
              </a:spcBef>
            </a:pPr>
            <a:r>
              <a:rPr lang="en-US" sz="2400" b="1">
                <a:latin typeface="+mj-lt"/>
              </a:rPr>
              <a:t>PRIORIX</a:t>
            </a:r>
            <a:r>
              <a:rPr lang="en-US" sz="2400">
                <a:latin typeface="+mj-lt"/>
              </a:rPr>
              <a:t> manufactured  by GSK (Licensed June 2022)</a:t>
            </a:r>
            <a:endParaRPr lang="en-US" sz="1000">
              <a:latin typeface="+mj-lt"/>
            </a:endParaRPr>
          </a:p>
          <a:p>
            <a:pPr marL="371475" indent="0">
              <a:spcBef>
                <a:spcPts val="0"/>
              </a:spcBef>
              <a:buNone/>
            </a:pPr>
            <a:endParaRPr lang="en-US" sz="1000">
              <a:latin typeface="+mj-lt"/>
            </a:endParaRPr>
          </a:p>
          <a:p>
            <a:pPr marL="200025">
              <a:spcBef>
                <a:spcPts val="0"/>
              </a:spcBef>
            </a:pPr>
            <a:r>
              <a:rPr lang="en-US" sz="2400" b="1">
                <a:latin typeface="+mj-lt"/>
              </a:rPr>
              <a:t>MMR</a:t>
            </a:r>
            <a:r>
              <a:rPr lang="en-US" sz="2400" b="1" u="sng">
                <a:latin typeface="+mj-lt"/>
              </a:rPr>
              <a:t>V</a:t>
            </a:r>
            <a:r>
              <a:rPr lang="en-US" sz="2400" b="1">
                <a:latin typeface="+mj-lt"/>
              </a:rPr>
              <a:t> Combination Vaccine:  </a:t>
            </a:r>
            <a:r>
              <a:rPr lang="en-US" sz="2400">
                <a:latin typeface="+mj-lt"/>
              </a:rPr>
              <a:t>Children may also get MMRV (measles, mumps, rubella, &amp; varicella) licensed for use 12 months through 12 years of age.</a:t>
            </a:r>
          </a:p>
          <a:p>
            <a:pPr marL="577850" lvl="2">
              <a:spcBef>
                <a:spcPts val="0"/>
              </a:spcBef>
              <a:buClr>
                <a:schemeClr val="accent1"/>
              </a:buClr>
            </a:pPr>
            <a:r>
              <a:rPr lang="en-US" sz="2400" b="1" err="1">
                <a:latin typeface="+mj-lt"/>
              </a:rPr>
              <a:t>ProQuad</a:t>
            </a:r>
            <a:r>
              <a:rPr lang="en-US" sz="2100">
                <a:latin typeface="+mj-lt"/>
              </a:rPr>
              <a:t> manufactured by Merck (MMRV licensed 2005)</a:t>
            </a:r>
          </a:p>
          <a:p>
            <a:endParaRPr lang="en-US"/>
          </a:p>
        </p:txBody>
      </p:sp>
      <p:sp>
        <p:nvSpPr>
          <p:cNvPr id="4" name="Slide Number Placeholder 3"/>
          <p:cNvSpPr>
            <a:spLocks noGrp="1"/>
          </p:cNvSpPr>
          <p:nvPr>
            <p:ph type="sldNum" sz="quarter" idx="5"/>
          </p:nvPr>
        </p:nvSpPr>
        <p:spPr/>
        <p:txBody>
          <a:bodyPr/>
          <a:lstStyle/>
          <a:p>
            <a:fld id="{35B376FF-4535-48B9-B93B-3E65C77522B5}" type="slidenum">
              <a:rPr lang="en-US" smtClean="0"/>
              <a:t>48</a:t>
            </a:fld>
            <a:endParaRPr lang="en-US"/>
          </a:p>
        </p:txBody>
      </p:sp>
    </p:spTree>
    <p:extLst>
      <p:ext uri="{BB962C8B-B14F-4D97-AF65-F5344CB8AC3E}">
        <p14:creationId xmlns:p14="http://schemas.microsoft.com/office/powerpoint/2010/main" val="4018550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So how do</a:t>
            </a:r>
            <a:r>
              <a:rPr lang="en-US" baseline="0"/>
              <a:t> we control mumps from spreading further?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49</a:t>
            </a:fld>
            <a:endParaRPr lang="en-US"/>
          </a:p>
        </p:txBody>
      </p:sp>
    </p:spTree>
    <p:extLst>
      <p:ext uri="{BB962C8B-B14F-4D97-AF65-F5344CB8AC3E}">
        <p14:creationId xmlns:p14="http://schemas.microsoft.com/office/powerpoint/2010/main" val="37487827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endParaRPr lang="en-US"/>
          </a:p>
          <a:p>
            <a:r>
              <a:rPr lang="en-US"/>
              <a:t>As</a:t>
            </a:r>
            <a:r>
              <a:rPr lang="en-US" baseline="0"/>
              <a:t> with most communicable diseases in MA, control measures are typically the responsibility of LBOH. For mumps, confirmed and probable cases of mumps require control measures. If a case is not lab confirmed, there are no formal control measures for contacts of cases from public health. That being said, providers can use clinical judgement for household contacts, etc. And, to reiterate, even suspect cases of mumps should remain in isolation.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50</a:t>
            </a:fld>
            <a:endParaRPr lang="en-US"/>
          </a:p>
        </p:txBody>
      </p:sp>
    </p:spTree>
    <p:extLst>
      <p:ext uri="{BB962C8B-B14F-4D97-AF65-F5344CB8AC3E}">
        <p14:creationId xmlns:p14="http://schemas.microsoft.com/office/powerpoint/2010/main" val="22045976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pPr marL="0" lvl="1" defTabSz="924458">
              <a:defRPr/>
            </a:pPr>
            <a:r>
              <a:rPr lang="en-US"/>
              <a:t>So</a:t>
            </a:r>
            <a:r>
              <a:rPr lang="en-US" baseline="0"/>
              <a:t> the main way to control mumps is through isolation and social distancing. This is especially important in settings like schools or other dense living areas, where there are a lot of people living together and having multiple opportunities to spread mumps. </a:t>
            </a:r>
          </a:p>
          <a:p>
            <a:pPr marL="0" lvl="1" defTabSz="924458">
              <a:defRPr/>
            </a:pPr>
            <a:r>
              <a:rPr lang="en-US" baseline="0"/>
              <a:t>MMR vaccination is the best protection we have against mumps. Ensuring that the population you care for is UTD with their MMRs is extremely important. Although mumps vaccination is considered to be about 88% effective, it is thought that even if it doesn’t prevent someone from developing disease, it likely reduces the severity and risk of complications from the disease. </a:t>
            </a:r>
            <a:endParaRPr lang="en-US"/>
          </a:p>
          <a:p>
            <a:pPr marL="0" lvl="1" defTabSz="924458">
              <a:defRPr/>
            </a:pPr>
            <a:r>
              <a:rPr lang="en-US"/>
              <a:t>There</a:t>
            </a:r>
            <a:r>
              <a:rPr lang="en-US" baseline="0"/>
              <a:t> is no prophylaxis for mumps-</a:t>
            </a:r>
            <a:r>
              <a:rPr lang="en-US" b="1" baseline="0"/>
              <a:t> POST-EXPOSURE </a:t>
            </a:r>
            <a:r>
              <a:rPr lang="en-US"/>
              <a:t>MMR vaccination likely will not prevent mumps from developing in someone who has already been exposed, but will help for future outbreaks.</a:t>
            </a:r>
          </a:p>
          <a:p>
            <a:pPr marL="0" lvl="1" defTabSz="924458">
              <a:defRPr/>
            </a:pPr>
            <a:endParaRPr lang="en-US"/>
          </a:p>
          <a:p>
            <a:pPr marL="0" lvl="1" defTabSz="924458">
              <a:defRPr/>
            </a:pPr>
            <a:r>
              <a:rPr lang="en-US"/>
              <a:t>And</a:t>
            </a:r>
            <a:r>
              <a:rPr lang="en-US" baseline="0"/>
              <a:t> finally, exclusion may be necessary. People with zero doses of mumps containing vaccine should be excluded from beginning on day 12 after exposure through day 25. We will go over this again later on in the presentation. </a:t>
            </a: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35B376FF-4535-48B9-B93B-3E65C77522B5}" type="slidenum">
              <a:rPr lang="en-US" smtClean="0"/>
              <a:t>51</a:t>
            </a:fld>
            <a:endParaRPr lang="en-US"/>
          </a:p>
        </p:txBody>
      </p:sp>
    </p:spTree>
    <p:extLst>
      <p:ext uri="{BB962C8B-B14F-4D97-AF65-F5344CB8AC3E}">
        <p14:creationId xmlns:p14="http://schemas.microsoft.com/office/powerpoint/2010/main" val="2775179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So here</a:t>
            </a:r>
            <a:r>
              <a:rPr lang="en-US" baseline="0"/>
              <a:t> is a timeline showing how mumps infection and case investigation develops over time. A person can be incubating mumps from anywhere between 12-25 days before swelling begins, with the average being between 16-18 days. Those who experience a </a:t>
            </a:r>
            <a:r>
              <a:rPr lang="en-US" baseline="0" err="1"/>
              <a:t>prodrome</a:t>
            </a:r>
            <a:r>
              <a:rPr lang="en-US" baseline="0"/>
              <a:t> will typically begin feeling ill 3-5 days before swelling begins. Then, boom, swelling begins and we are at “Day Zero”. The swelling usually lasts for about a week, possibly up to ten days. A person is considered infectious for a total of 8 days- 2 days before swelling onset, the day of swelling onset (day zero), and 5 days after swelling onset. The case should be isolated during this infectious period, as soon as mumps is suspected, and can return to public activities once the infectious period is over, even if the person still has symptoms.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52</a:t>
            </a:fld>
            <a:endParaRPr lang="en-US"/>
          </a:p>
        </p:txBody>
      </p:sp>
    </p:spTree>
    <p:extLst>
      <p:ext uri="{BB962C8B-B14F-4D97-AF65-F5344CB8AC3E}">
        <p14:creationId xmlns:p14="http://schemas.microsoft.com/office/powerpoint/2010/main" val="8553013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So,</a:t>
            </a:r>
            <a:r>
              <a:rPr lang="en-US" baseline="0"/>
              <a:t> as the LBOH who is investigating the case, there are two main areas of the investigation. The first one is investigating the case, so basically completing the question packages in MAVEN. These are extremely important both in helping us do the active investigation, but also because we report a lot of information to CDC and we need as much complete information as possible. In addition, we do our own data analysis here at the state, and the more data we have, the more useful it is to help us determine trends, etc. You, as the LBOH interviewing the patient, are in charge of collecting this information while we wait for test results.</a:t>
            </a:r>
          </a:p>
          <a:p>
            <a:endParaRPr lang="en-US" baseline="0"/>
          </a:p>
          <a:p>
            <a:r>
              <a:rPr lang="en-US" baseline="0"/>
              <a:t>The second area is the control measures . So, not only do we want to know about the case itself, but we also want to make sure that the infection doesn’t spread further.  This information about contacts comes from your interview.  You should collect this information while we wait for test results so we are ready to act when and if we need to.  </a:t>
            </a:r>
          </a:p>
          <a:p>
            <a:endParaRPr lang="en-US" baseline="0"/>
          </a:p>
        </p:txBody>
      </p:sp>
      <p:sp>
        <p:nvSpPr>
          <p:cNvPr id="4" name="Slide Number Placeholder 3"/>
          <p:cNvSpPr>
            <a:spLocks noGrp="1"/>
          </p:cNvSpPr>
          <p:nvPr>
            <p:ph type="sldNum" sz="quarter" idx="10"/>
          </p:nvPr>
        </p:nvSpPr>
        <p:spPr/>
        <p:txBody>
          <a:bodyPr/>
          <a:lstStyle/>
          <a:p>
            <a:fld id="{35B376FF-4535-48B9-B93B-3E65C77522B5}" type="slidenum">
              <a:rPr lang="en-US" smtClean="0"/>
              <a:t>53</a:t>
            </a:fld>
            <a:endParaRPr lang="en-US"/>
          </a:p>
        </p:txBody>
      </p:sp>
    </p:spTree>
    <p:extLst>
      <p:ext uri="{BB962C8B-B14F-4D97-AF65-F5344CB8AC3E}">
        <p14:creationId xmlns:p14="http://schemas.microsoft.com/office/powerpoint/2010/main" val="9220124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Okay,</a:t>
            </a:r>
            <a:r>
              <a:rPr lang="en-US" baseline="0"/>
              <a:t> so let’s break the investigation down into more detail.</a:t>
            </a:r>
            <a:r>
              <a:rPr lang="en-US"/>
              <a:t> The first</a:t>
            </a:r>
            <a:r>
              <a:rPr lang="en-US" baseline="0"/>
              <a:t> step in a mumps investigation, as with all other investigations, is to review and acknowledge the event in MAVEN. Usually, a case is entered in by an MDPH epi who has received a call from a provider about a suspect case of mumps in their office. However, a suspect event can also come into MAVEN from a commercial lab (mostly with IgM results). In any case, the MDPH epi will put in as much information in the notes as they were able to obtain from the ordering provider about the patient. </a:t>
            </a:r>
          </a:p>
          <a:p>
            <a:endParaRPr lang="en-US" baseline="0"/>
          </a:p>
          <a:p>
            <a:r>
              <a:rPr lang="en-US" baseline="0"/>
              <a:t>Another helpful hint- if you want to know who the MDPH epi is who is assigned to the case look under the Tasks tab. The person who is assigned to the case and the person who created the case or took the initial phone call are NOT always the same person. So don’t just look to see who wrote the last note.  If you have questions about the case, it is always best to direct them to the person who is actually assigned to the case, which is always in the tasks tab. When we go into the MAVEN training site, I’ll highlight this tab. </a:t>
            </a:r>
            <a:endParaRPr lang="en-US"/>
          </a:p>
        </p:txBody>
      </p:sp>
      <p:sp>
        <p:nvSpPr>
          <p:cNvPr id="4" name="Slide Number Placeholder 3"/>
          <p:cNvSpPr>
            <a:spLocks noGrp="1"/>
          </p:cNvSpPr>
          <p:nvPr>
            <p:ph type="sldNum" sz="quarter" idx="10"/>
          </p:nvPr>
        </p:nvSpPr>
        <p:spPr/>
        <p:txBody>
          <a:bodyPr/>
          <a:lstStyle/>
          <a:p>
            <a:fld id="{A4EE19E8-6D69-43B2-BD94-2D6E566EB9EF}" type="slidenum">
              <a:rPr lang="en-US" smtClean="0"/>
              <a:t>54</a:t>
            </a:fld>
            <a:endParaRPr lang="en-US"/>
          </a:p>
        </p:txBody>
      </p:sp>
    </p:spTree>
    <p:extLst>
      <p:ext uri="{BB962C8B-B14F-4D97-AF65-F5344CB8AC3E}">
        <p14:creationId xmlns:p14="http://schemas.microsoft.com/office/powerpoint/2010/main" val="33428420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Since</a:t>
            </a:r>
            <a:r>
              <a:rPr lang="en-US" baseline="0"/>
              <a:t> the provider has already been spoken with by an MDPH epi, the next step is to call the case (or case’s family) directly to collect important information needed for the case investigation. Confirm the clinical symptoms with the patient, and make sure to confirm the swelling onset date, which is a crucial piece of information for determining the infectious period. </a:t>
            </a:r>
          </a:p>
          <a:p>
            <a:endParaRPr lang="en-US" baseline="0"/>
          </a:p>
          <a:p>
            <a:r>
              <a:rPr lang="en-US" baseline="0"/>
              <a:t>Yes, typically there will already be some notes in the case from the epi who created it and spoke with the provider.  But even if some of the information you need was already collected, it is important to re-ask the patient about their symptoms and risk.  They may have a different answer than the provider.  Sometimes what the provider said was a rough estimate, and you will have better luck getting exact dates and information from the patient directly.  The providers don’t always ask their patients the right questions, and often the patient has already gone home by the time the doctor is calling the health department.  So we at least need you to confirm the swelling onset dates directly.</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55</a:t>
            </a:fld>
            <a:endParaRPr lang="en-US"/>
          </a:p>
        </p:txBody>
      </p:sp>
    </p:spTree>
    <p:extLst>
      <p:ext uri="{BB962C8B-B14F-4D97-AF65-F5344CB8AC3E}">
        <p14:creationId xmlns:p14="http://schemas.microsoft.com/office/powerpoint/2010/main" val="4354953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baseline="0"/>
              <a:t>After you determine the infectious period, we can understand better who may be a close contact:</a:t>
            </a:r>
          </a:p>
          <a:p>
            <a:r>
              <a:rPr lang="en-US" baseline="0"/>
              <a:t>An exposure to mumps is anyone in close proximity for a prolonged period of time and/or exposure to respiratory secretions.</a:t>
            </a:r>
          </a:p>
          <a:p>
            <a:endParaRPr lang="en-US" baseline="0"/>
          </a:p>
          <a:p>
            <a:r>
              <a:rPr lang="en-US" baseline="0"/>
              <a:t>From there, we want to work with school nurses, parents, coaches, etc. to determine </a:t>
            </a:r>
            <a:r>
              <a:rPr lang="en-US" baseline="0" err="1"/>
              <a:t>susceptibles</a:t>
            </a:r>
            <a:r>
              <a:rPr lang="en-US" baseline="0"/>
              <a:t>…</a:t>
            </a:r>
          </a:p>
        </p:txBody>
      </p:sp>
      <p:sp>
        <p:nvSpPr>
          <p:cNvPr id="4" name="Slide Number Placeholder 3"/>
          <p:cNvSpPr>
            <a:spLocks noGrp="1"/>
          </p:cNvSpPr>
          <p:nvPr>
            <p:ph type="sldNum" sz="quarter" idx="10"/>
          </p:nvPr>
        </p:nvSpPr>
        <p:spPr/>
        <p:txBody>
          <a:bodyPr/>
          <a:lstStyle/>
          <a:p>
            <a:fld id="{35B376FF-4535-48B9-B93B-3E65C77522B5}" type="slidenum">
              <a:rPr lang="en-US" smtClean="0"/>
              <a:t>56</a:t>
            </a:fld>
            <a:endParaRPr lang="en-US"/>
          </a:p>
        </p:txBody>
      </p:sp>
    </p:spTree>
    <p:extLst>
      <p:ext uri="{BB962C8B-B14F-4D97-AF65-F5344CB8AC3E}">
        <p14:creationId xmlns:p14="http://schemas.microsoft.com/office/powerpoint/2010/main" val="5760909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After that, determine</a:t>
            </a:r>
            <a:r>
              <a:rPr lang="en-US" baseline="0"/>
              <a:t> if there are any other susceptible. This basically  means anyone who does not have evidence of immunity to mumps. Sufficient evidence of immunity to mumps is birth before 1957 in the US (unless a healthcare worker for which one of the other two are required), documentation of 2 doses of MMR, serologic evidence of immunity or lab evidence of disease. A verbal report of past history of disease is NOT acceptable evidence of immunity if it is not accompanied by laboratory evidence.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57</a:t>
            </a:fld>
            <a:endParaRPr lang="en-US"/>
          </a:p>
        </p:txBody>
      </p:sp>
    </p:spTree>
    <p:extLst>
      <p:ext uri="{BB962C8B-B14F-4D97-AF65-F5344CB8AC3E}">
        <p14:creationId xmlns:p14="http://schemas.microsoft.com/office/powerpoint/2010/main" val="37829758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Once you have determined who was</a:t>
            </a:r>
            <a:r>
              <a:rPr lang="en-US" baseline="0"/>
              <a:t> exposed, it’s time to figure out if any of those contacts are considered high risk, meaning they are pregnant, immunosuppressed, or infants under the age of 1 (and who cannot be vaccinated). Although there is no prophylaxis for these patients, it is always a good idea to have them let their own providers know they were exposed to mumps so that the clinician is in the loop and can provide clinical guidance.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57</a:t>
            </a:fld>
            <a:endParaRPr lang="en-US"/>
          </a:p>
        </p:txBody>
      </p:sp>
    </p:spTree>
    <p:extLst>
      <p:ext uri="{BB962C8B-B14F-4D97-AF65-F5344CB8AC3E}">
        <p14:creationId xmlns:p14="http://schemas.microsoft.com/office/powerpoint/2010/main" val="32693640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Next,</a:t>
            </a:r>
            <a:r>
              <a:rPr lang="en-US" baseline="0"/>
              <a:t> for all those </a:t>
            </a:r>
            <a:r>
              <a:rPr lang="en-US" baseline="0" err="1"/>
              <a:t>susceptibles</a:t>
            </a:r>
            <a:r>
              <a:rPr lang="en-US" baseline="0"/>
              <a:t> for which MMR is not contraindicated and who are not under the age of 1, vaccination with MMR should be recommended. Even if a person has already been exposed and could potentially be incubating the disease, </a:t>
            </a:r>
            <a:r>
              <a:rPr lang="en-US" b="1" baseline="0"/>
              <a:t>vaccinating them is NOT harmful </a:t>
            </a:r>
            <a:r>
              <a:rPr lang="en-US" baseline="0"/>
              <a:t>and should be done. </a:t>
            </a:r>
          </a:p>
          <a:p>
            <a:endParaRPr lang="en-US" baseline="0"/>
          </a:p>
          <a:p>
            <a:r>
              <a:rPr lang="en-US" baseline="0"/>
              <a:t>As a reminder, LBOH can give MMR to exposed individuals. The MDPH vaccine unit has MMR available to LBOH in outbreak settings so that susceptibles can be immunized if it’s determined that’s the best mechanism for getting people vaccinated. If you ever run into this situation, contact the epi program and we will work with the vaccine unit to get you doses of MMR.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59</a:t>
            </a:fld>
            <a:endParaRPr lang="en-US"/>
          </a:p>
        </p:txBody>
      </p:sp>
    </p:spTree>
    <p:extLst>
      <p:ext uri="{BB962C8B-B14F-4D97-AF65-F5344CB8AC3E}">
        <p14:creationId xmlns:p14="http://schemas.microsoft.com/office/powerpoint/2010/main" val="34133525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Ideally, the ordering</a:t>
            </a:r>
            <a:r>
              <a:rPr lang="en-US" baseline="0"/>
              <a:t> provider went over with the patient </a:t>
            </a:r>
            <a:r>
              <a:rPr lang="en-US" b="1" baseline="0"/>
              <a:t>the need to isolate during their infectious period</a:t>
            </a:r>
            <a:r>
              <a:rPr lang="en-US" baseline="0"/>
              <a:t>. However, the reality is this doesn’t always happen. It is important for you, as the LBOH, to reiterate to the patient the dates of their isolation period and when they can return to public activities. Also, work with them to notify contacts and develop a plan of action for household contacts. This typically involves having household members check in with their providers on their MMR status, and if it’s unknown or if they don’t have any, they should go and receive a dose as soon as possible.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60</a:t>
            </a:fld>
            <a:endParaRPr lang="en-US"/>
          </a:p>
        </p:txBody>
      </p:sp>
    </p:spTree>
    <p:extLst>
      <p:ext uri="{BB962C8B-B14F-4D97-AF65-F5344CB8AC3E}">
        <p14:creationId xmlns:p14="http://schemas.microsoft.com/office/powerpoint/2010/main" val="3361570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Sometimes, workplaces or schools will need</a:t>
            </a:r>
            <a:r>
              <a:rPr lang="en-US" baseline="0"/>
              <a:t> to be notified of an exposure. MDPH has mumps letters and advisory templates to use for these situations, and we would be happy to work on these with you if you need them. </a:t>
            </a:r>
          </a:p>
          <a:p>
            <a:endParaRPr lang="en-US" baseline="0"/>
          </a:p>
          <a:p>
            <a:endParaRPr lang="en-US" baseline="0"/>
          </a:p>
          <a:p>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61</a:t>
            </a:fld>
            <a:endParaRPr lang="en-US"/>
          </a:p>
        </p:txBody>
      </p:sp>
    </p:spTree>
    <p:extLst>
      <p:ext uri="{BB962C8B-B14F-4D97-AF65-F5344CB8AC3E}">
        <p14:creationId xmlns:p14="http://schemas.microsoft.com/office/powerpoint/2010/main" val="31109197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baseline="0"/>
              <a:t>The final step for control measures is to exclude anyone who does not have evidence of immunity and will not or cannot get a dose of MMR. In most low-risk settings, people who did not have acceptable evidence of immunity but receive an MMR will be allowed back to work/school (even though the person is potentially incubating mumps at that point). This is because the main goal is to increase immunization rates. However, in high-risk settings, like if the exposed contact is a healthcare worker or works in a daycare, </a:t>
            </a:r>
            <a:r>
              <a:rPr lang="en-US" baseline="0" err="1"/>
              <a:t>etc</a:t>
            </a:r>
            <a:r>
              <a:rPr lang="en-US" baseline="0"/>
              <a:t>, the person may not be readmitted, even if they do get a dose of MMR. Ultimately, it is up to your town, and some towns will be a little more strict with this.  We are happy to talk you through it and our recommendations for a specific scenario.</a:t>
            </a:r>
          </a:p>
          <a:p>
            <a:endParaRPr lang="en-US" baseline="0"/>
          </a:p>
          <a:p>
            <a:endParaRPr lang="en-US" baseline="0"/>
          </a:p>
          <a:p>
            <a:endParaRPr lang="en-US" baseline="0"/>
          </a:p>
          <a:p>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62</a:t>
            </a:fld>
            <a:endParaRPr lang="en-US"/>
          </a:p>
        </p:txBody>
      </p:sp>
    </p:spTree>
    <p:extLst>
      <p:ext uri="{BB962C8B-B14F-4D97-AF65-F5344CB8AC3E}">
        <p14:creationId xmlns:p14="http://schemas.microsoft.com/office/powerpoint/2010/main" val="33674240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Also,</a:t>
            </a:r>
            <a:r>
              <a:rPr lang="en-US" baseline="0"/>
              <a:t> just a reminder to please update all notes and the question fields in MAVEN! The notes section is very helpful, but it is required for the actual variables within the question packages to be completed as well. This may seem duplicative, but it helps tremendously when we are extracting and analyzing data from MAVEN and sending it down to CDC. </a:t>
            </a:r>
          </a:p>
          <a:p>
            <a:endParaRPr lang="en-US" baseline="0"/>
          </a:p>
          <a:p>
            <a:r>
              <a:rPr lang="en-US" baseline="0"/>
              <a:t>As mentioned before, some of the most important variables to complete are SOGI variables, race/ethnicity, vaccination history, onset of swelling, and duration of swelling. Remember, you can “Add new” so you can add all vaccine dates to the question package, which is very important. </a:t>
            </a:r>
          </a:p>
          <a:p>
            <a:endParaRPr lang="en-US" baseline="0"/>
          </a:p>
        </p:txBody>
      </p:sp>
      <p:sp>
        <p:nvSpPr>
          <p:cNvPr id="4" name="Slide Number Placeholder 3"/>
          <p:cNvSpPr>
            <a:spLocks noGrp="1"/>
          </p:cNvSpPr>
          <p:nvPr>
            <p:ph type="sldNum" sz="quarter" idx="10"/>
          </p:nvPr>
        </p:nvSpPr>
        <p:spPr/>
        <p:txBody>
          <a:bodyPr/>
          <a:lstStyle/>
          <a:p>
            <a:fld id="{35B376FF-4535-48B9-B93B-3E65C77522B5}" type="slidenum">
              <a:rPr lang="en-US" smtClean="0"/>
              <a:t>63</a:t>
            </a:fld>
            <a:endParaRPr lang="en-US"/>
          </a:p>
        </p:txBody>
      </p:sp>
    </p:spTree>
    <p:extLst>
      <p:ext uri="{BB962C8B-B14F-4D97-AF65-F5344CB8AC3E}">
        <p14:creationId xmlns:p14="http://schemas.microsoft.com/office/powerpoint/2010/main" val="15427931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endParaRPr lang="en-US" baseline="0"/>
          </a:p>
          <a:p>
            <a:r>
              <a:rPr lang="en-US" baseline="0"/>
              <a:t>And finally, sign off in the admin question package so that we know the case is ready for final review here at the state.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64</a:t>
            </a:fld>
            <a:endParaRPr lang="en-US"/>
          </a:p>
        </p:txBody>
      </p:sp>
    </p:spTree>
    <p:extLst>
      <p:ext uri="{BB962C8B-B14F-4D97-AF65-F5344CB8AC3E}">
        <p14:creationId xmlns:p14="http://schemas.microsoft.com/office/powerpoint/2010/main" val="19395384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baseline="0"/>
              <a:t>If the tests come back negative or inconclusive, these are things from your interview that help us determine if we still are highly suspicious it might be mumps, or if there is really nothing indicating it is mumps.</a:t>
            </a:r>
          </a:p>
          <a:p>
            <a:endParaRPr lang="en-US" baseline="0"/>
          </a:p>
          <a:p>
            <a:r>
              <a:rPr lang="en-US" baseline="0"/>
              <a:t>(alternative diagnoses often include swollen salivary gland, mono, even flu, etc.)</a:t>
            </a:r>
          </a:p>
          <a:p>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65</a:t>
            </a:fld>
            <a:endParaRPr lang="en-US"/>
          </a:p>
        </p:txBody>
      </p:sp>
    </p:spTree>
    <p:extLst>
      <p:ext uri="{BB962C8B-B14F-4D97-AF65-F5344CB8AC3E}">
        <p14:creationId xmlns:p14="http://schemas.microsoft.com/office/powerpoint/2010/main" val="27216405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r>
              <a:rPr lang="en-US"/>
              <a:t>OK, we’ve talked about a lot here.  Ultimately, give us a call if you have any questions, particularly if you are wondering what actions to take with the information you have gathered.  Again,</a:t>
            </a:r>
            <a:r>
              <a:rPr lang="en-US" baseline="0"/>
              <a:t> we depend on you to interview the patient directly, make sure they are isolated, and to get as much information from them as possible.  Next steps depend on what information you gathered, and the test results coming in.  I know it is a lot, so let’s see if there are any questions before we move on to measles. </a:t>
            </a:r>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66</a:t>
            </a:fld>
            <a:endParaRPr lang="en-US"/>
          </a:p>
        </p:txBody>
      </p:sp>
    </p:spTree>
    <p:extLst>
      <p:ext uri="{BB962C8B-B14F-4D97-AF65-F5344CB8AC3E}">
        <p14:creationId xmlns:p14="http://schemas.microsoft.com/office/powerpoint/2010/main" val="12843349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6012"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B376FF-4535-48B9-B93B-3E65C77522B5}" type="slidenum">
              <a:rPr lang="en-US" smtClean="0"/>
              <a:t>67</a:t>
            </a:fld>
            <a:endParaRPr lang="en-US"/>
          </a:p>
        </p:txBody>
      </p:sp>
    </p:spTree>
    <p:extLst>
      <p:ext uri="{BB962C8B-B14F-4D97-AF65-F5344CB8AC3E}">
        <p14:creationId xmlns:p14="http://schemas.microsoft.com/office/powerpoint/2010/main" val="13413359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B376FF-4535-48B9-B93B-3E65C77522B5}" type="slidenum">
              <a:rPr lang="en-US" smtClean="0"/>
              <a:t>68</a:t>
            </a:fld>
            <a:endParaRPr lang="en-US"/>
          </a:p>
        </p:txBody>
      </p:sp>
    </p:spTree>
    <p:extLst>
      <p:ext uri="{BB962C8B-B14F-4D97-AF65-F5344CB8AC3E}">
        <p14:creationId xmlns:p14="http://schemas.microsoft.com/office/powerpoint/2010/main" val="17677774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B376FF-4535-48B9-B93B-3E65C77522B5}" type="slidenum">
              <a:rPr lang="en-US" smtClean="0"/>
              <a:t>69</a:t>
            </a:fld>
            <a:endParaRPr lang="en-US"/>
          </a:p>
        </p:txBody>
      </p:sp>
    </p:spTree>
    <p:extLst>
      <p:ext uri="{BB962C8B-B14F-4D97-AF65-F5344CB8AC3E}">
        <p14:creationId xmlns:p14="http://schemas.microsoft.com/office/powerpoint/2010/main" val="35784229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3"/>
            <a:ext cx="10058400" cy="2593975"/>
          </a:xfrm>
        </p:spPr>
        <p:txBody>
          <a:bodyPr anchor="b"/>
          <a:lstStyle>
            <a:lvl1pPr>
              <a:defRPr sz="4950">
                <a:ln>
                  <a:noFill/>
                </a:ln>
                <a:solidFill>
                  <a:schemeClr val="tx2"/>
                </a:solidFill>
              </a:defRPr>
            </a:lvl1pPr>
          </a:lstStyle>
          <a:p>
            <a:r>
              <a:rPr lang="en-US"/>
              <a:t>Click to edit Master title style</a:t>
            </a:r>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15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6E936E-6667-4D8D-9BC0-699008CA1F58}" type="datetime1">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ln>
            <a:noFill/>
          </a:ln>
        </p:spPr>
        <p:txBody>
          <a:bodyPr/>
          <a:lstStyle/>
          <a:p>
            <a:fld id="{42D63805-6B3A-4718-8F91-8B9405BA4DEA}" type="slidenum">
              <a:rPr lang="en-US" smtClean="0"/>
              <a:t>‹#›</a:t>
            </a:fld>
            <a:endParaRPr lang="en-US"/>
          </a:p>
        </p:txBody>
      </p:sp>
      <p:pic>
        <p:nvPicPr>
          <p:cNvPr id="7" name="Picture 6">
            <a:extLst>
              <a:ext uri="{FF2B5EF4-FFF2-40B4-BE49-F238E27FC236}">
                <a16:creationId xmlns:a16="http://schemas.microsoft.com/office/drawing/2014/main" id="{6435DFA9-08F0-4BC1-A099-DFB561E74748}"/>
              </a:ext>
            </a:extLst>
          </p:cNvPr>
          <p:cNvPicPr>
            <a:picLocks noChangeAspect="1"/>
          </p:cNvPicPr>
          <p:nvPr/>
        </p:nvPicPr>
        <p:blipFill>
          <a:blip r:embed="rId2"/>
          <a:stretch>
            <a:fillRect/>
          </a:stretch>
        </p:blipFill>
        <p:spPr>
          <a:xfrm>
            <a:off x="10964237" y="109218"/>
            <a:ext cx="1143000" cy="1143000"/>
          </a:xfrm>
          <a:prstGeom prst="ellipse">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43377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A93AC9-8328-465F-B7E3-05D5DCDAE2E9}" type="datetime1">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ln>
            <a:noFill/>
          </a:ln>
        </p:spPr>
        <p:txBody>
          <a:bodyPr/>
          <a:lstStyle/>
          <a:p>
            <a:fld id="{42D63805-6B3A-4718-8F91-8B9405BA4DEA}" type="slidenum">
              <a:rPr lang="en-US" smtClean="0"/>
              <a:t>‹#›</a:t>
            </a:fld>
            <a:endParaRPr lang="en-US"/>
          </a:p>
        </p:txBody>
      </p:sp>
      <p:pic>
        <p:nvPicPr>
          <p:cNvPr id="7" name="Picture 6">
            <a:extLst>
              <a:ext uri="{FF2B5EF4-FFF2-40B4-BE49-F238E27FC236}">
                <a16:creationId xmlns:a16="http://schemas.microsoft.com/office/drawing/2014/main" id="{5A87D1DD-5613-4F92-8890-FFA973D8BF6C}"/>
              </a:ext>
            </a:extLst>
          </p:cNvPr>
          <p:cNvPicPr>
            <a:picLocks noChangeAspect="1"/>
          </p:cNvPicPr>
          <p:nvPr/>
        </p:nvPicPr>
        <p:blipFill>
          <a:blip r:embed="rId2"/>
          <a:stretch>
            <a:fillRect/>
          </a:stretch>
        </p:blipFill>
        <p:spPr>
          <a:xfrm>
            <a:off x="10964237" y="109218"/>
            <a:ext cx="1143000" cy="1143000"/>
          </a:xfrm>
          <a:prstGeom prst="ellipse">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0477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6" y="5486400"/>
            <a:ext cx="10212916" cy="1168400"/>
          </a:xfrm>
        </p:spPr>
        <p:txBody>
          <a:bodyPr anchor="t"/>
          <a:lstStyle>
            <a:lvl1pPr algn="l">
              <a:defRPr sz="2700" b="1" cap="all"/>
            </a:lvl1pPr>
          </a:lstStyle>
          <a:p>
            <a:r>
              <a:rPr lang="en-US"/>
              <a:t>Click to edit Master title style</a:t>
            </a:r>
          </a:p>
        </p:txBody>
      </p:sp>
      <p:sp>
        <p:nvSpPr>
          <p:cNvPr id="3" name="Text Placeholder 2"/>
          <p:cNvSpPr>
            <a:spLocks noGrp="1"/>
          </p:cNvSpPr>
          <p:nvPr>
            <p:ph type="body" idx="1"/>
          </p:nvPr>
        </p:nvSpPr>
        <p:spPr>
          <a:xfrm>
            <a:off x="963086" y="3852863"/>
            <a:ext cx="8180916" cy="1633538"/>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E45AC3-D689-40D9-8EDD-93A65AFE796C}" type="datetime1">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ln>
            <a:noFill/>
          </a:ln>
        </p:spPr>
        <p:txBody>
          <a:bodyPr/>
          <a:lstStyle/>
          <a:p>
            <a:fld id="{42D63805-6B3A-4718-8F91-8B9405BA4DEA}" type="slidenum">
              <a:rPr lang="en-US" smtClean="0"/>
              <a:t>‹#›</a:t>
            </a:fld>
            <a:endParaRPr lang="en-US"/>
          </a:p>
        </p:txBody>
      </p:sp>
    </p:spTree>
    <p:extLst>
      <p:ext uri="{BB962C8B-B14F-4D97-AF65-F5344CB8AC3E}">
        <p14:creationId xmlns:p14="http://schemas.microsoft.com/office/powerpoint/2010/main" val="548490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92800" y="1536192"/>
            <a:ext cx="48768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CD7DA5-27C2-4011-B670-6E8118BC006D}" type="datetime1">
              <a:rPr lang="en-US" smtClean="0"/>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63805-6B3A-4718-8F91-8B9405BA4DEA}" type="slidenum">
              <a:rPr lang="en-US" smtClean="0"/>
              <a:t>‹#›</a:t>
            </a:fld>
            <a:endParaRPr lang="en-US"/>
          </a:p>
        </p:txBody>
      </p:sp>
    </p:spTree>
    <p:extLst>
      <p:ext uri="{BB962C8B-B14F-4D97-AF65-F5344CB8AC3E}">
        <p14:creationId xmlns:p14="http://schemas.microsoft.com/office/powerpoint/2010/main" val="551818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15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15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F72738-8CF4-4CBD-91FE-B21E8A087457}" type="datetime1">
              <a:rPr lang="en-US" smtClean="0"/>
              <a:t>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D63805-6B3A-4718-8F91-8B9405BA4DEA}" type="slidenum">
              <a:rPr lang="en-US" smtClean="0"/>
              <a:t>‹#›</a:t>
            </a:fld>
            <a:endParaRPr lang="en-US"/>
          </a:p>
        </p:txBody>
      </p:sp>
    </p:spTree>
    <p:extLst>
      <p:ext uri="{BB962C8B-B14F-4D97-AF65-F5344CB8AC3E}">
        <p14:creationId xmlns:p14="http://schemas.microsoft.com/office/powerpoint/2010/main" val="826062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F9AA42-A1F9-44C3-A572-C733F73AFE10}" type="datetime1">
              <a:rPr lang="en-US" smtClean="0"/>
              <a:t>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D63805-6B3A-4718-8F91-8B9405BA4DEA}" type="slidenum">
              <a:rPr lang="en-US" smtClean="0"/>
              <a:t>‹#›</a:t>
            </a:fld>
            <a:endParaRPr lang="en-US"/>
          </a:p>
        </p:txBody>
      </p:sp>
    </p:spTree>
    <p:extLst>
      <p:ext uri="{BB962C8B-B14F-4D97-AF65-F5344CB8AC3E}">
        <p14:creationId xmlns:p14="http://schemas.microsoft.com/office/powerpoint/2010/main" val="3656815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B194D9-8962-4DB2-9F8E-4E2E64EDB469}" type="datetime1">
              <a:rPr lang="en-US" smtClean="0"/>
              <a:t>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D63805-6B3A-4718-8F91-8B9405BA4DEA}" type="slidenum">
              <a:rPr lang="en-US" smtClean="0"/>
              <a:t>‹#›</a:t>
            </a:fld>
            <a:endParaRPr lang="en-US"/>
          </a:p>
        </p:txBody>
      </p:sp>
    </p:spTree>
    <p:extLst>
      <p:ext uri="{BB962C8B-B14F-4D97-AF65-F5344CB8AC3E}">
        <p14:creationId xmlns:p14="http://schemas.microsoft.com/office/powerpoint/2010/main" val="4138103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1650" b="1"/>
            </a:lvl1pPr>
          </a:lstStyle>
          <a:p>
            <a:r>
              <a:rPr lang="en-US"/>
              <a:t>Click to edit Master title style</a:t>
            </a:r>
          </a:p>
        </p:txBody>
      </p:sp>
      <p:sp>
        <p:nvSpPr>
          <p:cNvPr id="4" name="Text Placeholder 3"/>
          <p:cNvSpPr>
            <a:spLocks noGrp="1"/>
          </p:cNvSpPr>
          <p:nvPr>
            <p:ph type="body" sz="half" idx="2"/>
          </p:nvPr>
        </p:nvSpPr>
        <p:spPr>
          <a:xfrm>
            <a:off x="406401" y="6096000"/>
            <a:ext cx="10363201" cy="609600"/>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A2C1C06-25C2-4B48-93E1-2CCA2E27BCE8}" type="datetime1">
              <a:rPr lang="en-US" smtClean="0"/>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D63805-6B3A-4718-8F91-8B9405BA4DEA}" type="slidenum">
              <a:rPr lang="en-US" smtClean="0"/>
              <a:t>‹#›</a:t>
            </a:fld>
            <a:endParaRPr lang="en-US"/>
          </a:p>
        </p:txBody>
      </p:sp>
      <p:sp>
        <p:nvSpPr>
          <p:cNvPr id="9" name="Content Placeholder 8"/>
          <p:cNvSpPr>
            <a:spLocks noGrp="1"/>
          </p:cNvSpPr>
          <p:nvPr>
            <p:ph sz="quarter" idx="13"/>
          </p:nvPr>
        </p:nvSpPr>
        <p:spPr>
          <a:xfrm>
            <a:off x="406400" y="381000"/>
            <a:ext cx="103632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6087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1650" b="1">
                <a:ln>
                  <a:noFill/>
                </a:ln>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0" y="0"/>
            <a:ext cx="11277600" cy="54864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67124C93-85F7-4649-9D1C-D69FEBD5FFE7}" type="datetime1">
              <a:rPr lang="en-US" smtClean="0"/>
              <a:t>1/9/2025</a:t>
            </a:fld>
            <a:endParaRPr lang="en-US"/>
          </a:p>
        </p:txBody>
      </p:sp>
      <p:sp>
        <p:nvSpPr>
          <p:cNvPr id="9" name="Slide Number Placeholder 8"/>
          <p:cNvSpPr>
            <a:spLocks noGrp="1"/>
          </p:cNvSpPr>
          <p:nvPr>
            <p:ph type="sldNum" sz="quarter" idx="11"/>
          </p:nvPr>
        </p:nvSpPr>
        <p:spPr/>
        <p:txBody>
          <a:bodyPr/>
          <a:lstStyle/>
          <a:p>
            <a:fld id="{42D63805-6B3A-4718-8F91-8B9405BA4DE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364922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347760-E3FF-42EB-9801-6D9BDF34EF22}" type="datetime1">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63805-6B3A-4718-8F91-8B9405BA4DEA}" type="slidenum">
              <a:rPr lang="en-US" smtClean="0"/>
              <a:t>‹#›</a:t>
            </a:fld>
            <a:endParaRPr lang="en-US"/>
          </a:p>
        </p:txBody>
      </p:sp>
    </p:spTree>
    <p:extLst>
      <p:ext uri="{BB962C8B-B14F-4D97-AF65-F5344CB8AC3E}">
        <p14:creationId xmlns:p14="http://schemas.microsoft.com/office/powerpoint/2010/main" val="3746187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336800" cy="58515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6C59BE-F043-49BE-93FC-EA6C17BB057B}" type="datetime1">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63805-6B3A-4718-8F91-8B9405BA4DEA}" type="slidenum">
              <a:rPr lang="en-US" smtClean="0"/>
              <a:t>‹#›</a:t>
            </a:fld>
            <a:endParaRPr lang="en-US"/>
          </a:p>
        </p:txBody>
      </p:sp>
    </p:spTree>
    <p:extLst>
      <p:ext uri="{BB962C8B-B14F-4D97-AF65-F5344CB8AC3E}">
        <p14:creationId xmlns:p14="http://schemas.microsoft.com/office/powerpoint/2010/main" val="3280217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noFill/>
          </a:ln>
        </p:spPr>
        <p:txBody>
          <a:bodyPr vert="horz" lIns="0" tIns="0" rIns="0" bIns="0" rtlCol="0" anchor="ctr"/>
          <a:lstStyle>
            <a:lvl1pPr algn="ctr">
              <a:defRPr sz="1350">
                <a:solidFill>
                  <a:srgbClr val="FFFFFF"/>
                </a:solidFill>
              </a:defRPr>
            </a:lvl1pPr>
          </a:lstStyle>
          <a:p>
            <a:fld id="{42D63805-6B3A-4718-8F91-8B9405BA4DEA}" type="slidenum">
              <a:rPr lang="en-US" smtClean="0"/>
              <a:t>‹#›</a:t>
            </a:fld>
            <a:endParaRPr lang="en-US"/>
          </a:p>
        </p:txBody>
      </p:sp>
      <p:sp>
        <p:nvSpPr>
          <p:cNvPr id="5" name="Footer Placeholder 4"/>
          <p:cNvSpPr>
            <a:spLocks noGrp="1"/>
          </p:cNvSpPr>
          <p:nvPr>
            <p:ph type="ftr" sz="quarter" idx="3"/>
          </p:nvPr>
        </p:nvSpPr>
        <p:spPr>
          <a:xfrm rot="16200000">
            <a:off x="10510429" y="3987800"/>
            <a:ext cx="2367281" cy="487680"/>
          </a:xfrm>
          <a:prstGeom prst="rect">
            <a:avLst/>
          </a:prstGeom>
        </p:spPr>
        <p:txBody>
          <a:bodyPr vert="horz" lIns="91440" tIns="45720" rIns="91440" bIns="45720" rtlCol="0" anchor="ctr"/>
          <a:lstStyle>
            <a:lvl1pPr algn="r">
              <a:defRPr sz="900">
                <a:solidFill>
                  <a:schemeClr val="bg2"/>
                </a:solidFill>
              </a:defRPr>
            </a:lvl1pPr>
          </a:lstStyle>
          <a:p>
            <a:endParaRPr lang="en-US"/>
          </a:p>
        </p:txBody>
      </p:sp>
      <p:sp>
        <p:nvSpPr>
          <p:cNvPr id="4" name="Date Placeholder 3"/>
          <p:cNvSpPr>
            <a:spLocks noGrp="1"/>
          </p:cNvSpPr>
          <p:nvPr>
            <p:ph type="dt" sz="half" idx="2"/>
          </p:nvPr>
        </p:nvSpPr>
        <p:spPr>
          <a:xfrm rot="16200000">
            <a:off x="10474870" y="1584960"/>
            <a:ext cx="2438399" cy="487680"/>
          </a:xfrm>
          <a:prstGeom prst="rect">
            <a:avLst/>
          </a:prstGeom>
        </p:spPr>
        <p:txBody>
          <a:bodyPr vert="horz" lIns="91440" tIns="45720" rIns="91440" bIns="45720" rtlCol="0" anchor="ctr"/>
          <a:lstStyle>
            <a:lvl1pPr algn="l">
              <a:defRPr sz="900">
                <a:solidFill>
                  <a:schemeClr val="bg2"/>
                </a:solidFill>
              </a:defRPr>
            </a:lvl1pPr>
          </a:lstStyle>
          <a:p>
            <a:fld id="{98DAEF7D-3543-473F-AADC-60E97F6C70D0}" type="datetime1">
              <a:rPr lang="en-US" smtClean="0"/>
              <a:t>1/9/2025</a:t>
            </a:fld>
            <a:endParaRPr lang="en-US"/>
          </a:p>
        </p:txBody>
      </p:sp>
      <p:pic>
        <p:nvPicPr>
          <p:cNvPr id="9" name="Picture 8">
            <a:extLst>
              <a:ext uri="{FF2B5EF4-FFF2-40B4-BE49-F238E27FC236}">
                <a16:creationId xmlns:a16="http://schemas.microsoft.com/office/drawing/2014/main" id="{B399D418-B589-4B2C-9F66-1AF8F9F4E80F}"/>
              </a:ext>
            </a:extLst>
          </p:cNvPr>
          <p:cNvPicPr>
            <a:picLocks noChangeAspect="1"/>
          </p:cNvPicPr>
          <p:nvPr/>
        </p:nvPicPr>
        <p:blipFill>
          <a:blip r:embed="rId13"/>
          <a:stretch>
            <a:fillRect/>
          </a:stretch>
        </p:blipFill>
        <p:spPr>
          <a:xfrm>
            <a:off x="10964237" y="109218"/>
            <a:ext cx="1143000" cy="1143000"/>
          </a:xfrm>
          <a:prstGeom prst="ellipse">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2148195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defTabSz="685800" rtl="0" eaLnBrk="1" latinLnBrk="0" hangingPunct="1">
        <a:spcBef>
          <a:spcPct val="0"/>
        </a:spcBef>
        <a:buNone/>
        <a:defRPr sz="3450" b="1" kern="1200" cap="none" spc="-75" baseline="0">
          <a:ln>
            <a:noFill/>
          </a:ln>
          <a:solidFill>
            <a:schemeClr val="tx2"/>
          </a:solidFill>
          <a:effectLst/>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Tx/>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Tx/>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Tx/>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mass.gov/handbook/guide-to-surveillance-reporting-and-control"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s://www.cdc.gov/mmwr/volumes/71/wr/mm7146a1.htm" TargetMode="Externa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c.gov/measles/cases-outbreaks.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www.cdc.gov/measles/transmission.html"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s://www.miisresourcecenter.com/" TargetMode="External"/><Relationship Id="rId3" Type="http://schemas.openxmlformats.org/officeDocument/2006/relationships/hyperlink" Target="https://www.cdc.gov/vaccines/pubs/pinkbook/downloads/meas.pdf" TargetMode="External"/><Relationship Id="rId7" Type="http://schemas.openxmlformats.org/officeDocument/2006/relationships/hyperlink" Target="https://www.mass.gov/handbook/guide-to-surveillance-reporting-and-control"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who.int/health-topics/measles#tab=tab_1" TargetMode="External"/><Relationship Id="rId5" Type="http://schemas.openxmlformats.org/officeDocument/2006/relationships/hyperlink" Target="https://www.cdc.gov/measles/hcp/index.html" TargetMode="External"/><Relationship Id="rId4" Type="http://schemas.openxmlformats.org/officeDocument/2006/relationships/hyperlink" Target="https://www.cdc.gov/measles/index.html" TargetMode="External"/><Relationship Id="rId9" Type="http://schemas.openxmlformats.org/officeDocument/2006/relationships/hyperlink" Target="https://www.mass.gov/regulations/105-CMR-30000-reportable-diseases-surveillance-and-isolation-and-quarantine-requirements" TargetMode="External"/></Relationships>
</file>

<file path=ppt/slides/_rels/slide43.xml.rels><?xml version="1.0" encoding="UTF-8" standalone="yes"?>
<Relationships xmlns="http://schemas.openxmlformats.org/package/2006/relationships"><Relationship Id="rId3" Type="http://schemas.microsoft.com/office/2018/10/relationships/comments" Target="../comments/modernComment_258_4D1BCCF0.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cdc.gov/mumps/about/signs-symptoms.html" TargetMode="External"/></Relationships>
</file>

<file path=ppt/slides/_rels/slide44.xml.rels><?xml version="1.0" encoding="UTF-8" standalone="yes"?>
<Relationships xmlns="http://schemas.openxmlformats.org/package/2006/relationships"><Relationship Id="rId3" Type="http://schemas.microsoft.com/office/2018/10/relationships/comments" Target="../comments/modernComment_12E_CEA3129D.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hyperlink" Target="https://www.cdc.gov/mmwr/volumes/71/wr/mm7146a1.htm"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s://www.cdc.gov/vaccines/pubs/surv-manual/chpt09-mumps.html#case-investigation"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18/10/relationships/comments" Target="../comments/modernComment_122_1AD3E0E7.xm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www.mass.gov/handbook/guide-to-surveillance-reporting-and-control"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hyperlink" Target="https://www.mass.gov/regulations/105-CMR-30000-reportable-diseases-surveillance-and-isolation-and-quarantine-requirements" TargetMode="External"/><Relationship Id="rId4" Type="http://schemas.openxmlformats.org/officeDocument/2006/relationships/hyperlink" Target="https://www.miisresourcecenter.com/"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970983"/>
            <a:ext cx="10160000" cy="1143000"/>
          </a:xfrm>
        </p:spPr>
        <p:txBody>
          <a:bodyPr/>
          <a:lstStyle/>
          <a:p>
            <a:pPr algn="ctr"/>
            <a:r>
              <a:rPr lang="en-US" sz="4400"/>
              <a:t>VPD Epidemiology</a:t>
            </a:r>
            <a:br>
              <a:rPr lang="en-US" sz="4400">
                <a:ea typeface="Cambria"/>
              </a:rPr>
            </a:br>
            <a:r>
              <a:rPr lang="en-US" sz="4400">
                <a:ea typeface="Cambria"/>
              </a:rPr>
              <a:t>Massachusetts</a:t>
            </a:r>
          </a:p>
        </p:txBody>
      </p:sp>
      <p:sp>
        <p:nvSpPr>
          <p:cNvPr id="3" name="TextBox 2"/>
          <p:cNvSpPr txBox="1"/>
          <p:nvPr/>
        </p:nvSpPr>
        <p:spPr>
          <a:xfrm>
            <a:off x="0" y="3543689"/>
            <a:ext cx="11201400" cy="830997"/>
          </a:xfrm>
          <a:prstGeom prst="rect">
            <a:avLst/>
          </a:prstGeom>
          <a:noFill/>
        </p:spPr>
        <p:txBody>
          <a:bodyPr wrap="square" rtlCol="0">
            <a:spAutoFit/>
          </a:bodyPr>
          <a:lstStyle/>
          <a:p>
            <a:pPr algn="ctr"/>
            <a:r>
              <a:rPr lang="en-US" sz="2400">
                <a:latin typeface="+mj-lt"/>
              </a:rPr>
              <a:t>Julie Coco, Epidemiologist II</a:t>
            </a:r>
          </a:p>
          <a:p>
            <a:pPr algn="ctr"/>
            <a:r>
              <a:rPr lang="en-US" sz="2400">
                <a:latin typeface="+mj-lt"/>
              </a:rPr>
              <a:t>Training &amp; Internship Coordinator</a:t>
            </a:r>
            <a:endParaRPr lang="en-US" sz="2000">
              <a:latin typeface="+mj-lt"/>
            </a:endParaRPr>
          </a:p>
        </p:txBody>
      </p:sp>
      <p:sp>
        <p:nvSpPr>
          <p:cNvPr id="6" name="TextBox 5"/>
          <p:cNvSpPr txBox="1"/>
          <p:nvPr/>
        </p:nvSpPr>
        <p:spPr>
          <a:xfrm>
            <a:off x="152400" y="5257800"/>
            <a:ext cx="11049000" cy="1477328"/>
          </a:xfrm>
          <a:prstGeom prst="rect">
            <a:avLst/>
          </a:prstGeom>
          <a:noFill/>
        </p:spPr>
        <p:txBody>
          <a:bodyPr wrap="square" rtlCol="0">
            <a:spAutoFit/>
          </a:bodyPr>
          <a:lstStyle/>
          <a:p>
            <a:pPr algn="ctr"/>
            <a:r>
              <a:rPr lang="en-US">
                <a:latin typeface="+mj-lt"/>
              </a:rPr>
              <a:t>Division of Epidemiology  </a:t>
            </a:r>
            <a:br>
              <a:rPr lang="en-US">
                <a:latin typeface="+mj-lt"/>
              </a:rPr>
            </a:br>
            <a:r>
              <a:rPr lang="en-US">
                <a:latin typeface="+mj-lt"/>
              </a:rPr>
              <a:t>Massachusetts Department of Public Health </a:t>
            </a:r>
            <a:br>
              <a:rPr lang="en-US">
                <a:latin typeface="+mj-lt"/>
              </a:rPr>
            </a:br>
            <a:r>
              <a:rPr lang="en-US">
                <a:latin typeface="+mj-lt"/>
              </a:rPr>
              <a:t>305 South Street  </a:t>
            </a:r>
            <a:br>
              <a:rPr lang="en-US">
                <a:latin typeface="+mj-lt"/>
              </a:rPr>
            </a:br>
            <a:r>
              <a:rPr lang="en-US">
                <a:latin typeface="+mj-lt"/>
              </a:rPr>
              <a:t>Jamaica Plain, MA 02130-3597 </a:t>
            </a:r>
          </a:p>
          <a:p>
            <a:pPr algn="ctr"/>
            <a:endParaRPr lang="en-US">
              <a:latin typeface="+mj-lt"/>
            </a:endParaRPr>
          </a:p>
        </p:txBody>
      </p:sp>
      <p:sp>
        <p:nvSpPr>
          <p:cNvPr id="4" name="TextBox 3">
            <a:extLst>
              <a:ext uri="{FF2B5EF4-FFF2-40B4-BE49-F238E27FC236}">
                <a16:creationId xmlns:a16="http://schemas.microsoft.com/office/drawing/2014/main" id="{EA67E55D-1438-8E96-17F2-505D0FC7964C}"/>
              </a:ext>
            </a:extLst>
          </p:cNvPr>
          <p:cNvSpPr txBox="1"/>
          <p:nvPr/>
        </p:nvSpPr>
        <p:spPr>
          <a:xfrm>
            <a:off x="-24384" y="2824619"/>
            <a:ext cx="11277600" cy="523220"/>
          </a:xfrm>
          <a:prstGeom prst="rect">
            <a:avLst/>
          </a:prstGeom>
          <a:noFill/>
        </p:spPr>
        <p:txBody>
          <a:bodyPr wrap="square" rtlCol="0">
            <a:spAutoFit/>
          </a:bodyPr>
          <a:lstStyle/>
          <a:p>
            <a:pPr algn="ctr"/>
            <a:r>
              <a:rPr lang="en-US" sz="2800" b="1">
                <a:solidFill>
                  <a:srgbClr val="FF0000"/>
                </a:solidFill>
                <a:latin typeface="+mj-lt"/>
              </a:rPr>
              <a:t>January 10, 2025</a:t>
            </a:r>
          </a:p>
        </p:txBody>
      </p:sp>
      <p:sp>
        <p:nvSpPr>
          <p:cNvPr id="5" name="Slide Number Placeholder 4">
            <a:extLst>
              <a:ext uri="{FF2B5EF4-FFF2-40B4-BE49-F238E27FC236}">
                <a16:creationId xmlns:a16="http://schemas.microsoft.com/office/drawing/2014/main" id="{36E6D05C-F2C3-8A0E-0E84-1CE61A715D6C}"/>
              </a:ext>
            </a:extLst>
          </p:cNvPr>
          <p:cNvSpPr>
            <a:spLocks noGrp="1"/>
          </p:cNvSpPr>
          <p:nvPr>
            <p:ph type="sldNum" sz="quarter" idx="12"/>
          </p:nvPr>
        </p:nvSpPr>
        <p:spPr/>
        <p:txBody>
          <a:bodyPr/>
          <a:lstStyle/>
          <a:p>
            <a:fld id="{42D63805-6B3A-4718-8F91-8B9405BA4DEA}" type="slidenum">
              <a:rPr lang="en-US" smtClean="0"/>
              <a:t>1</a:t>
            </a:fld>
            <a:endParaRPr lang="en-US"/>
          </a:p>
        </p:txBody>
      </p:sp>
    </p:spTree>
    <p:extLst>
      <p:ext uri="{BB962C8B-B14F-4D97-AF65-F5344CB8AC3E}">
        <p14:creationId xmlns:p14="http://schemas.microsoft.com/office/powerpoint/2010/main" val="2589183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E9426-FB49-5AC5-FBA0-B55A39F785FE}"/>
              </a:ext>
            </a:extLst>
          </p:cNvPr>
          <p:cNvSpPr>
            <a:spLocks noGrp="1"/>
          </p:cNvSpPr>
          <p:nvPr>
            <p:ph type="title"/>
          </p:nvPr>
        </p:nvSpPr>
        <p:spPr/>
        <p:txBody>
          <a:bodyPr/>
          <a:lstStyle/>
          <a:p>
            <a:r>
              <a:rPr lang="en-US">
                <a:ea typeface="Cambria"/>
              </a:rPr>
              <a:t>Agenda</a:t>
            </a:r>
            <a:endParaRPr lang="en-US"/>
          </a:p>
        </p:txBody>
      </p:sp>
      <p:sp>
        <p:nvSpPr>
          <p:cNvPr id="3" name="Content Placeholder 2">
            <a:extLst>
              <a:ext uri="{FF2B5EF4-FFF2-40B4-BE49-F238E27FC236}">
                <a16:creationId xmlns:a16="http://schemas.microsoft.com/office/drawing/2014/main" id="{FAC90CBB-300E-976F-609F-82E14891625F}"/>
              </a:ext>
            </a:extLst>
          </p:cNvPr>
          <p:cNvSpPr>
            <a:spLocks noGrp="1"/>
          </p:cNvSpPr>
          <p:nvPr>
            <p:ph idx="1"/>
          </p:nvPr>
        </p:nvSpPr>
        <p:spPr/>
        <p:txBody>
          <a:bodyPr vert="horz" lIns="91440" tIns="45720" rIns="91440" bIns="45720" rtlCol="0" anchor="t">
            <a:normAutofit/>
          </a:bodyPr>
          <a:lstStyle/>
          <a:p>
            <a:r>
              <a:rPr lang="en-US" sz="2800">
                <a:ea typeface="Calibri"/>
                <a:cs typeface="Calibri"/>
              </a:rPr>
              <a:t>Pertussis Update</a:t>
            </a:r>
          </a:p>
          <a:p>
            <a:r>
              <a:rPr lang="en-US" sz="2800">
                <a:ea typeface="Calibri"/>
                <a:cs typeface="Calibri"/>
              </a:rPr>
              <a:t>MMR</a:t>
            </a:r>
          </a:p>
          <a:p>
            <a:pPr lvl="1"/>
            <a:r>
              <a:rPr lang="en-US" sz="2800">
                <a:ea typeface="Calibri"/>
                <a:cs typeface="Calibri"/>
              </a:rPr>
              <a:t>Measles Case Investigations</a:t>
            </a:r>
          </a:p>
          <a:p>
            <a:pPr lvl="1"/>
            <a:r>
              <a:rPr lang="en-US" sz="2800">
                <a:ea typeface="Calibri"/>
                <a:cs typeface="Calibri"/>
              </a:rPr>
              <a:t>Mumps Case Investigations</a:t>
            </a:r>
          </a:p>
          <a:p>
            <a:pPr lvl="1"/>
            <a:r>
              <a:rPr lang="en-US" sz="2800">
                <a:ea typeface="Calibri"/>
                <a:cs typeface="Calibri"/>
              </a:rPr>
              <a:t>Rubella </a:t>
            </a:r>
          </a:p>
          <a:p>
            <a:r>
              <a:rPr lang="en-US" sz="2800" dirty="0">
                <a:ea typeface="Calibri"/>
                <a:cs typeface="Calibri"/>
              </a:rPr>
              <a:t>Questions</a:t>
            </a:r>
          </a:p>
        </p:txBody>
      </p:sp>
      <p:sp>
        <p:nvSpPr>
          <p:cNvPr id="4" name="Slide Number Placeholder 3">
            <a:extLst>
              <a:ext uri="{FF2B5EF4-FFF2-40B4-BE49-F238E27FC236}">
                <a16:creationId xmlns:a16="http://schemas.microsoft.com/office/drawing/2014/main" id="{966719F8-C003-A2ED-CE8A-ABC78FC1C1C5}"/>
              </a:ext>
            </a:extLst>
          </p:cNvPr>
          <p:cNvSpPr>
            <a:spLocks noGrp="1"/>
          </p:cNvSpPr>
          <p:nvPr>
            <p:ph type="sldNum" sz="quarter" idx="12"/>
          </p:nvPr>
        </p:nvSpPr>
        <p:spPr/>
        <p:txBody>
          <a:bodyPr/>
          <a:lstStyle/>
          <a:p>
            <a:fld id="{42D63805-6B3A-4718-8F91-8B9405BA4DEA}" type="slidenum">
              <a:rPr lang="en-US" smtClean="0"/>
              <a:t>2</a:t>
            </a:fld>
            <a:endParaRPr lang="en-US"/>
          </a:p>
        </p:txBody>
      </p:sp>
    </p:spTree>
    <p:extLst>
      <p:ext uri="{BB962C8B-B14F-4D97-AF65-F5344CB8AC3E}">
        <p14:creationId xmlns:p14="http://schemas.microsoft.com/office/powerpoint/2010/main" val="874359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A670E5F-ACB5-1B88-355D-A7927CA12169}"/>
              </a:ext>
            </a:extLst>
          </p:cNvPr>
          <p:cNvSpPr>
            <a:spLocks noGrp="1"/>
          </p:cNvSpPr>
          <p:nvPr>
            <p:ph type="subTitle" idx="1"/>
          </p:nvPr>
        </p:nvSpPr>
        <p:spPr>
          <a:xfrm>
            <a:off x="665747" y="351692"/>
            <a:ext cx="11061032" cy="6011008"/>
          </a:xfrm>
        </p:spPr>
        <p:txBody>
          <a:bodyPr/>
          <a:lstStyle/>
          <a:p>
            <a:r>
              <a:rPr lang="en-US"/>
              <a:t>Summary of Pertussis in Massachusetts 2024 as of 1/9/25</a:t>
            </a:r>
          </a:p>
          <a:p>
            <a:r>
              <a:rPr lang="en-US" sz="1800"/>
              <a:t>(2024 data are preliminary and subject to change)</a:t>
            </a:r>
            <a:endParaRPr lang="en-US" sz="1400"/>
          </a:p>
        </p:txBody>
      </p:sp>
      <p:sp>
        <p:nvSpPr>
          <p:cNvPr id="5" name="TextBox 4">
            <a:extLst>
              <a:ext uri="{FF2B5EF4-FFF2-40B4-BE49-F238E27FC236}">
                <a16:creationId xmlns:a16="http://schemas.microsoft.com/office/drawing/2014/main" id="{B2D73F57-AE45-E9B8-DAD1-75C11F0CCE8B}"/>
              </a:ext>
            </a:extLst>
          </p:cNvPr>
          <p:cNvSpPr txBox="1"/>
          <p:nvPr/>
        </p:nvSpPr>
        <p:spPr>
          <a:xfrm>
            <a:off x="826169" y="1224312"/>
            <a:ext cx="10900610" cy="729430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t>980 investigations (including all species of Bordetella)</a:t>
            </a:r>
          </a:p>
          <a:p>
            <a:pPr marL="285750" indent="-285750">
              <a:buFont typeface="Arial" panose="020B0604020202020204" pitchFamily="34" charset="0"/>
              <a:buChar char="•"/>
            </a:pPr>
            <a:r>
              <a:rPr lang="en-US"/>
              <a:t>960 had a species identified</a:t>
            </a:r>
          </a:p>
          <a:p>
            <a:pPr marL="285750" indent="-285750">
              <a:buFont typeface="Arial" panose="020B0604020202020204" pitchFamily="34" charset="0"/>
              <a:buChar char="•"/>
            </a:pPr>
            <a:r>
              <a:rPr lang="en-US"/>
              <a:t>926/960 were identified as B. pertussis (96%)</a:t>
            </a:r>
          </a:p>
          <a:p>
            <a:pPr marL="742950" lvl="1" indent="-285750">
              <a:buFont typeface="Arial" panose="020B0604020202020204" pitchFamily="34" charset="0"/>
              <a:buChar char="•"/>
            </a:pPr>
            <a:r>
              <a:rPr lang="en-US"/>
              <a:t>Other species identified included B. </a:t>
            </a:r>
            <a:r>
              <a:rPr lang="en-US" err="1"/>
              <a:t>bronchiseptica</a:t>
            </a:r>
            <a:r>
              <a:rPr lang="en-US"/>
              <a:t> (2%) and B. </a:t>
            </a:r>
            <a:r>
              <a:rPr lang="en-US" err="1"/>
              <a:t>parapertussis</a:t>
            </a:r>
            <a:r>
              <a:rPr lang="en-US"/>
              <a:t> (1.25%)</a:t>
            </a:r>
          </a:p>
          <a:p>
            <a:pPr marL="742950" lvl="1" indent="-285750">
              <a:buFont typeface="Arial" panose="020B0604020202020204" pitchFamily="34" charset="0"/>
              <a:buChar char="•"/>
            </a:pPr>
            <a:endParaRPr lang="en-US"/>
          </a:p>
          <a:p>
            <a:pPr marL="285750" indent="-285750">
              <a:buFont typeface="Arial" panose="020B0604020202020204" pitchFamily="34" charset="0"/>
              <a:buChar char="•"/>
            </a:pPr>
            <a:r>
              <a:rPr lang="en-US"/>
              <a:t>Of the 926 events identified as B. pertussis, 862 were classified as confirmed and 5 as probable (867 confirmed/probable = 94% of reported B. pertussis events)</a:t>
            </a:r>
          </a:p>
          <a:p>
            <a:pPr marL="742950" lvl="1" indent="-285750">
              <a:buFont typeface="Arial" panose="020B0604020202020204" pitchFamily="34" charset="0"/>
              <a:buChar char="•"/>
            </a:pPr>
            <a:r>
              <a:rPr lang="en-US"/>
              <a:t>41 were revoked – 18 remained suspect</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b="1"/>
              <a:t>Of the 867 confirmed and probable B. pertussis events:</a:t>
            </a:r>
          </a:p>
          <a:p>
            <a:pPr marL="742950" lvl="1" indent="-285750">
              <a:buFont typeface="Arial" panose="020B0604020202020204" pitchFamily="34" charset="0"/>
              <a:buChar char="•"/>
            </a:pPr>
            <a:r>
              <a:rPr lang="en-US"/>
              <a:t>53% female and 47% male</a:t>
            </a:r>
          </a:p>
          <a:p>
            <a:pPr marL="742950" lvl="1" indent="-285750">
              <a:buFont typeface="Arial" panose="020B0604020202020204" pitchFamily="34" charset="0"/>
              <a:buChar char="•"/>
            </a:pPr>
            <a:r>
              <a:rPr lang="en-US"/>
              <a:t>Mean age = 16.667 </a:t>
            </a:r>
          </a:p>
          <a:p>
            <a:pPr marL="742950" lvl="1" indent="-285750">
              <a:buFont typeface="Arial" panose="020B0604020202020204" pitchFamily="34" charset="0"/>
              <a:buChar char="•"/>
            </a:pPr>
            <a:r>
              <a:rPr lang="en-US"/>
              <a:t>Median age = 15.939</a:t>
            </a:r>
          </a:p>
          <a:p>
            <a:pPr marL="742950" lvl="1" indent="-285750">
              <a:buFont typeface="Arial" panose="020B0604020202020204" pitchFamily="34" charset="0"/>
              <a:buChar char="•"/>
            </a:pPr>
            <a:r>
              <a:rPr lang="en-US"/>
              <a:t>Although we have some issues with completeness of symptom variable reporting in MAVEN, for those </a:t>
            </a:r>
          </a:p>
          <a:p>
            <a:pPr lvl="1"/>
            <a:r>
              <a:rPr lang="en-US"/>
              <a:t>     with complete reporting, over 40% of cases reported paroxysmal cough, over 30% reported post-tussive              vomiting and over 24% reported the “whoop” sound.</a:t>
            </a:r>
            <a:endParaRPr lang="en-US">
              <a:ea typeface="Calibri"/>
              <a:cs typeface="Calibri"/>
            </a:endParaRPr>
          </a:p>
          <a:p>
            <a:pPr marL="742950" lvl="1" indent="-285750">
              <a:buFont typeface="Arial" panose="020B0604020202020204" pitchFamily="34" charset="0"/>
              <a:buChar char="•"/>
            </a:pPr>
            <a:r>
              <a:rPr lang="en-US"/>
              <a:t>27 hospitalizations reported with vast majority (800/867) reporting no hospitalization</a:t>
            </a:r>
          </a:p>
          <a:p>
            <a:pPr marL="742950" lvl="1" indent="-285750">
              <a:buFont typeface="Arial" panose="020B0604020202020204" pitchFamily="34" charset="0"/>
              <a:buChar char="•"/>
            </a:pPr>
            <a:r>
              <a:rPr lang="en-US"/>
              <a:t>Similarly, “recovered” was indicated for 98% of patients reporting an outcome.  </a:t>
            </a:r>
          </a:p>
          <a:p>
            <a:pPr marL="742950" lvl="1" indent="-285750">
              <a:buFont typeface="Arial" panose="020B0604020202020204" pitchFamily="34" charset="0"/>
              <a:buChar char="•"/>
            </a:pPr>
            <a:r>
              <a:rPr lang="en-US"/>
              <a:t>There were no deaths reported.</a:t>
            </a:r>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4064511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EC314B-C68D-3043-B40A-BF3CE0DC014F}"/>
              </a:ext>
            </a:extLst>
          </p:cNvPr>
          <p:cNvPicPr>
            <a:picLocks noGrp="1" noChangeAspect="1"/>
          </p:cNvPicPr>
          <p:nvPr>
            <p:ph idx="1"/>
          </p:nvPr>
        </p:nvPicPr>
        <p:blipFill>
          <a:blip r:embed="rId2"/>
          <a:stretch>
            <a:fillRect/>
          </a:stretch>
        </p:blipFill>
        <p:spPr>
          <a:xfrm>
            <a:off x="944232" y="604520"/>
            <a:ext cx="8962415" cy="5440680"/>
          </a:xfrm>
        </p:spPr>
      </p:pic>
      <p:sp>
        <p:nvSpPr>
          <p:cNvPr id="4" name="Slide Number Placeholder 3">
            <a:extLst>
              <a:ext uri="{FF2B5EF4-FFF2-40B4-BE49-F238E27FC236}">
                <a16:creationId xmlns:a16="http://schemas.microsoft.com/office/drawing/2014/main" id="{8CE68251-02AA-60EF-D961-82A0B24E5854}"/>
              </a:ext>
            </a:extLst>
          </p:cNvPr>
          <p:cNvSpPr>
            <a:spLocks noGrp="1"/>
          </p:cNvSpPr>
          <p:nvPr>
            <p:ph type="sldNum" sz="quarter" idx="12"/>
          </p:nvPr>
        </p:nvSpPr>
        <p:spPr/>
        <p:txBody>
          <a:bodyPr/>
          <a:lstStyle/>
          <a:p>
            <a:fld id="{42D63805-6B3A-4718-8F91-8B9405BA4DEA}" type="slidenum">
              <a:rPr lang="en-US" smtClean="0"/>
              <a:t>4</a:t>
            </a:fld>
            <a:endParaRPr lang="en-US"/>
          </a:p>
        </p:txBody>
      </p:sp>
    </p:spTree>
    <p:extLst>
      <p:ext uri="{BB962C8B-B14F-4D97-AF65-F5344CB8AC3E}">
        <p14:creationId xmlns:p14="http://schemas.microsoft.com/office/powerpoint/2010/main" val="922518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026144-4897-D7AC-F521-00FCF3071088}"/>
              </a:ext>
            </a:extLst>
          </p:cNvPr>
          <p:cNvPicPr>
            <a:picLocks noChangeAspect="1"/>
          </p:cNvPicPr>
          <p:nvPr/>
        </p:nvPicPr>
        <p:blipFill>
          <a:blip r:embed="rId2"/>
          <a:stretch>
            <a:fillRect/>
          </a:stretch>
        </p:blipFill>
        <p:spPr>
          <a:xfrm>
            <a:off x="1369094" y="425254"/>
            <a:ext cx="9724285" cy="5844917"/>
          </a:xfrm>
          <a:prstGeom prst="rect">
            <a:avLst/>
          </a:prstGeom>
        </p:spPr>
      </p:pic>
    </p:spTree>
    <p:extLst>
      <p:ext uri="{BB962C8B-B14F-4D97-AF65-F5344CB8AC3E}">
        <p14:creationId xmlns:p14="http://schemas.microsoft.com/office/powerpoint/2010/main" val="1482685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28DB73-094A-698C-F3BD-370FA392C1A9}"/>
              </a:ext>
            </a:extLst>
          </p:cNvPr>
          <p:cNvPicPr>
            <a:picLocks noChangeAspect="1"/>
          </p:cNvPicPr>
          <p:nvPr/>
        </p:nvPicPr>
        <p:blipFill>
          <a:blip r:embed="rId2"/>
          <a:stretch>
            <a:fillRect/>
          </a:stretch>
        </p:blipFill>
        <p:spPr>
          <a:xfrm>
            <a:off x="1028807" y="475825"/>
            <a:ext cx="10014331" cy="5754154"/>
          </a:xfrm>
          <a:prstGeom prst="rect">
            <a:avLst/>
          </a:prstGeom>
        </p:spPr>
      </p:pic>
    </p:spTree>
    <p:extLst>
      <p:ext uri="{BB962C8B-B14F-4D97-AF65-F5344CB8AC3E}">
        <p14:creationId xmlns:p14="http://schemas.microsoft.com/office/powerpoint/2010/main" val="4108313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29F2D0-AB73-B12E-6FCC-904772CE2949}"/>
              </a:ext>
            </a:extLst>
          </p:cNvPr>
          <p:cNvPicPr>
            <a:picLocks noChangeAspect="1"/>
          </p:cNvPicPr>
          <p:nvPr/>
        </p:nvPicPr>
        <p:blipFill>
          <a:blip r:embed="rId2"/>
          <a:stretch>
            <a:fillRect/>
          </a:stretch>
        </p:blipFill>
        <p:spPr>
          <a:xfrm>
            <a:off x="1094581" y="306507"/>
            <a:ext cx="10310298" cy="6064148"/>
          </a:xfrm>
          <a:prstGeom prst="rect">
            <a:avLst/>
          </a:prstGeom>
        </p:spPr>
      </p:pic>
    </p:spTree>
    <p:extLst>
      <p:ext uri="{BB962C8B-B14F-4D97-AF65-F5344CB8AC3E}">
        <p14:creationId xmlns:p14="http://schemas.microsoft.com/office/powerpoint/2010/main" val="1702050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2CEC99-96CD-7BBB-0A23-08A8DAD5D1FE}"/>
              </a:ext>
            </a:extLst>
          </p:cNvPr>
          <p:cNvPicPr>
            <a:picLocks noChangeAspect="1"/>
          </p:cNvPicPr>
          <p:nvPr/>
        </p:nvPicPr>
        <p:blipFill>
          <a:blip r:embed="rId2"/>
          <a:stretch>
            <a:fillRect/>
          </a:stretch>
        </p:blipFill>
        <p:spPr>
          <a:xfrm>
            <a:off x="987786" y="630937"/>
            <a:ext cx="10301280" cy="5550408"/>
          </a:xfrm>
          <a:prstGeom prst="rect">
            <a:avLst/>
          </a:prstGeom>
        </p:spPr>
      </p:pic>
    </p:spTree>
    <p:extLst>
      <p:ext uri="{BB962C8B-B14F-4D97-AF65-F5344CB8AC3E}">
        <p14:creationId xmlns:p14="http://schemas.microsoft.com/office/powerpoint/2010/main" val="2229730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8E0389-4211-DB7E-6A55-771AD3FEB596}"/>
              </a:ext>
            </a:extLst>
          </p:cNvPr>
          <p:cNvPicPr>
            <a:picLocks noChangeAspect="1"/>
          </p:cNvPicPr>
          <p:nvPr/>
        </p:nvPicPr>
        <p:blipFill>
          <a:blip r:embed="rId2"/>
          <a:stretch>
            <a:fillRect/>
          </a:stretch>
        </p:blipFill>
        <p:spPr>
          <a:xfrm>
            <a:off x="487401" y="547675"/>
            <a:ext cx="7459116" cy="4677428"/>
          </a:xfrm>
          <a:prstGeom prst="rect">
            <a:avLst/>
          </a:prstGeom>
          <a:ln>
            <a:solidFill>
              <a:schemeClr val="tx2"/>
            </a:solidFill>
          </a:ln>
        </p:spPr>
      </p:pic>
      <p:pic>
        <p:nvPicPr>
          <p:cNvPr id="6" name="Picture 5">
            <a:extLst>
              <a:ext uri="{FF2B5EF4-FFF2-40B4-BE49-F238E27FC236}">
                <a16:creationId xmlns:a16="http://schemas.microsoft.com/office/drawing/2014/main" id="{F47D647C-4466-3070-F836-4C5E6C0B29F7}"/>
              </a:ext>
            </a:extLst>
          </p:cNvPr>
          <p:cNvPicPr>
            <a:picLocks noChangeAspect="1"/>
          </p:cNvPicPr>
          <p:nvPr/>
        </p:nvPicPr>
        <p:blipFill>
          <a:blip r:embed="rId3"/>
          <a:stretch>
            <a:fillRect/>
          </a:stretch>
        </p:blipFill>
        <p:spPr>
          <a:xfrm>
            <a:off x="5028889" y="2691671"/>
            <a:ext cx="6858957" cy="3924848"/>
          </a:xfrm>
          <a:prstGeom prst="rect">
            <a:avLst/>
          </a:prstGeom>
          <a:ln>
            <a:solidFill>
              <a:schemeClr val="tx2"/>
            </a:solidFill>
          </a:ln>
        </p:spPr>
      </p:pic>
    </p:spTree>
    <p:extLst>
      <p:ext uri="{BB962C8B-B14F-4D97-AF65-F5344CB8AC3E}">
        <p14:creationId xmlns:p14="http://schemas.microsoft.com/office/powerpoint/2010/main" val="516434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2D986-7743-BD7D-1D58-E9C3535B5F01}"/>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7A369F62-281C-3D4F-9932-7067E25CB312}"/>
              </a:ext>
            </a:extLst>
          </p:cNvPr>
          <p:cNvSpPr>
            <a:spLocks noGrp="1"/>
          </p:cNvSpPr>
          <p:nvPr>
            <p:ph idx="1"/>
          </p:nvPr>
        </p:nvSpPr>
        <p:spPr>
          <a:xfrm>
            <a:off x="838200" y="1460851"/>
            <a:ext cx="10515600" cy="1109599"/>
          </a:xfrm>
        </p:spPr>
        <p:txBody>
          <a:bodyPr/>
          <a:lstStyle/>
          <a:p>
            <a:r>
              <a:rPr lang="en-US"/>
              <a:t>Pertussis Chapter  </a:t>
            </a:r>
            <a:r>
              <a:rPr lang="en-US">
                <a:hlinkClick r:id="rId2"/>
              </a:rPr>
              <a:t>https://www.mass.gov/handbook/guide-to-surveillance-reporting-and-control</a:t>
            </a:r>
            <a:endParaRPr lang="en-US"/>
          </a:p>
        </p:txBody>
      </p:sp>
      <p:pic>
        <p:nvPicPr>
          <p:cNvPr id="4" name="Picture 3">
            <a:extLst>
              <a:ext uri="{FF2B5EF4-FFF2-40B4-BE49-F238E27FC236}">
                <a16:creationId xmlns:a16="http://schemas.microsoft.com/office/drawing/2014/main" id="{DE039430-DA50-1C72-1CD2-03BC94DA8541}"/>
              </a:ext>
            </a:extLst>
          </p:cNvPr>
          <p:cNvPicPr>
            <a:picLocks noChangeAspect="1"/>
          </p:cNvPicPr>
          <p:nvPr/>
        </p:nvPicPr>
        <p:blipFill>
          <a:blip r:embed="rId3"/>
          <a:stretch>
            <a:fillRect/>
          </a:stretch>
        </p:blipFill>
        <p:spPr>
          <a:xfrm>
            <a:off x="236778" y="2437783"/>
            <a:ext cx="7163800" cy="4420217"/>
          </a:xfrm>
          <a:prstGeom prst="rect">
            <a:avLst/>
          </a:prstGeom>
          <a:ln>
            <a:solidFill>
              <a:schemeClr val="tx2"/>
            </a:solidFill>
          </a:ln>
        </p:spPr>
      </p:pic>
      <p:pic>
        <p:nvPicPr>
          <p:cNvPr id="5" name="Picture 4">
            <a:extLst>
              <a:ext uri="{FF2B5EF4-FFF2-40B4-BE49-F238E27FC236}">
                <a16:creationId xmlns:a16="http://schemas.microsoft.com/office/drawing/2014/main" id="{8BE45CBE-E2DD-ABAC-C991-55FFECB2A16F}"/>
              </a:ext>
            </a:extLst>
          </p:cNvPr>
          <p:cNvPicPr>
            <a:picLocks noChangeAspect="1"/>
          </p:cNvPicPr>
          <p:nvPr/>
        </p:nvPicPr>
        <p:blipFill>
          <a:blip r:embed="rId4"/>
          <a:stretch>
            <a:fillRect/>
          </a:stretch>
        </p:blipFill>
        <p:spPr>
          <a:xfrm>
            <a:off x="4658054" y="3317545"/>
            <a:ext cx="7297168" cy="4791744"/>
          </a:xfrm>
          <a:prstGeom prst="rect">
            <a:avLst/>
          </a:prstGeom>
          <a:ln>
            <a:solidFill>
              <a:schemeClr val="accent1">
                <a:lumMod val="60000"/>
                <a:lumOff val="40000"/>
              </a:schemeClr>
            </a:solidFill>
          </a:ln>
        </p:spPr>
      </p:pic>
    </p:spTree>
    <p:extLst>
      <p:ext uri="{BB962C8B-B14F-4D97-AF65-F5344CB8AC3E}">
        <p14:creationId xmlns:p14="http://schemas.microsoft.com/office/powerpoint/2010/main" val="1447653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341AB-CB17-793E-8E7A-8E4ACA61288B}"/>
              </a:ext>
            </a:extLst>
          </p:cNvPr>
          <p:cNvSpPr>
            <a:spLocks noGrp="1"/>
          </p:cNvSpPr>
          <p:nvPr>
            <p:ph type="title"/>
          </p:nvPr>
        </p:nvSpPr>
        <p:spPr/>
        <p:txBody>
          <a:bodyPr/>
          <a:lstStyle/>
          <a:p>
            <a:r>
              <a:rPr lang="en-US" dirty="0">
                <a:ea typeface="Cambria"/>
              </a:rPr>
              <a:t>Group Question!</a:t>
            </a:r>
            <a:endParaRPr lang="en-US" dirty="0"/>
          </a:p>
        </p:txBody>
      </p:sp>
      <p:sp>
        <p:nvSpPr>
          <p:cNvPr id="3" name="Content Placeholder 2">
            <a:extLst>
              <a:ext uri="{FF2B5EF4-FFF2-40B4-BE49-F238E27FC236}">
                <a16:creationId xmlns:a16="http://schemas.microsoft.com/office/drawing/2014/main" id="{51ABF52B-A889-1351-1763-6ACCA0A224C9}"/>
              </a:ext>
            </a:extLst>
          </p:cNvPr>
          <p:cNvSpPr>
            <a:spLocks noGrp="1"/>
          </p:cNvSpPr>
          <p:nvPr>
            <p:ph idx="1"/>
          </p:nvPr>
        </p:nvSpPr>
        <p:spPr/>
        <p:txBody>
          <a:bodyPr vert="horz" lIns="91440" tIns="45720" rIns="91440" bIns="45720" rtlCol="0" anchor="t">
            <a:normAutofit/>
          </a:bodyPr>
          <a:lstStyle/>
          <a:p>
            <a:r>
              <a:rPr lang="en-US" sz="2800" dirty="0">
                <a:ea typeface="Calibri"/>
                <a:cs typeface="Calibri"/>
              </a:rPr>
              <a:t>What are you noticing with pertussis investigations?</a:t>
            </a:r>
          </a:p>
          <a:p>
            <a:r>
              <a:rPr lang="en-US" sz="2800" dirty="0">
                <a:ea typeface="Calibri"/>
                <a:cs typeface="Calibri"/>
              </a:rPr>
              <a:t>What questions do you have?</a:t>
            </a:r>
          </a:p>
        </p:txBody>
      </p:sp>
      <p:sp>
        <p:nvSpPr>
          <p:cNvPr id="4" name="Slide Number Placeholder 3">
            <a:extLst>
              <a:ext uri="{FF2B5EF4-FFF2-40B4-BE49-F238E27FC236}">
                <a16:creationId xmlns:a16="http://schemas.microsoft.com/office/drawing/2014/main" id="{DA83A43E-54C1-3503-FC5D-3D7A9A93BBF7}"/>
              </a:ext>
            </a:extLst>
          </p:cNvPr>
          <p:cNvSpPr>
            <a:spLocks noGrp="1"/>
          </p:cNvSpPr>
          <p:nvPr>
            <p:ph type="sldNum" sz="quarter" idx="12"/>
          </p:nvPr>
        </p:nvSpPr>
        <p:spPr/>
        <p:txBody>
          <a:bodyPr/>
          <a:lstStyle/>
          <a:p>
            <a:fld id="{42D63805-6B3A-4718-8F91-8B9405BA4DEA}" type="slidenum">
              <a:rPr lang="en-US" smtClean="0"/>
              <a:t>11</a:t>
            </a:fld>
            <a:endParaRPr lang="en-US"/>
          </a:p>
        </p:txBody>
      </p:sp>
    </p:spTree>
    <p:extLst>
      <p:ext uri="{BB962C8B-B14F-4D97-AF65-F5344CB8AC3E}">
        <p14:creationId xmlns:p14="http://schemas.microsoft.com/office/powerpoint/2010/main" val="1642590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1998C-9665-CBD3-0567-6AD0F9642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2B770-0AC8-9247-2925-BC0040FF17A6}"/>
              </a:ext>
            </a:extLst>
          </p:cNvPr>
          <p:cNvSpPr>
            <a:spLocks noGrp="1"/>
          </p:cNvSpPr>
          <p:nvPr>
            <p:ph type="title"/>
          </p:nvPr>
        </p:nvSpPr>
        <p:spPr>
          <a:xfrm>
            <a:off x="474617" y="270284"/>
            <a:ext cx="10160000" cy="1143000"/>
          </a:xfrm>
        </p:spPr>
        <p:txBody>
          <a:bodyPr/>
          <a:lstStyle/>
          <a:p>
            <a:r>
              <a:rPr lang="en-US"/>
              <a:t>Measles, Mumps, and Rubella (MMR) Vaccination</a:t>
            </a:r>
          </a:p>
        </p:txBody>
      </p:sp>
      <p:sp>
        <p:nvSpPr>
          <p:cNvPr id="3" name="Content Placeholder 2">
            <a:extLst>
              <a:ext uri="{FF2B5EF4-FFF2-40B4-BE49-F238E27FC236}">
                <a16:creationId xmlns:a16="http://schemas.microsoft.com/office/drawing/2014/main" id="{4D792138-088C-9D62-D167-83785280A6CD}"/>
              </a:ext>
            </a:extLst>
          </p:cNvPr>
          <p:cNvSpPr>
            <a:spLocks noGrp="1"/>
          </p:cNvSpPr>
          <p:nvPr>
            <p:ph idx="1"/>
          </p:nvPr>
        </p:nvSpPr>
        <p:spPr>
          <a:xfrm>
            <a:off x="281850" y="1413284"/>
            <a:ext cx="10160000" cy="4800600"/>
          </a:xfrm>
        </p:spPr>
        <p:txBody>
          <a:bodyPr>
            <a:normAutofit/>
          </a:bodyPr>
          <a:lstStyle/>
          <a:p>
            <a:pPr marL="200025">
              <a:spcBef>
                <a:spcPts val="0"/>
              </a:spcBef>
            </a:pPr>
            <a:r>
              <a:rPr lang="en-US" sz="2400" b="1">
                <a:latin typeface="+mj-lt"/>
              </a:rPr>
              <a:t>There are now TWO MMR vaccines available for use in US! </a:t>
            </a:r>
          </a:p>
          <a:p>
            <a:pPr marL="200025">
              <a:spcBef>
                <a:spcPts val="0"/>
              </a:spcBef>
            </a:pPr>
            <a:endParaRPr lang="en-US" sz="1000">
              <a:latin typeface="+mj-lt"/>
            </a:endParaRPr>
          </a:p>
          <a:p>
            <a:pPr marL="422910" lvl="1">
              <a:spcBef>
                <a:spcPts val="0"/>
              </a:spcBef>
            </a:pPr>
            <a:r>
              <a:rPr lang="en-US" sz="2250" b="1">
                <a:solidFill>
                  <a:srgbClr val="FF0000"/>
                </a:solidFill>
                <a:latin typeface="+mj-lt"/>
              </a:rPr>
              <a:t>KEY UPDATE:  </a:t>
            </a:r>
            <a:r>
              <a:rPr lang="en-US" sz="2250">
                <a:latin typeface="+mj-lt"/>
              </a:rPr>
              <a:t>Both vaccines are fully interchangeable for all indications for which MMR vaccination is recommended:</a:t>
            </a:r>
          </a:p>
          <a:p>
            <a:pPr marL="422910" lvl="1">
              <a:spcBef>
                <a:spcPts val="0"/>
              </a:spcBef>
            </a:pPr>
            <a:endParaRPr lang="en-US" sz="500">
              <a:latin typeface="+mj-lt"/>
            </a:endParaRPr>
          </a:p>
          <a:p>
            <a:pPr marL="542925">
              <a:spcBef>
                <a:spcPts val="0"/>
              </a:spcBef>
            </a:pPr>
            <a:r>
              <a:rPr lang="en-US" sz="2400" b="1">
                <a:latin typeface="+mj-lt"/>
              </a:rPr>
              <a:t>M-M-R II </a:t>
            </a:r>
            <a:r>
              <a:rPr lang="en-US" sz="2400">
                <a:latin typeface="+mj-lt"/>
              </a:rPr>
              <a:t>manufactured by Merck (Previous only US option available since 1978)</a:t>
            </a:r>
          </a:p>
          <a:p>
            <a:pPr marL="542925">
              <a:spcBef>
                <a:spcPts val="0"/>
              </a:spcBef>
            </a:pPr>
            <a:endParaRPr lang="en-US" sz="500">
              <a:latin typeface="+mj-lt"/>
            </a:endParaRPr>
          </a:p>
          <a:p>
            <a:pPr marL="542925">
              <a:spcBef>
                <a:spcPts val="0"/>
              </a:spcBef>
            </a:pPr>
            <a:r>
              <a:rPr lang="en-US" sz="2400" b="1">
                <a:latin typeface="+mj-lt"/>
              </a:rPr>
              <a:t>PRIORIX</a:t>
            </a:r>
            <a:r>
              <a:rPr lang="en-US" sz="2400">
                <a:latin typeface="+mj-lt"/>
              </a:rPr>
              <a:t> manufactured  by GSK (Licensed June 2022)</a:t>
            </a:r>
          </a:p>
          <a:p>
            <a:pPr marL="542925">
              <a:spcBef>
                <a:spcPts val="0"/>
              </a:spcBef>
            </a:pPr>
            <a:endParaRPr lang="en-US" sz="1000">
              <a:latin typeface="+mj-lt"/>
            </a:endParaRPr>
          </a:p>
          <a:p>
            <a:pPr marL="542925">
              <a:spcBef>
                <a:spcPts val="0"/>
              </a:spcBef>
            </a:pPr>
            <a:endParaRPr lang="en-US" sz="1000">
              <a:latin typeface="+mj-lt"/>
            </a:endParaRPr>
          </a:p>
          <a:p>
            <a:pPr marL="542925">
              <a:spcBef>
                <a:spcPts val="0"/>
              </a:spcBef>
            </a:pPr>
            <a:endParaRPr lang="en-US" sz="1000">
              <a:latin typeface="+mj-lt"/>
            </a:endParaRPr>
          </a:p>
          <a:p>
            <a:pPr marL="371475" indent="0">
              <a:spcBef>
                <a:spcPts val="0"/>
              </a:spcBef>
              <a:buNone/>
            </a:pPr>
            <a:endParaRPr lang="en-US" sz="1000">
              <a:latin typeface="+mj-lt"/>
            </a:endParaRPr>
          </a:p>
          <a:p>
            <a:pPr marL="200025">
              <a:spcBef>
                <a:spcPts val="0"/>
              </a:spcBef>
            </a:pPr>
            <a:r>
              <a:rPr lang="en-US" sz="2400" b="1">
                <a:latin typeface="+mj-lt"/>
              </a:rPr>
              <a:t>MMR</a:t>
            </a:r>
            <a:r>
              <a:rPr lang="en-US" sz="2400" b="1" u="sng">
                <a:latin typeface="+mj-lt"/>
              </a:rPr>
              <a:t>V</a:t>
            </a:r>
            <a:r>
              <a:rPr lang="en-US" sz="2400" b="1">
                <a:latin typeface="+mj-lt"/>
              </a:rPr>
              <a:t> Combination Vaccine:  </a:t>
            </a:r>
            <a:r>
              <a:rPr lang="en-US" sz="2400">
                <a:latin typeface="+mj-lt"/>
              </a:rPr>
              <a:t>Children may also get MMRV (measles, mumps, rubella, &amp; varicella) licensed for use 12 months through 12 years of age.</a:t>
            </a:r>
          </a:p>
          <a:p>
            <a:pPr marL="200025">
              <a:spcBef>
                <a:spcPts val="0"/>
              </a:spcBef>
            </a:pPr>
            <a:endParaRPr lang="en-US" sz="1000">
              <a:latin typeface="+mj-lt"/>
            </a:endParaRPr>
          </a:p>
          <a:p>
            <a:pPr marL="577850" lvl="2">
              <a:spcBef>
                <a:spcPts val="0"/>
              </a:spcBef>
              <a:buClr>
                <a:schemeClr val="accent1"/>
              </a:buClr>
            </a:pPr>
            <a:r>
              <a:rPr lang="en-US" sz="2400" b="1" err="1">
                <a:latin typeface="+mj-lt"/>
              </a:rPr>
              <a:t>ProQuad</a:t>
            </a:r>
            <a:r>
              <a:rPr lang="en-US" sz="2100">
                <a:latin typeface="+mj-lt"/>
              </a:rPr>
              <a:t> manufactured by Merck (MMRV licensed 2005)</a:t>
            </a:r>
          </a:p>
          <a:p>
            <a:pPr marL="85725" indent="0">
              <a:spcBef>
                <a:spcPts val="0"/>
              </a:spcBef>
              <a:buNone/>
            </a:pPr>
            <a:endParaRPr lang="en-US"/>
          </a:p>
          <a:p>
            <a:pPr marL="85725" indent="0">
              <a:buNone/>
            </a:pPr>
            <a:endParaRPr lang="en-US"/>
          </a:p>
        </p:txBody>
      </p:sp>
      <p:sp>
        <p:nvSpPr>
          <p:cNvPr id="4" name="Slide Number Placeholder 3">
            <a:extLst>
              <a:ext uri="{FF2B5EF4-FFF2-40B4-BE49-F238E27FC236}">
                <a16:creationId xmlns:a16="http://schemas.microsoft.com/office/drawing/2014/main" id="{3B8F68D8-3DF9-108F-7B91-B257DC60D888}"/>
              </a:ext>
            </a:extLst>
          </p:cNvPr>
          <p:cNvSpPr>
            <a:spLocks noGrp="1"/>
          </p:cNvSpPr>
          <p:nvPr>
            <p:ph type="sldNum" sz="quarter" idx="12"/>
          </p:nvPr>
        </p:nvSpPr>
        <p:spPr/>
        <p:txBody>
          <a:bodyPr/>
          <a:lstStyle/>
          <a:p>
            <a:fld id="{42D63805-6B3A-4718-8F91-8B9405BA4DEA}" type="slidenum">
              <a:rPr lang="en-US" smtClean="0"/>
              <a:t>12</a:t>
            </a:fld>
            <a:endParaRPr lang="en-US"/>
          </a:p>
        </p:txBody>
      </p:sp>
      <p:pic>
        <p:nvPicPr>
          <p:cNvPr id="6" name="Picture 5" descr="A picture containing text, indoor&#10;&#10;Description automatically generated">
            <a:extLst>
              <a:ext uri="{FF2B5EF4-FFF2-40B4-BE49-F238E27FC236}">
                <a16:creationId xmlns:a16="http://schemas.microsoft.com/office/drawing/2014/main" id="{5D90951F-BD27-BF15-CB7F-87CAF224B4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373" t="8033" r="34722" b="14774"/>
          <a:stretch/>
        </p:blipFill>
        <p:spPr>
          <a:xfrm>
            <a:off x="10139462" y="2260222"/>
            <a:ext cx="604776" cy="1098469"/>
          </a:xfrm>
          <a:prstGeom prst="rect">
            <a:avLst/>
          </a:prstGeom>
        </p:spPr>
      </p:pic>
      <p:pic>
        <p:nvPicPr>
          <p:cNvPr id="8" name="Picture 7" descr="Text&#10;&#10;Description automatically generated">
            <a:extLst>
              <a:ext uri="{FF2B5EF4-FFF2-40B4-BE49-F238E27FC236}">
                <a16:creationId xmlns:a16="http://schemas.microsoft.com/office/drawing/2014/main" id="{8834CB77-1879-10F6-E961-BA0BB599F38C}"/>
              </a:ext>
            </a:extLst>
          </p:cNvPr>
          <p:cNvPicPr>
            <a:picLocks noChangeAspect="1"/>
          </p:cNvPicPr>
          <p:nvPr/>
        </p:nvPicPr>
        <p:blipFill rotWithShape="1">
          <a:blip r:embed="rId4">
            <a:extLst>
              <a:ext uri="{28A0092B-C50C-407E-A947-70E740481C1C}">
                <a14:useLocalDpi xmlns:a14="http://schemas.microsoft.com/office/drawing/2010/main" val="0"/>
              </a:ext>
            </a:extLst>
          </a:blip>
          <a:srcRect t="21415" b="20998"/>
          <a:stretch/>
        </p:blipFill>
        <p:spPr>
          <a:xfrm>
            <a:off x="8071479" y="3372522"/>
            <a:ext cx="1131582" cy="651650"/>
          </a:xfrm>
          <a:prstGeom prst="rect">
            <a:avLst/>
          </a:prstGeom>
        </p:spPr>
      </p:pic>
      <p:sp>
        <p:nvSpPr>
          <p:cNvPr id="5" name="TextBox 4">
            <a:extLst>
              <a:ext uri="{FF2B5EF4-FFF2-40B4-BE49-F238E27FC236}">
                <a16:creationId xmlns:a16="http://schemas.microsoft.com/office/drawing/2014/main" id="{C094479B-096F-2264-73D3-9312485D07F8}"/>
              </a:ext>
            </a:extLst>
          </p:cNvPr>
          <p:cNvSpPr txBox="1"/>
          <p:nvPr/>
        </p:nvSpPr>
        <p:spPr>
          <a:xfrm>
            <a:off x="7696200" y="4024172"/>
            <a:ext cx="3358823" cy="523220"/>
          </a:xfrm>
          <a:prstGeom prst="rect">
            <a:avLst/>
          </a:prstGeom>
          <a:noFill/>
        </p:spPr>
        <p:txBody>
          <a:bodyPr wrap="square" rtlCol="0">
            <a:spAutoFit/>
          </a:bodyPr>
          <a:lstStyle/>
          <a:p>
            <a:pPr algn="ctr"/>
            <a:r>
              <a:rPr lang="en-US" sz="1400">
                <a:hlinkClick r:id="rId5"/>
              </a:rPr>
              <a:t>CDC MMWR: MMR Vaccine (PRIORIX) ACIP Recommendations Nov. 18, 2022.</a:t>
            </a:r>
            <a:endParaRPr lang="en-US" sz="1400"/>
          </a:p>
        </p:txBody>
      </p:sp>
      <p:pic>
        <p:nvPicPr>
          <p:cNvPr id="7" name="Picture 6">
            <a:extLst>
              <a:ext uri="{FF2B5EF4-FFF2-40B4-BE49-F238E27FC236}">
                <a16:creationId xmlns:a16="http://schemas.microsoft.com/office/drawing/2014/main" id="{7AF910B7-ED55-8FB9-2182-E5C103EACAB9}"/>
              </a:ext>
            </a:extLst>
          </p:cNvPr>
          <p:cNvPicPr>
            <a:picLocks noChangeAspect="1"/>
          </p:cNvPicPr>
          <p:nvPr/>
        </p:nvPicPr>
        <p:blipFill rotWithShape="1">
          <a:blip r:embed="rId6"/>
          <a:srcRect l="34313" t="10975" r="30392" b="9024"/>
          <a:stretch/>
        </p:blipFill>
        <p:spPr>
          <a:xfrm>
            <a:off x="7817571" y="5413096"/>
            <a:ext cx="507815" cy="1156691"/>
          </a:xfrm>
          <a:prstGeom prst="rect">
            <a:avLst/>
          </a:prstGeom>
        </p:spPr>
      </p:pic>
      <p:sp>
        <p:nvSpPr>
          <p:cNvPr id="9" name="TextBox 8">
            <a:extLst>
              <a:ext uri="{FF2B5EF4-FFF2-40B4-BE49-F238E27FC236}">
                <a16:creationId xmlns:a16="http://schemas.microsoft.com/office/drawing/2014/main" id="{83F248C8-5363-191C-119B-71C533299526}"/>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Vaccine</a:t>
            </a:r>
          </a:p>
        </p:txBody>
      </p:sp>
    </p:spTree>
    <p:extLst>
      <p:ext uri="{BB962C8B-B14F-4D97-AF65-F5344CB8AC3E}">
        <p14:creationId xmlns:p14="http://schemas.microsoft.com/office/powerpoint/2010/main" val="2101616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06394-BECA-E4F8-578B-917BA09B5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95161-22BB-378D-39AD-BDE089593429}"/>
              </a:ext>
            </a:extLst>
          </p:cNvPr>
          <p:cNvSpPr>
            <a:spLocks noGrp="1"/>
          </p:cNvSpPr>
          <p:nvPr>
            <p:ph type="title"/>
          </p:nvPr>
        </p:nvSpPr>
        <p:spPr/>
        <p:txBody>
          <a:bodyPr/>
          <a:lstStyle/>
          <a:p>
            <a:r>
              <a:rPr lang="en-US"/>
              <a:t>MMR Vaccine – Protection While You Travel!</a:t>
            </a:r>
          </a:p>
        </p:txBody>
      </p:sp>
      <p:sp>
        <p:nvSpPr>
          <p:cNvPr id="3" name="Content Placeholder 2">
            <a:extLst>
              <a:ext uri="{FF2B5EF4-FFF2-40B4-BE49-F238E27FC236}">
                <a16:creationId xmlns:a16="http://schemas.microsoft.com/office/drawing/2014/main" id="{3505C1F4-71A9-3920-98EB-09562F58B388}"/>
              </a:ext>
            </a:extLst>
          </p:cNvPr>
          <p:cNvSpPr>
            <a:spLocks noGrp="1"/>
          </p:cNvSpPr>
          <p:nvPr>
            <p:ph idx="1"/>
          </p:nvPr>
        </p:nvSpPr>
        <p:spPr>
          <a:xfrm>
            <a:off x="609600" y="1600200"/>
            <a:ext cx="8568608" cy="4800600"/>
          </a:xfrm>
        </p:spPr>
        <p:txBody>
          <a:bodyPr vert="horz" lIns="91440" tIns="45720" rIns="91440" bIns="45720" rtlCol="0" anchor="t">
            <a:normAutofit/>
          </a:bodyPr>
          <a:lstStyle/>
          <a:p>
            <a:pPr>
              <a:spcBef>
                <a:spcPts val="0"/>
              </a:spcBef>
            </a:pPr>
            <a:r>
              <a:rPr lang="en-US" sz="2200" b="1">
                <a:latin typeface="+mj-lt"/>
              </a:rPr>
              <a:t>Children ages 6–11 Months can receive one dose of MMR vaccine prior to travel for temporary increased protection from measles!  </a:t>
            </a:r>
          </a:p>
          <a:p>
            <a:pPr>
              <a:spcBef>
                <a:spcPts val="0"/>
              </a:spcBef>
            </a:pPr>
            <a:endParaRPr lang="en-US" sz="2000">
              <a:latin typeface="+mj-lt"/>
            </a:endParaRPr>
          </a:p>
          <a:p>
            <a:pPr lvl="1">
              <a:spcBef>
                <a:spcPts val="0"/>
              </a:spcBef>
            </a:pPr>
            <a:r>
              <a:rPr lang="en-US" sz="1800">
                <a:latin typeface="+mj-lt"/>
              </a:rPr>
              <a:t>ACIP recommends that children who travel or live abroad should be vaccinated at an earlier age than that recommended for children who reside in the United States.  The risk for measles exposure can be high in high-, middle- and low-income countries.</a:t>
            </a:r>
          </a:p>
          <a:p>
            <a:pPr>
              <a:spcBef>
                <a:spcPts val="0"/>
              </a:spcBef>
            </a:pPr>
            <a:endParaRPr lang="en-US" sz="2000">
              <a:latin typeface="+mj-lt"/>
            </a:endParaRPr>
          </a:p>
          <a:p>
            <a:pPr lvl="1">
              <a:spcBef>
                <a:spcPts val="0"/>
              </a:spcBef>
            </a:pPr>
            <a:r>
              <a:rPr lang="en-US" sz="1800">
                <a:latin typeface="+mj-lt"/>
              </a:rPr>
              <a:t>A measles-containing vaccine administered more than 4 days before the first birthday should NOT be counted as part of the US Immunization Schedule series. </a:t>
            </a:r>
          </a:p>
          <a:p>
            <a:pPr>
              <a:spcBef>
                <a:spcPts val="0"/>
              </a:spcBef>
            </a:pPr>
            <a:endParaRPr lang="en-US" sz="2000">
              <a:latin typeface="+mj-lt"/>
            </a:endParaRPr>
          </a:p>
          <a:p>
            <a:pPr lvl="2">
              <a:spcBef>
                <a:spcPts val="0"/>
              </a:spcBef>
            </a:pPr>
            <a:r>
              <a:rPr lang="en-US" sz="1600">
                <a:latin typeface="+mj-lt"/>
              </a:rPr>
              <a:t>The MMR dose should be repeated when the child is age 12 through 15 months (12 months if the child remains in an area where disease risk is high).  The second dose should be administered at least 28 days after the first dose</a:t>
            </a:r>
          </a:p>
          <a:p>
            <a:pPr>
              <a:spcBef>
                <a:spcPts val="0"/>
              </a:spcBef>
            </a:pPr>
            <a:endParaRPr lang="en-US">
              <a:latin typeface="+mj-lt"/>
            </a:endParaRPr>
          </a:p>
          <a:p>
            <a:endParaRPr lang="en-US"/>
          </a:p>
        </p:txBody>
      </p:sp>
      <p:sp>
        <p:nvSpPr>
          <p:cNvPr id="4" name="Slide Number Placeholder 3">
            <a:extLst>
              <a:ext uri="{FF2B5EF4-FFF2-40B4-BE49-F238E27FC236}">
                <a16:creationId xmlns:a16="http://schemas.microsoft.com/office/drawing/2014/main" id="{3FA606EF-2169-EDDE-BFBB-8C292B829B30}"/>
              </a:ext>
            </a:extLst>
          </p:cNvPr>
          <p:cNvSpPr>
            <a:spLocks noGrp="1"/>
          </p:cNvSpPr>
          <p:nvPr>
            <p:ph type="sldNum" sz="quarter" idx="12"/>
          </p:nvPr>
        </p:nvSpPr>
        <p:spPr/>
        <p:txBody>
          <a:bodyPr/>
          <a:lstStyle/>
          <a:p>
            <a:fld id="{42D63805-6B3A-4718-8F91-8B9405BA4DEA}" type="slidenum">
              <a:rPr lang="en-US" smtClean="0"/>
              <a:t>13</a:t>
            </a:fld>
            <a:endParaRPr lang="en-US"/>
          </a:p>
        </p:txBody>
      </p:sp>
      <p:sp>
        <p:nvSpPr>
          <p:cNvPr id="5" name="TextBox 4">
            <a:extLst>
              <a:ext uri="{FF2B5EF4-FFF2-40B4-BE49-F238E27FC236}">
                <a16:creationId xmlns:a16="http://schemas.microsoft.com/office/drawing/2014/main" id="{F1C8B820-1733-C450-E937-83C427959195}"/>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Vaccine</a:t>
            </a:r>
          </a:p>
        </p:txBody>
      </p:sp>
      <p:pic>
        <p:nvPicPr>
          <p:cNvPr id="7" name="Picture 6">
            <a:extLst>
              <a:ext uri="{FF2B5EF4-FFF2-40B4-BE49-F238E27FC236}">
                <a16:creationId xmlns:a16="http://schemas.microsoft.com/office/drawing/2014/main" id="{46EC7FAA-C1DD-EDF6-838A-000531073C65}"/>
              </a:ext>
            </a:extLst>
          </p:cNvPr>
          <p:cNvPicPr>
            <a:picLocks noChangeAspect="1"/>
          </p:cNvPicPr>
          <p:nvPr/>
        </p:nvPicPr>
        <p:blipFill>
          <a:blip r:embed="rId3"/>
          <a:stretch>
            <a:fillRect/>
          </a:stretch>
        </p:blipFill>
        <p:spPr>
          <a:xfrm>
            <a:off x="9372600" y="2899197"/>
            <a:ext cx="2510708" cy="2202606"/>
          </a:xfrm>
          <a:prstGeom prst="rect">
            <a:avLst/>
          </a:prstGeom>
        </p:spPr>
      </p:pic>
    </p:spTree>
    <p:extLst>
      <p:ext uri="{BB962C8B-B14F-4D97-AF65-F5344CB8AC3E}">
        <p14:creationId xmlns:p14="http://schemas.microsoft.com/office/powerpoint/2010/main" val="3660443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B73FE-3DB1-2E3C-3167-A4C1F5142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B103A-F6D8-6911-23D6-E54E704383E3}"/>
              </a:ext>
            </a:extLst>
          </p:cNvPr>
          <p:cNvSpPr>
            <a:spLocks noGrp="1"/>
          </p:cNvSpPr>
          <p:nvPr>
            <p:ph type="title"/>
          </p:nvPr>
        </p:nvSpPr>
        <p:spPr/>
        <p:txBody>
          <a:bodyPr/>
          <a:lstStyle/>
          <a:p>
            <a:r>
              <a:rPr lang="en-US"/>
              <a:t>Measles Outbreaks in the U.S.</a:t>
            </a:r>
          </a:p>
        </p:txBody>
      </p:sp>
      <p:sp>
        <p:nvSpPr>
          <p:cNvPr id="3" name="Content Placeholder 2">
            <a:extLst>
              <a:ext uri="{FF2B5EF4-FFF2-40B4-BE49-F238E27FC236}">
                <a16:creationId xmlns:a16="http://schemas.microsoft.com/office/drawing/2014/main" id="{4F9F0DFE-AD9D-B44E-9208-EE25B5963BD0}"/>
              </a:ext>
            </a:extLst>
          </p:cNvPr>
          <p:cNvSpPr>
            <a:spLocks noGrp="1"/>
          </p:cNvSpPr>
          <p:nvPr>
            <p:ph idx="1"/>
          </p:nvPr>
        </p:nvSpPr>
        <p:spPr>
          <a:xfrm>
            <a:off x="474809" y="1350530"/>
            <a:ext cx="10160000" cy="4800600"/>
          </a:xfrm>
        </p:spPr>
        <p:txBody>
          <a:bodyPr/>
          <a:lstStyle/>
          <a:p>
            <a:pPr marL="341313" marR="0" indent="-231775">
              <a:spcBef>
                <a:spcPts val="0"/>
              </a:spcBef>
            </a:pPr>
            <a:r>
              <a:rPr lang="en-US" sz="1800">
                <a:effectLst/>
                <a:latin typeface="+mj-lt"/>
                <a:ea typeface="Times New Roman" panose="02020603050405020304" pitchFamily="18" charset="0"/>
                <a:cs typeface="Calibri" panose="020F0502020204030204" pitchFamily="34" charset="0"/>
              </a:rPr>
              <a:t>In any given year, more measles cases can occur for any of the following reasons:</a:t>
            </a:r>
            <a:r>
              <a:rPr lang="en-US" sz="1800">
                <a:latin typeface="+mj-lt"/>
                <a:ea typeface="Times New Roman" panose="02020603050405020304" pitchFamily="18" charset="0"/>
                <a:cs typeface="Times New Roman" panose="02020603050405020304" pitchFamily="18" charset="0"/>
              </a:rPr>
              <a:t>  </a:t>
            </a:r>
          </a:p>
          <a:p>
            <a:pPr marL="564198" lvl="1" indent="-231775">
              <a:spcBef>
                <a:spcPts val="0"/>
              </a:spcBef>
            </a:pPr>
            <a:endParaRPr lang="en-US" sz="1000">
              <a:effectLst/>
              <a:latin typeface="+mj-lt"/>
              <a:ea typeface="Times New Roman" panose="02020603050405020304" pitchFamily="18" charset="0"/>
              <a:cs typeface="Times New Roman" panose="02020603050405020304" pitchFamily="18" charset="0"/>
            </a:endParaRPr>
          </a:p>
          <a:p>
            <a:pPr marL="564198" lvl="1" indent="-231775">
              <a:spcBef>
                <a:spcPts val="0"/>
              </a:spcBef>
            </a:pPr>
            <a:r>
              <a:rPr lang="en-US" sz="1650">
                <a:effectLst/>
                <a:latin typeface="+mj-lt"/>
                <a:ea typeface="Times New Roman" panose="02020603050405020304" pitchFamily="18" charset="0"/>
                <a:cs typeface="Calibri" panose="020F0502020204030204" pitchFamily="34" charset="0"/>
              </a:rPr>
              <a:t>an </a:t>
            </a:r>
            <a:r>
              <a:rPr lang="en-US" sz="1650" b="1">
                <a:effectLst/>
                <a:latin typeface="+mj-lt"/>
                <a:ea typeface="Times New Roman" panose="02020603050405020304" pitchFamily="18" charset="0"/>
                <a:cs typeface="Calibri" panose="020F0502020204030204" pitchFamily="34" charset="0"/>
              </a:rPr>
              <a:t>increase in the number of travelers who get measles abroad</a:t>
            </a:r>
            <a:r>
              <a:rPr lang="en-US" sz="1650">
                <a:effectLst/>
                <a:latin typeface="+mj-lt"/>
                <a:ea typeface="Times New Roman" panose="02020603050405020304" pitchFamily="18" charset="0"/>
                <a:cs typeface="Calibri" panose="020F0502020204030204" pitchFamily="34" charset="0"/>
              </a:rPr>
              <a:t> and bring it into the U.S., and/or</a:t>
            </a:r>
            <a:r>
              <a:rPr lang="en-US" sz="1650">
                <a:latin typeface="+mj-lt"/>
                <a:ea typeface="Times New Roman" panose="02020603050405020304" pitchFamily="18" charset="0"/>
                <a:cs typeface="Times New Roman" panose="02020603050405020304" pitchFamily="18" charset="0"/>
              </a:rPr>
              <a:t> </a:t>
            </a:r>
          </a:p>
          <a:p>
            <a:pPr marL="564198" lvl="1" indent="-231775">
              <a:spcBef>
                <a:spcPts val="0"/>
              </a:spcBef>
            </a:pPr>
            <a:endParaRPr lang="en-US" sz="1000">
              <a:effectLst/>
              <a:latin typeface="+mj-lt"/>
              <a:ea typeface="Times New Roman" panose="02020603050405020304" pitchFamily="18" charset="0"/>
              <a:cs typeface="Times New Roman" panose="02020603050405020304" pitchFamily="18" charset="0"/>
            </a:endParaRPr>
          </a:p>
          <a:p>
            <a:pPr marL="564198" lvl="1" indent="-231775">
              <a:spcBef>
                <a:spcPts val="0"/>
              </a:spcBef>
            </a:pPr>
            <a:r>
              <a:rPr lang="en-US" sz="1650">
                <a:effectLst/>
                <a:latin typeface="+mj-lt"/>
                <a:ea typeface="Times New Roman" panose="02020603050405020304" pitchFamily="18" charset="0"/>
                <a:cs typeface="Calibri" panose="020F0502020204030204" pitchFamily="34" charset="0"/>
              </a:rPr>
              <a:t>further spread of measles in U.S. </a:t>
            </a:r>
            <a:r>
              <a:rPr lang="en-US" sz="1650" b="1">
                <a:effectLst/>
                <a:latin typeface="+mj-lt"/>
                <a:ea typeface="Times New Roman" panose="02020603050405020304" pitchFamily="18" charset="0"/>
                <a:cs typeface="Calibri" panose="020F0502020204030204" pitchFamily="34" charset="0"/>
              </a:rPr>
              <a:t>communities with pockets of unvaccinated people</a:t>
            </a:r>
            <a:r>
              <a:rPr lang="en-US" sz="1650">
                <a:effectLst/>
                <a:latin typeface="+mj-lt"/>
                <a:ea typeface="Times New Roman" panose="02020603050405020304" pitchFamily="18" charset="0"/>
                <a:cs typeface="Calibri" panose="020F0502020204030204" pitchFamily="34" charset="0"/>
              </a:rPr>
              <a:t>.</a:t>
            </a:r>
            <a:endParaRPr lang="en-US" sz="1650">
              <a:effectLst/>
              <a:latin typeface="+mj-lt"/>
              <a:ea typeface="Calibri" panose="020F0502020204030204" pitchFamily="34"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CCEA418C-5B24-4F56-5980-52F322F9D2C0}"/>
              </a:ext>
            </a:extLst>
          </p:cNvPr>
          <p:cNvSpPr>
            <a:spLocks noGrp="1"/>
          </p:cNvSpPr>
          <p:nvPr>
            <p:ph type="sldNum" sz="quarter" idx="12"/>
          </p:nvPr>
        </p:nvSpPr>
        <p:spPr/>
        <p:txBody>
          <a:bodyPr/>
          <a:lstStyle/>
          <a:p>
            <a:fld id="{42D63805-6B3A-4718-8F91-8B9405BA4DEA}" type="slidenum">
              <a:rPr lang="en-US" smtClean="0"/>
              <a:t>14</a:t>
            </a:fld>
            <a:endParaRPr lang="en-US"/>
          </a:p>
        </p:txBody>
      </p:sp>
      <p:sp>
        <p:nvSpPr>
          <p:cNvPr id="6" name="TextBox 5">
            <a:extLst>
              <a:ext uri="{FF2B5EF4-FFF2-40B4-BE49-F238E27FC236}">
                <a16:creationId xmlns:a16="http://schemas.microsoft.com/office/drawing/2014/main" id="{E2760832-7355-2EC9-8F31-1DA968882D06}"/>
              </a:ext>
            </a:extLst>
          </p:cNvPr>
          <p:cNvSpPr txBox="1"/>
          <p:nvPr/>
        </p:nvSpPr>
        <p:spPr>
          <a:xfrm>
            <a:off x="1981200" y="3045720"/>
            <a:ext cx="6553200" cy="923330"/>
          </a:xfrm>
          <a:prstGeom prst="rect">
            <a:avLst/>
          </a:prstGeom>
          <a:noFill/>
        </p:spPr>
        <p:txBody>
          <a:bodyPr wrap="square" rtlCol="0">
            <a:spAutoFit/>
          </a:bodyPr>
          <a:lstStyle/>
          <a:p>
            <a:r>
              <a:rPr lang="en-US" b="1">
                <a:latin typeface="+mj-lt"/>
              </a:rPr>
              <a:t>Number of US Measles Cases Reported by Year</a:t>
            </a:r>
          </a:p>
          <a:p>
            <a:r>
              <a:rPr lang="en-US" b="1" i="0">
                <a:solidFill>
                  <a:srgbClr val="000000"/>
                </a:solidFill>
                <a:effectLst/>
                <a:latin typeface="+mj-lt"/>
              </a:rPr>
              <a:t>2000-2024* (as of December 20, 2024)</a:t>
            </a:r>
            <a:endParaRPr lang="en-US" b="1">
              <a:latin typeface="+mj-lt"/>
            </a:endParaRPr>
          </a:p>
          <a:p>
            <a:endParaRPr lang="en-US"/>
          </a:p>
        </p:txBody>
      </p:sp>
      <p:sp>
        <p:nvSpPr>
          <p:cNvPr id="7" name="TextBox 6">
            <a:extLst>
              <a:ext uri="{FF2B5EF4-FFF2-40B4-BE49-F238E27FC236}">
                <a16:creationId xmlns:a16="http://schemas.microsoft.com/office/drawing/2014/main" id="{C1E2E9F6-9B0B-0384-3BE2-8AF168B2B8D9}"/>
              </a:ext>
            </a:extLst>
          </p:cNvPr>
          <p:cNvSpPr txBox="1"/>
          <p:nvPr/>
        </p:nvSpPr>
        <p:spPr>
          <a:xfrm>
            <a:off x="7743244" y="6520462"/>
            <a:ext cx="3632474" cy="276999"/>
          </a:xfrm>
          <a:prstGeom prst="rect">
            <a:avLst/>
          </a:prstGeom>
          <a:noFill/>
        </p:spPr>
        <p:txBody>
          <a:bodyPr wrap="square">
            <a:spAutoFit/>
          </a:bodyPr>
          <a:lstStyle/>
          <a:p>
            <a:r>
              <a:rPr lang="en-US" sz="12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https://www.cdc.gov/measles/cases-outbreaks.html</a:t>
            </a:r>
            <a:endParaRPr lang="en-US" sz="1200"/>
          </a:p>
        </p:txBody>
      </p:sp>
      <p:pic>
        <p:nvPicPr>
          <p:cNvPr id="12" name="Picture 11">
            <a:extLst>
              <a:ext uri="{FF2B5EF4-FFF2-40B4-BE49-F238E27FC236}">
                <a16:creationId xmlns:a16="http://schemas.microsoft.com/office/drawing/2014/main" id="{FEB4CFFA-D54B-82C6-C862-EA23348123FE}"/>
              </a:ext>
            </a:extLst>
          </p:cNvPr>
          <p:cNvPicPr>
            <a:picLocks noChangeAspect="1"/>
          </p:cNvPicPr>
          <p:nvPr/>
        </p:nvPicPr>
        <p:blipFill>
          <a:blip r:embed="rId4"/>
          <a:stretch>
            <a:fillRect/>
          </a:stretch>
        </p:blipFill>
        <p:spPr>
          <a:xfrm>
            <a:off x="1240292" y="3827505"/>
            <a:ext cx="6452362" cy="2508291"/>
          </a:xfrm>
          <a:prstGeom prst="rect">
            <a:avLst/>
          </a:prstGeom>
        </p:spPr>
      </p:pic>
    </p:spTree>
    <p:extLst>
      <p:ext uri="{BB962C8B-B14F-4D97-AF65-F5344CB8AC3E}">
        <p14:creationId xmlns:p14="http://schemas.microsoft.com/office/powerpoint/2010/main" val="2791786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7C0C-7505-023A-9F49-D14E5D3C5B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EC25C-C50C-C333-31A1-92A525EDD0A9}"/>
              </a:ext>
            </a:extLst>
          </p:cNvPr>
          <p:cNvSpPr>
            <a:spLocks noGrp="1"/>
          </p:cNvSpPr>
          <p:nvPr>
            <p:ph type="title"/>
          </p:nvPr>
        </p:nvSpPr>
        <p:spPr/>
        <p:txBody>
          <a:bodyPr/>
          <a:lstStyle/>
          <a:p>
            <a:r>
              <a:rPr lang="en-US"/>
              <a:t>Measles in Massachusetts</a:t>
            </a:r>
          </a:p>
        </p:txBody>
      </p:sp>
      <p:sp>
        <p:nvSpPr>
          <p:cNvPr id="3" name="Content Placeholder 2">
            <a:extLst>
              <a:ext uri="{FF2B5EF4-FFF2-40B4-BE49-F238E27FC236}">
                <a16:creationId xmlns:a16="http://schemas.microsoft.com/office/drawing/2014/main" id="{54181A26-2E5A-DC61-CA06-CE066750B5A4}"/>
              </a:ext>
            </a:extLst>
          </p:cNvPr>
          <p:cNvSpPr>
            <a:spLocks noGrp="1"/>
          </p:cNvSpPr>
          <p:nvPr>
            <p:ph idx="1"/>
          </p:nvPr>
        </p:nvSpPr>
        <p:spPr/>
        <p:txBody>
          <a:bodyPr/>
          <a:lstStyle/>
          <a:p>
            <a:endParaRPr lang="en-US">
              <a:latin typeface="+mj-lt"/>
            </a:endParaRPr>
          </a:p>
          <a:p>
            <a:endParaRPr lang="en-US">
              <a:latin typeface="+mj-lt"/>
            </a:endParaRPr>
          </a:p>
          <a:p>
            <a:endParaRPr lang="en-US">
              <a:latin typeface="+mj-lt"/>
            </a:endParaRPr>
          </a:p>
          <a:p>
            <a:endParaRPr lang="en-US">
              <a:latin typeface="+mj-lt"/>
            </a:endParaRPr>
          </a:p>
          <a:p>
            <a:endParaRPr lang="en-US">
              <a:latin typeface="+mj-lt"/>
            </a:endParaRPr>
          </a:p>
          <a:p>
            <a:endParaRPr lang="en-US">
              <a:latin typeface="+mj-lt"/>
            </a:endParaRPr>
          </a:p>
          <a:p>
            <a:endParaRPr lang="en-US">
              <a:latin typeface="+mj-lt"/>
            </a:endParaRPr>
          </a:p>
          <a:p>
            <a:endParaRPr lang="en-US" sz="500">
              <a:latin typeface="+mj-lt"/>
            </a:endParaRPr>
          </a:p>
          <a:p>
            <a:pPr marL="85725" indent="0">
              <a:buNone/>
            </a:pPr>
            <a:r>
              <a:rPr lang="en-US" sz="1200">
                <a:latin typeface="+mj-lt"/>
              </a:rPr>
              <a:t>*Data as of 12/31/2024</a:t>
            </a:r>
          </a:p>
          <a:p>
            <a:pPr marL="85725" indent="0">
              <a:buNone/>
            </a:pPr>
            <a:endParaRPr lang="en-US">
              <a:latin typeface="+mj-lt"/>
            </a:endParaRPr>
          </a:p>
          <a:p>
            <a:pPr marL="85725" indent="0">
              <a:buNone/>
            </a:pPr>
            <a:r>
              <a:rPr lang="en-US" sz="1600">
                <a:latin typeface="+mj-lt"/>
              </a:rPr>
              <a:t>Note: Imported cases (AKA travelers who may visit MA while infectious) do not reside in MA and therefore are not included in the table above.</a:t>
            </a:r>
          </a:p>
          <a:p>
            <a:pPr marL="85725" indent="0">
              <a:buNone/>
            </a:pPr>
            <a:endParaRPr lang="en-US">
              <a:latin typeface="+mj-lt"/>
            </a:endParaRPr>
          </a:p>
          <a:p>
            <a:r>
              <a:rPr lang="en-US">
                <a:latin typeface="+mj-lt"/>
              </a:rPr>
              <a:t>As you can see, most suspect cases for measles are eventually ruled out, however even one case can lead to several hundred exposures and extensive follow-up. </a:t>
            </a:r>
          </a:p>
          <a:p>
            <a:endParaRPr lang="en-US">
              <a:latin typeface="+mj-lt"/>
            </a:endParaRPr>
          </a:p>
        </p:txBody>
      </p:sp>
      <p:sp>
        <p:nvSpPr>
          <p:cNvPr id="4" name="Slide Number Placeholder 3">
            <a:extLst>
              <a:ext uri="{FF2B5EF4-FFF2-40B4-BE49-F238E27FC236}">
                <a16:creationId xmlns:a16="http://schemas.microsoft.com/office/drawing/2014/main" id="{5CD422D8-985C-1FCF-0011-5EA53C9DE69A}"/>
              </a:ext>
            </a:extLst>
          </p:cNvPr>
          <p:cNvSpPr>
            <a:spLocks noGrp="1"/>
          </p:cNvSpPr>
          <p:nvPr>
            <p:ph type="sldNum" sz="quarter" idx="12"/>
          </p:nvPr>
        </p:nvSpPr>
        <p:spPr/>
        <p:txBody>
          <a:bodyPr/>
          <a:lstStyle/>
          <a:p>
            <a:fld id="{42D63805-6B3A-4718-8F91-8B9405BA4DEA}" type="slidenum">
              <a:rPr lang="en-US" smtClean="0"/>
              <a:t>15</a:t>
            </a:fld>
            <a:endParaRPr lang="en-US"/>
          </a:p>
        </p:txBody>
      </p:sp>
      <p:graphicFrame>
        <p:nvGraphicFramePr>
          <p:cNvPr id="5" name="Content Placeholder 12">
            <a:extLst>
              <a:ext uri="{FF2B5EF4-FFF2-40B4-BE49-F238E27FC236}">
                <a16:creationId xmlns:a16="http://schemas.microsoft.com/office/drawing/2014/main" id="{5966D0C2-87C8-4825-C23E-8CE04A8C1E5F}"/>
              </a:ext>
            </a:extLst>
          </p:cNvPr>
          <p:cNvGraphicFramePr>
            <a:graphicFrameLocks/>
          </p:cNvGraphicFramePr>
          <p:nvPr/>
        </p:nvGraphicFramePr>
        <p:xfrm>
          <a:off x="613282" y="1981200"/>
          <a:ext cx="9360883" cy="1752600"/>
        </p:xfrm>
        <a:graphic>
          <a:graphicData uri="http://schemas.openxmlformats.org/drawingml/2006/table">
            <a:tbl>
              <a:tblPr/>
              <a:tblGrid>
                <a:gridCol w="1852679">
                  <a:extLst>
                    <a:ext uri="{9D8B030D-6E8A-4147-A177-3AD203B41FA5}">
                      <a16:colId xmlns:a16="http://schemas.microsoft.com/office/drawing/2014/main" val="3722280669"/>
                    </a:ext>
                  </a:extLst>
                </a:gridCol>
                <a:gridCol w="682564">
                  <a:extLst>
                    <a:ext uri="{9D8B030D-6E8A-4147-A177-3AD203B41FA5}">
                      <a16:colId xmlns:a16="http://schemas.microsoft.com/office/drawing/2014/main" val="3088277364"/>
                    </a:ext>
                  </a:extLst>
                </a:gridCol>
                <a:gridCol w="682564">
                  <a:extLst>
                    <a:ext uri="{9D8B030D-6E8A-4147-A177-3AD203B41FA5}">
                      <a16:colId xmlns:a16="http://schemas.microsoft.com/office/drawing/2014/main" val="2642214261"/>
                    </a:ext>
                  </a:extLst>
                </a:gridCol>
                <a:gridCol w="682564">
                  <a:extLst>
                    <a:ext uri="{9D8B030D-6E8A-4147-A177-3AD203B41FA5}">
                      <a16:colId xmlns:a16="http://schemas.microsoft.com/office/drawing/2014/main" val="2881936724"/>
                    </a:ext>
                  </a:extLst>
                </a:gridCol>
                <a:gridCol w="682564">
                  <a:extLst>
                    <a:ext uri="{9D8B030D-6E8A-4147-A177-3AD203B41FA5}">
                      <a16:colId xmlns:a16="http://schemas.microsoft.com/office/drawing/2014/main" val="3099348804"/>
                    </a:ext>
                  </a:extLst>
                </a:gridCol>
                <a:gridCol w="682564">
                  <a:extLst>
                    <a:ext uri="{9D8B030D-6E8A-4147-A177-3AD203B41FA5}">
                      <a16:colId xmlns:a16="http://schemas.microsoft.com/office/drawing/2014/main" val="1998578255"/>
                    </a:ext>
                  </a:extLst>
                </a:gridCol>
                <a:gridCol w="682564">
                  <a:extLst>
                    <a:ext uri="{9D8B030D-6E8A-4147-A177-3AD203B41FA5}">
                      <a16:colId xmlns:a16="http://schemas.microsoft.com/office/drawing/2014/main" val="1308783391"/>
                    </a:ext>
                  </a:extLst>
                </a:gridCol>
                <a:gridCol w="682564">
                  <a:extLst>
                    <a:ext uri="{9D8B030D-6E8A-4147-A177-3AD203B41FA5}">
                      <a16:colId xmlns:a16="http://schemas.microsoft.com/office/drawing/2014/main" val="2143909481"/>
                    </a:ext>
                  </a:extLst>
                </a:gridCol>
                <a:gridCol w="682564">
                  <a:extLst>
                    <a:ext uri="{9D8B030D-6E8A-4147-A177-3AD203B41FA5}">
                      <a16:colId xmlns:a16="http://schemas.microsoft.com/office/drawing/2014/main" val="1987111293"/>
                    </a:ext>
                  </a:extLst>
                </a:gridCol>
                <a:gridCol w="682564">
                  <a:extLst>
                    <a:ext uri="{9D8B030D-6E8A-4147-A177-3AD203B41FA5}">
                      <a16:colId xmlns:a16="http://schemas.microsoft.com/office/drawing/2014/main" val="4185287580"/>
                    </a:ext>
                  </a:extLst>
                </a:gridCol>
                <a:gridCol w="682564">
                  <a:extLst>
                    <a:ext uri="{9D8B030D-6E8A-4147-A177-3AD203B41FA5}">
                      <a16:colId xmlns:a16="http://schemas.microsoft.com/office/drawing/2014/main" val="1292341485"/>
                    </a:ext>
                  </a:extLst>
                </a:gridCol>
                <a:gridCol w="682564">
                  <a:extLst>
                    <a:ext uri="{9D8B030D-6E8A-4147-A177-3AD203B41FA5}">
                      <a16:colId xmlns:a16="http://schemas.microsoft.com/office/drawing/2014/main" val="1567389864"/>
                    </a:ext>
                  </a:extLst>
                </a:gridCol>
              </a:tblGrid>
              <a:tr h="350520">
                <a:tc>
                  <a:txBody>
                    <a:bodyPr/>
                    <a:lstStyle/>
                    <a:p>
                      <a:pPr algn="ctr" fontAlgn="ctr"/>
                      <a:r>
                        <a:rPr lang="en-US" sz="1100" b="1"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0983748"/>
                  </a:ext>
                </a:extLst>
              </a:tr>
              <a:tr h="701040">
                <a:tc>
                  <a:txBody>
                    <a:bodyPr/>
                    <a:lstStyle/>
                    <a:p>
                      <a:pPr algn="ctr" fontAlgn="ctr"/>
                      <a:r>
                        <a:rPr lang="en-US" sz="1600" b="1" i="0" u="none" strike="noStrike">
                          <a:solidFill>
                            <a:srgbClr val="000000"/>
                          </a:solidFill>
                          <a:effectLst/>
                          <a:latin typeface="Calibri" panose="020F0502020204030204" pitchFamily="34" charset="0"/>
                        </a:rPr>
                        <a:t>CONFIRMED</a:t>
                      </a:r>
                      <a:br>
                        <a:rPr lang="en-US" sz="1600" b="1" i="0" u="none" strike="noStrike">
                          <a:solidFill>
                            <a:srgbClr val="000000"/>
                          </a:solidFill>
                          <a:effectLst/>
                          <a:latin typeface="Calibri" panose="020F0502020204030204" pitchFamily="34" charset="0"/>
                        </a:rPr>
                      </a:br>
                      <a:r>
                        <a:rPr lang="en-US" sz="1600" b="1" i="0" u="none" strike="noStrike">
                          <a:solidFill>
                            <a:srgbClr val="000000"/>
                          </a:solidFill>
                          <a:effectLst/>
                          <a:latin typeface="Calibri" panose="020F0502020204030204" pitchFamily="34" charset="0"/>
                        </a:rPr>
                        <a:t>MEASLES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1"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9414809"/>
                  </a:ext>
                </a:extLst>
              </a:tr>
              <a:tr h="701040">
                <a:tc>
                  <a:txBody>
                    <a:bodyPr/>
                    <a:lstStyle/>
                    <a:p>
                      <a:pPr algn="ctr" fontAlgn="ctr"/>
                      <a:r>
                        <a:rPr lang="en-US" sz="1600" b="1" i="0" u="none" strike="noStrike">
                          <a:solidFill>
                            <a:srgbClr val="000000"/>
                          </a:solidFill>
                          <a:effectLst/>
                          <a:latin typeface="Calibri" panose="020F0502020204030204" pitchFamily="34" charset="0"/>
                        </a:rPr>
                        <a:t>Total</a:t>
                      </a:r>
                      <a:br>
                        <a:rPr lang="en-US" sz="1600" b="1" i="0" u="none" strike="noStrike">
                          <a:solidFill>
                            <a:srgbClr val="000000"/>
                          </a:solidFill>
                          <a:effectLst/>
                          <a:latin typeface="Calibri" panose="020F0502020204030204" pitchFamily="34" charset="0"/>
                        </a:rPr>
                      </a:br>
                      <a:r>
                        <a:rPr lang="en-US" sz="1600" b="1" i="0" u="none" strike="noStrike">
                          <a:solidFill>
                            <a:srgbClr val="000000"/>
                          </a:solidFill>
                          <a:effectLst/>
                          <a:latin typeface="Calibri" panose="020F0502020204030204" pitchFamily="34" charset="0"/>
                        </a:rPr>
                        <a:t>Investigations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Calibri" panose="020F0502020204030204" pitchFamily="34" charset="0"/>
                        </a:rPr>
                        <a:t>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7276454"/>
                  </a:ext>
                </a:extLst>
              </a:tr>
            </a:tbl>
          </a:graphicData>
        </a:graphic>
      </p:graphicFrame>
      <p:sp>
        <p:nvSpPr>
          <p:cNvPr id="6" name="TextBox 5">
            <a:extLst>
              <a:ext uri="{FF2B5EF4-FFF2-40B4-BE49-F238E27FC236}">
                <a16:creationId xmlns:a16="http://schemas.microsoft.com/office/drawing/2014/main" id="{B38C6B5E-43F2-5A13-55A6-D7C556666B58}"/>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Morbidity</a:t>
            </a:r>
          </a:p>
        </p:txBody>
      </p:sp>
      <p:sp>
        <p:nvSpPr>
          <p:cNvPr id="7" name="TextBox 6">
            <a:extLst>
              <a:ext uri="{FF2B5EF4-FFF2-40B4-BE49-F238E27FC236}">
                <a16:creationId xmlns:a16="http://schemas.microsoft.com/office/drawing/2014/main" id="{9AB40BF7-0DED-7499-BF20-24CBED48148C}"/>
              </a:ext>
            </a:extLst>
          </p:cNvPr>
          <p:cNvSpPr txBox="1"/>
          <p:nvPr/>
        </p:nvSpPr>
        <p:spPr>
          <a:xfrm>
            <a:off x="505203" y="1524000"/>
            <a:ext cx="7062720" cy="369332"/>
          </a:xfrm>
          <a:prstGeom prst="rect">
            <a:avLst/>
          </a:prstGeom>
          <a:noFill/>
        </p:spPr>
        <p:txBody>
          <a:bodyPr wrap="square" rtlCol="0">
            <a:spAutoFit/>
          </a:bodyPr>
          <a:lstStyle/>
          <a:p>
            <a:r>
              <a:rPr lang="en-US" b="1"/>
              <a:t>Total Confirmed Measles Cases and Measles Investigations*</a:t>
            </a:r>
          </a:p>
        </p:txBody>
      </p:sp>
    </p:spTree>
    <p:extLst>
      <p:ext uri="{BB962C8B-B14F-4D97-AF65-F5344CB8AC3E}">
        <p14:creationId xmlns:p14="http://schemas.microsoft.com/office/powerpoint/2010/main" val="2123093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A61B-727F-8D3B-1DCF-69C885A93B58}"/>
              </a:ext>
            </a:extLst>
          </p:cNvPr>
          <p:cNvSpPr>
            <a:spLocks noGrp="1"/>
          </p:cNvSpPr>
          <p:nvPr>
            <p:ph type="title"/>
          </p:nvPr>
        </p:nvSpPr>
        <p:spPr/>
        <p:txBody>
          <a:bodyPr/>
          <a:lstStyle/>
          <a:p>
            <a:r>
              <a:rPr lang="en-US">
                <a:ea typeface="Cambria"/>
              </a:rPr>
              <a:t>Group Question!</a:t>
            </a:r>
            <a:endParaRPr lang="en-US"/>
          </a:p>
        </p:txBody>
      </p:sp>
      <p:sp>
        <p:nvSpPr>
          <p:cNvPr id="3" name="Content Placeholder 2">
            <a:extLst>
              <a:ext uri="{FF2B5EF4-FFF2-40B4-BE49-F238E27FC236}">
                <a16:creationId xmlns:a16="http://schemas.microsoft.com/office/drawing/2014/main" id="{8F6549DE-36AB-F257-7716-158DBD9DC2DE}"/>
              </a:ext>
            </a:extLst>
          </p:cNvPr>
          <p:cNvSpPr>
            <a:spLocks noGrp="1"/>
          </p:cNvSpPr>
          <p:nvPr>
            <p:ph idx="1"/>
          </p:nvPr>
        </p:nvSpPr>
        <p:spPr/>
        <p:txBody>
          <a:bodyPr vert="horz" lIns="91440" tIns="45720" rIns="91440" bIns="45720" rtlCol="0" anchor="t">
            <a:normAutofit/>
          </a:bodyPr>
          <a:lstStyle/>
          <a:p>
            <a:r>
              <a:rPr lang="en-US" sz="3000">
                <a:ea typeface="Calibri"/>
                <a:cs typeface="Calibri"/>
              </a:rPr>
              <a:t>What measles situations have you seen (suspect cases, revoked, confirmed)?</a:t>
            </a:r>
          </a:p>
          <a:p>
            <a:r>
              <a:rPr lang="en-US" sz="3000">
                <a:ea typeface="Calibri"/>
                <a:cs typeface="Calibri"/>
              </a:rPr>
              <a:t>How did you interact with Division of Epidemiology?</a:t>
            </a:r>
          </a:p>
          <a:p>
            <a:r>
              <a:rPr lang="en-US" sz="3000">
                <a:ea typeface="Calibri"/>
                <a:cs typeface="Calibri"/>
              </a:rPr>
              <a:t>What was your role?</a:t>
            </a:r>
          </a:p>
          <a:p>
            <a:r>
              <a:rPr lang="en-US" sz="3000">
                <a:ea typeface="Calibri"/>
                <a:cs typeface="Calibri"/>
              </a:rPr>
              <a:t>What are your questions?</a:t>
            </a:r>
          </a:p>
        </p:txBody>
      </p:sp>
      <p:sp>
        <p:nvSpPr>
          <p:cNvPr id="4" name="Slide Number Placeholder 3">
            <a:extLst>
              <a:ext uri="{FF2B5EF4-FFF2-40B4-BE49-F238E27FC236}">
                <a16:creationId xmlns:a16="http://schemas.microsoft.com/office/drawing/2014/main" id="{62257B2A-1BDC-52FC-578B-2CEEBE288329}"/>
              </a:ext>
            </a:extLst>
          </p:cNvPr>
          <p:cNvSpPr>
            <a:spLocks noGrp="1"/>
          </p:cNvSpPr>
          <p:nvPr>
            <p:ph type="sldNum" sz="quarter" idx="12"/>
          </p:nvPr>
        </p:nvSpPr>
        <p:spPr/>
        <p:txBody>
          <a:bodyPr/>
          <a:lstStyle/>
          <a:p>
            <a:fld id="{42D63805-6B3A-4718-8F91-8B9405BA4DEA}" type="slidenum">
              <a:rPr lang="en-US" smtClean="0"/>
              <a:t>16</a:t>
            </a:fld>
            <a:endParaRPr lang="en-US"/>
          </a:p>
        </p:txBody>
      </p:sp>
    </p:spTree>
    <p:extLst>
      <p:ext uri="{BB962C8B-B14F-4D97-AF65-F5344CB8AC3E}">
        <p14:creationId xmlns:p14="http://schemas.microsoft.com/office/powerpoint/2010/main" val="3059980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BFCC9-4A00-69DB-7809-3AA68E2BD5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39CA5-08F1-7356-CAF3-97CC4C985390}"/>
              </a:ext>
            </a:extLst>
          </p:cNvPr>
          <p:cNvSpPr>
            <a:spLocks noGrp="1"/>
          </p:cNvSpPr>
          <p:nvPr>
            <p:ph type="title"/>
          </p:nvPr>
        </p:nvSpPr>
        <p:spPr>
          <a:xfrm>
            <a:off x="297633" y="204826"/>
            <a:ext cx="10160000" cy="1143000"/>
          </a:xfrm>
        </p:spPr>
        <p:txBody>
          <a:bodyPr/>
          <a:lstStyle/>
          <a:p>
            <a:r>
              <a:rPr lang="en-US" sz="4000"/>
              <a:t>Measles: Symptoms</a:t>
            </a:r>
          </a:p>
        </p:txBody>
      </p:sp>
      <p:sp>
        <p:nvSpPr>
          <p:cNvPr id="3" name="Slide Number Placeholder 2">
            <a:extLst>
              <a:ext uri="{FF2B5EF4-FFF2-40B4-BE49-F238E27FC236}">
                <a16:creationId xmlns:a16="http://schemas.microsoft.com/office/drawing/2014/main" id="{351E3253-7AAC-EC24-A7C4-2EC8FC58F7A2}"/>
              </a:ext>
            </a:extLst>
          </p:cNvPr>
          <p:cNvSpPr>
            <a:spLocks noGrp="1"/>
          </p:cNvSpPr>
          <p:nvPr>
            <p:ph type="sldNum" sz="quarter" idx="12"/>
          </p:nvPr>
        </p:nvSpPr>
        <p:spPr/>
        <p:txBody>
          <a:bodyPr/>
          <a:lstStyle/>
          <a:p>
            <a:fld id="{42D63805-6B3A-4718-8F91-8B9405BA4DEA}" type="slidenum">
              <a:rPr lang="en-US" smtClean="0"/>
              <a:t>17</a:t>
            </a:fld>
            <a:endParaRPr lang="en-US"/>
          </a:p>
        </p:txBody>
      </p:sp>
      <p:sp>
        <p:nvSpPr>
          <p:cNvPr id="4" name="Content Placeholder 3">
            <a:extLst>
              <a:ext uri="{FF2B5EF4-FFF2-40B4-BE49-F238E27FC236}">
                <a16:creationId xmlns:a16="http://schemas.microsoft.com/office/drawing/2014/main" id="{73AE0F75-2E62-5B50-3900-028FB5B9258C}"/>
              </a:ext>
            </a:extLst>
          </p:cNvPr>
          <p:cNvSpPr>
            <a:spLocks noGrp="1"/>
          </p:cNvSpPr>
          <p:nvPr>
            <p:ph idx="1"/>
          </p:nvPr>
        </p:nvSpPr>
        <p:spPr>
          <a:xfrm>
            <a:off x="297633" y="1424770"/>
            <a:ext cx="5014142" cy="4887525"/>
          </a:xfrm>
        </p:spPr>
        <p:txBody>
          <a:bodyPr vert="horz" lIns="91440" tIns="45720" rIns="91440" bIns="45720" rtlCol="0" anchor="t">
            <a:normAutofit lnSpcReduction="10000"/>
          </a:bodyPr>
          <a:lstStyle/>
          <a:p>
            <a:pPr>
              <a:spcBef>
                <a:spcPts val="0"/>
              </a:spcBef>
              <a:spcAft>
                <a:spcPts val="600"/>
              </a:spcAft>
            </a:pPr>
            <a:r>
              <a:rPr lang="en-US" sz="2000">
                <a:latin typeface="+mj-lt"/>
              </a:rPr>
              <a:t>Viral disease characterized by </a:t>
            </a:r>
            <a:r>
              <a:rPr lang="en-US" sz="2000" b="1">
                <a:latin typeface="+mj-lt"/>
              </a:rPr>
              <a:t>fever, cough, runny nose (coryza), conjunctivitis, erythematous maculopapular rash</a:t>
            </a:r>
            <a:r>
              <a:rPr lang="en-US" sz="2000">
                <a:latin typeface="+mj-lt"/>
              </a:rPr>
              <a:t>, and characteristic </a:t>
            </a:r>
            <a:r>
              <a:rPr lang="en-US" sz="2000" b="1">
                <a:latin typeface="+mj-lt"/>
              </a:rPr>
              <a:t>mouth lesions </a:t>
            </a:r>
            <a:r>
              <a:rPr lang="en-US" sz="2000">
                <a:latin typeface="+mj-lt"/>
              </a:rPr>
              <a:t>(Koplik spots)</a:t>
            </a:r>
          </a:p>
          <a:p>
            <a:pPr>
              <a:spcBef>
                <a:spcPts val="0"/>
              </a:spcBef>
              <a:spcAft>
                <a:spcPts val="600"/>
              </a:spcAft>
            </a:pPr>
            <a:endParaRPr lang="en-US" sz="1000">
              <a:latin typeface="+mj-lt"/>
            </a:endParaRPr>
          </a:p>
          <a:p>
            <a:pPr lvl="1">
              <a:spcBef>
                <a:spcPts val="0"/>
              </a:spcBef>
              <a:spcAft>
                <a:spcPts val="600"/>
              </a:spcAft>
            </a:pPr>
            <a:r>
              <a:rPr lang="en-US" sz="1800" b="1">
                <a:latin typeface="+mj-lt"/>
              </a:rPr>
              <a:t>Fever</a:t>
            </a:r>
            <a:r>
              <a:rPr lang="en-US" sz="1800">
                <a:latin typeface="+mj-lt"/>
              </a:rPr>
              <a:t> typically increases in stepwise fashion, peaking as high as 103° - 105° F</a:t>
            </a:r>
            <a:endParaRPr lang="en-US" sz="1800">
              <a:latin typeface="+mj-lt"/>
              <a:ea typeface="Cambria"/>
            </a:endParaRPr>
          </a:p>
          <a:p>
            <a:pPr lvl="1">
              <a:spcBef>
                <a:spcPts val="0"/>
              </a:spcBef>
              <a:spcAft>
                <a:spcPts val="600"/>
              </a:spcAft>
            </a:pPr>
            <a:endParaRPr lang="en-US" sz="1000">
              <a:latin typeface="+mj-lt"/>
            </a:endParaRPr>
          </a:p>
          <a:p>
            <a:pPr lvl="1">
              <a:spcBef>
                <a:spcPts val="0"/>
              </a:spcBef>
              <a:spcAft>
                <a:spcPts val="600"/>
              </a:spcAft>
            </a:pPr>
            <a:r>
              <a:rPr lang="en-US" sz="1800" b="1">
                <a:latin typeface="+mj-lt"/>
              </a:rPr>
              <a:t>Rash</a:t>
            </a:r>
            <a:r>
              <a:rPr lang="en-US" sz="1800">
                <a:latin typeface="+mj-lt"/>
              </a:rPr>
              <a:t> classically begins at the hairline, then involves the face and upper neck. </a:t>
            </a:r>
          </a:p>
          <a:p>
            <a:pPr lvl="1">
              <a:spcBef>
                <a:spcPts val="0"/>
              </a:spcBef>
              <a:spcAft>
                <a:spcPts val="600"/>
              </a:spcAft>
            </a:pPr>
            <a:endParaRPr lang="en-US" sz="1000">
              <a:latin typeface="+mj-lt"/>
              <a:ea typeface="Cambria"/>
            </a:endParaRPr>
          </a:p>
          <a:p>
            <a:pPr lvl="1">
              <a:spcBef>
                <a:spcPts val="0"/>
              </a:spcBef>
              <a:spcAft>
                <a:spcPts val="600"/>
              </a:spcAft>
            </a:pPr>
            <a:r>
              <a:rPr lang="en-US" sz="1650">
                <a:latin typeface="+mj-lt"/>
              </a:rPr>
              <a:t>Gradually proceeds downward over the next few days, reaching the hands and feet. </a:t>
            </a:r>
            <a:endParaRPr lang="en-US" sz="1650">
              <a:latin typeface="+mj-lt"/>
              <a:ea typeface="Cambria"/>
            </a:endParaRPr>
          </a:p>
          <a:p>
            <a:pPr lvl="2">
              <a:spcBef>
                <a:spcPts val="0"/>
              </a:spcBef>
              <a:spcAft>
                <a:spcPts val="600"/>
              </a:spcAft>
            </a:pPr>
            <a:endParaRPr lang="en-US" sz="1100">
              <a:latin typeface="+mj-lt"/>
            </a:endParaRPr>
          </a:p>
          <a:p>
            <a:pPr lvl="2">
              <a:spcBef>
                <a:spcPts val="0"/>
              </a:spcBef>
              <a:spcAft>
                <a:spcPts val="600"/>
              </a:spcAft>
            </a:pPr>
            <a:r>
              <a:rPr lang="en-US" sz="1650">
                <a:latin typeface="+mj-lt"/>
              </a:rPr>
              <a:t>The rash fades in the same order that it appears, from head to the extremities (usually lasts 5–6 days). </a:t>
            </a:r>
            <a:endParaRPr lang="en-US" sz="1650">
              <a:latin typeface="+mj-lt"/>
              <a:ea typeface="Cambria"/>
            </a:endParaRPr>
          </a:p>
          <a:p>
            <a:endParaRPr lang="en-US">
              <a:latin typeface="+mj-lt"/>
            </a:endParaRPr>
          </a:p>
        </p:txBody>
      </p:sp>
      <p:pic>
        <p:nvPicPr>
          <p:cNvPr id="5" name="Picture 4">
            <a:extLst>
              <a:ext uri="{FF2B5EF4-FFF2-40B4-BE49-F238E27FC236}">
                <a16:creationId xmlns:a16="http://schemas.microsoft.com/office/drawing/2014/main" id="{79B795B0-E970-8DE0-F189-10BB6137F334}"/>
              </a:ext>
            </a:extLst>
          </p:cNvPr>
          <p:cNvPicPr>
            <a:picLocks noChangeAspect="1"/>
          </p:cNvPicPr>
          <p:nvPr/>
        </p:nvPicPr>
        <p:blipFill rotWithShape="1">
          <a:blip r:embed="rId3"/>
          <a:srcRect l="55232" t="2985"/>
          <a:stretch/>
        </p:blipFill>
        <p:spPr>
          <a:xfrm>
            <a:off x="5634191" y="274638"/>
            <a:ext cx="4993967" cy="5933342"/>
          </a:xfrm>
          <a:prstGeom prst="rect">
            <a:avLst/>
          </a:prstGeom>
        </p:spPr>
      </p:pic>
      <p:sp>
        <p:nvSpPr>
          <p:cNvPr id="6" name="TextBox 5">
            <a:extLst>
              <a:ext uri="{FF2B5EF4-FFF2-40B4-BE49-F238E27FC236}">
                <a16:creationId xmlns:a16="http://schemas.microsoft.com/office/drawing/2014/main" id="{DA92DB2F-D36C-76BD-FAF1-3E5D086D664F}"/>
              </a:ext>
            </a:extLst>
          </p:cNvPr>
          <p:cNvSpPr txBox="1"/>
          <p:nvPr/>
        </p:nvSpPr>
        <p:spPr>
          <a:xfrm>
            <a:off x="8131174" y="5246915"/>
            <a:ext cx="2819400" cy="1200329"/>
          </a:xfrm>
          <a:prstGeom prst="rect">
            <a:avLst/>
          </a:prstGeom>
          <a:solidFill>
            <a:schemeClr val="bg1"/>
          </a:solidFill>
          <a:ln w="19050">
            <a:solidFill>
              <a:schemeClr val="tx1"/>
            </a:solidFill>
          </a:ln>
        </p:spPr>
        <p:txBody>
          <a:bodyPr wrap="square" rtlCol="0">
            <a:spAutoFit/>
          </a:bodyPr>
          <a:lstStyle/>
          <a:p>
            <a:r>
              <a:rPr lang="en-US">
                <a:latin typeface="+mj-lt"/>
              </a:rPr>
              <a:t>Rash begins approx. 14 days after exposure.</a:t>
            </a:r>
          </a:p>
          <a:p>
            <a:pPr marL="285750" indent="-285750">
              <a:buFont typeface="Arial" panose="020B0604020202020204" pitchFamily="34" charset="0"/>
              <a:buChar char="•"/>
            </a:pPr>
            <a:r>
              <a:rPr lang="en-US">
                <a:latin typeface="+mj-lt"/>
              </a:rPr>
              <a:t>Maculopapular</a:t>
            </a:r>
          </a:p>
          <a:p>
            <a:pPr marL="285750" indent="-285750">
              <a:buFont typeface="Arial" panose="020B0604020202020204" pitchFamily="34" charset="0"/>
              <a:buChar char="•"/>
            </a:pPr>
            <a:r>
              <a:rPr lang="en-US">
                <a:latin typeface="+mj-lt"/>
              </a:rPr>
              <a:t>Head to toe progression</a:t>
            </a:r>
          </a:p>
        </p:txBody>
      </p:sp>
      <p:sp>
        <p:nvSpPr>
          <p:cNvPr id="7" name="TextBox 6">
            <a:extLst>
              <a:ext uri="{FF2B5EF4-FFF2-40B4-BE49-F238E27FC236}">
                <a16:creationId xmlns:a16="http://schemas.microsoft.com/office/drawing/2014/main" id="{C2B381A5-2458-54BC-BA5D-A8816BDDEE32}"/>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Background</a:t>
            </a:r>
          </a:p>
        </p:txBody>
      </p:sp>
    </p:spTree>
    <p:extLst>
      <p:ext uri="{BB962C8B-B14F-4D97-AF65-F5344CB8AC3E}">
        <p14:creationId xmlns:p14="http://schemas.microsoft.com/office/powerpoint/2010/main" val="338298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66605-5FFE-4990-BD91-6369126D9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4FB71-180E-758E-BB2D-3BA242A6A1B3}"/>
              </a:ext>
            </a:extLst>
          </p:cNvPr>
          <p:cNvSpPr>
            <a:spLocks noGrp="1"/>
          </p:cNvSpPr>
          <p:nvPr>
            <p:ph type="title"/>
          </p:nvPr>
        </p:nvSpPr>
        <p:spPr/>
        <p:txBody>
          <a:bodyPr/>
          <a:lstStyle/>
          <a:p>
            <a:r>
              <a:rPr lang="en-US" sz="4000"/>
              <a:t>Measles: Transmission</a:t>
            </a:r>
          </a:p>
        </p:txBody>
      </p:sp>
      <p:sp>
        <p:nvSpPr>
          <p:cNvPr id="3" name="Content Placeholder 2">
            <a:extLst>
              <a:ext uri="{FF2B5EF4-FFF2-40B4-BE49-F238E27FC236}">
                <a16:creationId xmlns:a16="http://schemas.microsoft.com/office/drawing/2014/main" id="{9E5B117C-3326-6C57-3D34-363FF6376BB7}"/>
              </a:ext>
            </a:extLst>
          </p:cNvPr>
          <p:cNvSpPr>
            <a:spLocks noGrp="1"/>
          </p:cNvSpPr>
          <p:nvPr>
            <p:ph idx="1"/>
          </p:nvPr>
        </p:nvSpPr>
        <p:spPr>
          <a:xfrm>
            <a:off x="364643" y="1567642"/>
            <a:ext cx="9769957" cy="4648200"/>
          </a:xfrm>
        </p:spPr>
        <p:txBody>
          <a:bodyPr>
            <a:normAutofit lnSpcReduction="10000"/>
          </a:bodyPr>
          <a:lstStyle/>
          <a:p>
            <a:pPr algn="l">
              <a:lnSpc>
                <a:spcPct val="110000"/>
              </a:lnSpc>
              <a:spcBef>
                <a:spcPts val="0"/>
              </a:spcBef>
            </a:pPr>
            <a:r>
              <a:rPr lang="en-US" sz="2000" b="1" i="0">
                <a:solidFill>
                  <a:srgbClr val="000000"/>
                </a:solidFill>
                <a:effectLst/>
                <a:latin typeface="+mj-lt"/>
              </a:rPr>
              <a:t>A Respiratory Virus:  </a:t>
            </a:r>
            <a:r>
              <a:rPr lang="en-US" sz="2000" b="0" i="0">
                <a:solidFill>
                  <a:srgbClr val="000000"/>
                </a:solidFill>
                <a:effectLst/>
                <a:latin typeface="+mj-lt"/>
              </a:rPr>
              <a:t>Measles is a highly contagious virus that lives in the nose and throat mucus of an infected person. It can spread to others through coughing and sneezing.</a:t>
            </a:r>
          </a:p>
          <a:p>
            <a:pPr algn="l">
              <a:lnSpc>
                <a:spcPct val="110000"/>
              </a:lnSpc>
              <a:spcBef>
                <a:spcPts val="0"/>
              </a:spcBef>
            </a:pPr>
            <a:endParaRPr lang="en-US" sz="500" b="0" i="0">
              <a:solidFill>
                <a:srgbClr val="000000"/>
              </a:solidFill>
              <a:effectLst/>
              <a:latin typeface="+mj-lt"/>
            </a:endParaRPr>
          </a:p>
          <a:p>
            <a:pPr lvl="1">
              <a:lnSpc>
                <a:spcPct val="110000"/>
              </a:lnSpc>
              <a:spcBef>
                <a:spcPts val="0"/>
              </a:spcBef>
            </a:pPr>
            <a:r>
              <a:rPr lang="en-US" sz="1850" b="0" i="0">
                <a:solidFill>
                  <a:srgbClr val="000000"/>
                </a:solidFill>
                <a:effectLst/>
                <a:latin typeface="+mj-lt"/>
              </a:rPr>
              <a:t>If other people </a:t>
            </a:r>
            <a:r>
              <a:rPr lang="en-US" sz="1850" b="1" i="0">
                <a:solidFill>
                  <a:srgbClr val="000000"/>
                </a:solidFill>
                <a:effectLst/>
                <a:latin typeface="+mj-lt"/>
              </a:rPr>
              <a:t>breathe the contaminated air or touch the infected surface</a:t>
            </a:r>
            <a:r>
              <a:rPr lang="en-US" sz="1850" b="0" i="0">
                <a:solidFill>
                  <a:srgbClr val="000000"/>
                </a:solidFill>
                <a:effectLst/>
                <a:latin typeface="+mj-lt"/>
              </a:rPr>
              <a:t>, then touch their eyes, noses, or mouths, they can become infected.</a:t>
            </a:r>
          </a:p>
          <a:p>
            <a:pPr lvl="1">
              <a:lnSpc>
                <a:spcPct val="110000"/>
              </a:lnSpc>
              <a:spcBef>
                <a:spcPts val="0"/>
              </a:spcBef>
            </a:pPr>
            <a:endParaRPr lang="en-US" sz="500" b="0" i="0">
              <a:solidFill>
                <a:srgbClr val="000000"/>
              </a:solidFill>
              <a:effectLst/>
              <a:latin typeface="+mj-lt"/>
            </a:endParaRPr>
          </a:p>
          <a:p>
            <a:pPr lvl="1">
              <a:lnSpc>
                <a:spcPct val="110000"/>
              </a:lnSpc>
              <a:spcBef>
                <a:spcPts val="0"/>
              </a:spcBef>
            </a:pPr>
            <a:r>
              <a:rPr lang="en-US" sz="1850" b="0" i="0">
                <a:solidFill>
                  <a:srgbClr val="000000"/>
                </a:solidFill>
                <a:effectLst/>
                <a:latin typeface="+mj-lt"/>
              </a:rPr>
              <a:t>Animals do not get or spread measles.</a:t>
            </a:r>
          </a:p>
          <a:p>
            <a:pPr lvl="1">
              <a:lnSpc>
                <a:spcPct val="110000"/>
              </a:lnSpc>
              <a:spcBef>
                <a:spcPts val="0"/>
              </a:spcBef>
            </a:pPr>
            <a:endParaRPr lang="en-US" sz="1000">
              <a:solidFill>
                <a:srgbClr val="000000"/>
              </a:solidFill>
              <a:latin typeface="+mj-lt"/>
            </a:endParaRPr>
          </a:p>
          <a:p>
            <a:pPr algn="l">
              <a:lnSpc>
                <a:spcPct val="110000"/>
              </a:lnSpc>
              <a:spcBef>
                <a:spcPts val="0"/>
              </a:spcBef>
            </a:pPr>
            <a:r>
              <a:rPr lang="en-US" sz="2000" b="1" i="0">
                <a:solidFill>
                  <a:srgbClr val="222222"/>
                </a:solidFill>
                <a:effectLst/>
                <a:latin typeface="+mj-lt"/>
              </a:rPr>
              <a:t>Measles is one of the most contagious diseases!</a:t>
            </a:r>
          </a:p>
          <a:p>
            <a:pPr algn="l">
              <a:lnSpc>
                <a:spcPct val="110000"/>
              </a:lnSpc>
              <a:spcBef>
                <a:spcPts val="0"/>
              </a:spcBef>
            </a:pPr>
            <a:endParaRPr lang="en-US" sz="500" b="1" i="0">
              <a:solidFill>
                <a:srgbClr val="222222"/>
              </a:solidFill>
              <a:effectLst/>
              <a:latin typeface="+mj-lt"/>
            </a:endParaRPr>
          </a:p>
          <a:p>
            <a:pPr lvl="1">
              <a:lnSpc>
                <a:spcPct val="110000"/>
              </a:lnSpc>
              <a:spcBef>
                <a:spcPts val="0"/>
              </a:spcBef>
            </a:pPr>
            <a:r>
              <a:rPr lang="en-US" sz="1850" b="0" i="0">
                <a:solidFill>
                  <a:srgbClr val="000000"/>
                </a:solidFill>
                <a:effectLst/>
                <a:latin typeface="+mj-lt"/>
              </a:rPr>
              <a:t>Measles is so contagious that if one person has it, up to 90% of the people close to that person who are not immune will also become infected.</a:t>
            </a:r>
          </a:p>
          <a:p>
            <a:pPr lvl="1">
              <a:lnSpc>
                <a:spcPct val="110000"/>
              </a:lnSpc>
              <a:spcBef>
                <a:spcPts val="0"/>
              </a:spcBef>
            </a:pPr>
            <a:endParaRPr lang="en-US" sz="500" b="0" i="0">
              <a:solidFill>
                <a:srgbClr val="000000"/>
              </a:solidFill>
              <a:effectLst/>
              <a:latin typeface="+mj-lt"/>
            </a:endParaRPr>
          </a:p>
          <a:p>
            <a:pPr lvl="1">
              <a:lnSpc>
                <a:spcPct val="110000"/>
              </a:lnSpc>
              <a:spcBef>
                <a:spcPts val="0"/>
              </a:spcBef>
            </a:pPr>
            <a:r>
              <a:rPr lang="en-US" sz="1850" b="0" i="0">
                <a:solidFill>
                  <a:srgbClr val="000000"/>
                </a:solidFill>
                <a:effectLst/>
                <a:latin typeface="+mj-lt"/>
              </a:rPr>
              <a:t>Measles virus can </a:t>
            </a:r>
            <a:r>
              <a:rPr lang="en-US" sz="1850" b="1" i="0">
                <a:solidFill>
                  <a:srgbClr val="000000"/>
                </a:solidFill>
                <a:effectLst/>
                <a:latin typeface="+mj-lt"/>
              </a:rPr>
              <a:t>live for up to two hours in an airspace</a:t>
            </a:r>
            <a:r>
              <a:rPr lang="en-US" sz="1850" b="0" i="0">
                <a:solidFill>
                  <a:srgbClr val="000000"/>
                </a:solidFill>
                <a:effectLst/>
                <a:latin typeface="+mj-lt"/>
              </a:rPr>
              <a:t> </a:t>
            </a:r>
            <a:r>
              <a:rPr lang="en-US" sz="1850" b="1" i="0">
                <a:solidFill>
                  <a:srgbClr val="000000"/>
                </a:solidFill>
                <a:effectLst/>
                <a:latin typeface="+mj-lt"/>
              </a:rPr>
              <a:t>after an infected person leaves an area.</a:t>
            </a:r>
            <a:endParaRPr lang="en-US" sz="1850" b="0" i="0">
              <a:solidFill>
                <a:srgbClr val="000000"/>
              </a:solidFill>
              <a:effectLst/>
              <a:latin typeface="+mj-lt"/>
            </a:endParaRPr>
          </a:p>
          <a:p>
            <a:pPr algn="l">
              <a:lnSpc>
                <a:spcPct val="110000"/>
              </a:lnSpc>
              <a:spcBef>
                <a:spcPts val="0"/>
              </a:spcBef>
            </a:pPr>
            <a:endParaRPr lang="en-US" sz="1000" b="0" i="0">
              <a:solidFill>
                <a:srgbClr val="000000"/>
              </a:solidFill>
              <a:effectLst/>
              <a:latin typeface="+mj-lt"/>
            </a:endParaRPr>
          </a:p>
          <a:p>
            <a:pPr algn="l">
              <a:lnSpc>
                <a:spcPct val="110000"/>
              </a:lnSpc>
              <a:spcBef>
                <a:spcPts val="0"/>
              </a:spcBef>
            </a:pPr>
            <a:r>
              <a:rPr lang="en-US" sz="2000" b="1" i="0">
                <a:solidFill>
                  <a:srgbClr val="000000"/>
                </a:solidFill>
                <a:effectLst/>
                <a:latin typeface="+mj-lt"/>
              </a:rPr>
              <a:t>Infectious Period:  </a:t>
            </a:r>
            <a:r>
              <a:rPr lang="en-US" sz="2000" b="0" i="0">
                <a:solidFill>
                  <a:srgbClr val="000000"/>
                </a:solidFill>
                <a:effectLst/>
                <a:latin typeface="+mj-lt"/>
              </a:rPr>
              <a:t>Infected people can </a:t>
            </a:r>
            <a:r>
              <a:rPr lang="en-US" sz="2000" b="1" i="0">
                <a:solidFill>
                  <a:srgbClr val="000000"/>
                </a:solidFill>
                <a:effectLst/>
                <a:latin typeface="+mj-lt"/>
              </a:rPr>
              <a:t>spread measles to others from four days before through four days after the rash appears</a:t>
            </a:r>
            <a:r>
              <a:rPr lang="en-US" sz="2000" b="0" i="0">
                <a:solidFill>
                  <a:srgbClr val="000000"/>
                </a:solidFill>
                <a:effectLst/>
                <a:latin typeface="+mj-lt"/>
              </a:rPr>
              <a:t>.</a:t>
            </a:r>
          </a:p>
          <a:p>
            <a:endParaRPr lang="en-US" sz="2000" b="0" i="0">
              <a:solidFill>
                <a:srgbClr val="000000"/>
              </a:solidFill>
              <a:effectLst/>
              <a:latin typeface="+mj-lt"/>
            </a:endParaRPr>
          </a:p>
          <a:p>
            <a:pPr marL="85725" indent="0">
              <a:buNone/>
            </a:pPr>
            <a:endParaRPr lang="en-US"/>
          </a:p>
        </p:txBody>
      </p:sp>
      <p:sp>
        <p:nvSpPr>
          <p:cNvPr id="4" name="Slide Number Placeholder 3">
            <a:extLst>
              <a:ext uri="{FF2B5EF4-FFF2-40B4-BE49-F238E27FC236}">
                <a16:creationId xmlns:a16="http://schemas.microsoft.com/office/drawing/2014/main" id="{C2F61B84-B66D-CFB5-728A-FD5189BF6A4A}"/>
              </a:ext>
            </a:extLst>
          </p:cNvPr>
          <p:cNvSpPr>
            <a:spLocks noGrp="1"/>
          </p:cNvSpPr>
          <p:nvPr>
            <p:ph type="sldNum" sz="quarter" idx="12"/>
          </p:nvPr>
        </p:nvSpPr>
        <p:spPr/>
        <p:txBody>
          <a:bodyPr/>
          <a:lstStyle/>
          <a:p>
            <a:fld id="{42D63805-6B3A-4718-8F91-8B9405BA4DEA}" type="slidenum">
              <a:rPr lang="en-US" smtClean="0"/>
              <a:t>18</a:t>
            </a:fld>
            <a:endParaRPr lang="en-US"/>
          </a:p>
        </p:txBody>
      </p:sp>
      <p:pic>
        <p:nvPicPr>
          <p:cNvPr id="7" name="Picture 6">
            <a:extLst>
              <a:ext uri="{FF2B5EF4-FFF2-40B4-BE49-F238E27FC236}">
                <a16:creationId xmlns:a16="http://schemas.microsoft.com/office/drawing/2014/main" id="{D632B9AD-2E6E-A704-3FB8-C0D96844CF73}"/>
              </a:ext>
            </a:extLst>
          </p:cNvPr>
          <p:cNvPicPr>
            <a:picLocks noChangeAspect="1"/>
          </p:cNvPicPr>
          <p:nvPr/>
        </p:nvPicPr>
        <p:blipFill>
          <a:blip r:embed="rId3"/>
          <a:stretch>
            <a:fillRect/>
          </a:stretch>
        </p:blipFill>
        <p:spPr>
          <a:xfrm>
            <a:off x="10439400" y="1571527"/>
            <a:ext cx="1400810" cy="1522267"/>
          </a:xfrm>
          <a:prstGeom prst="rect">
            <a:avLst/>
          </a:prstGeom>
          <a:ln w="57150">
            <a:solidFill>
              <a:schemeClr val="tx1"/>
            </a:solidFill>
          </a:ln>
        </p:spPr>
      </p:pic>
      <p:sp>
        <p:nvSpPr>
          <p:cNvPr id="8" name="TextBox 7">
            <a:extLst>
              <a:ext uri="{FF2B5EF4-FFF2-40B4-BE49-F238E27FC236}">
                <a16:creationId xmlns:a16="http://schemas.microsoft.com/office/drawing/2014/main" id="{ECCBBD57-64DB-973D-8F0F-AE4E5A14C525}"/>
              </a:ext>
            </a:extLst>
          </p:cNvPr>
          <p:cNvSpPr txBox="1"/>
          <p:nvPr/>
        </p:nvSpPr>
        <p:spPr>
          <a:xfrm>
            <a:off x="7462225" y="6451508"/>
            <a:ext cx="3879523" cy="307777"/>
          </a:xfrm>
          <a:prstGeom prst="rect">
            <a:avLst/>
          </a:prstGeom>
          <a:noFill/>
        </p:spPr>
        <p:txBody>
          <a:bodyPr wrap="square" rtlCol="0">
            <a:spAutoFit/>
          </a:bodyPr>
          <a:lstStyle/>
          <a:p>
            <a:r>
              <a:rPr lang="en-US" sz="1400">
                <a:hlinkClick r:id="rId4"/>
              </a:rPr>
              <a:t>https://www.cdc.gov/measles/transmission.html</a:t>
            </a:r>
            <a:r>
              <a:rPr lang="en-US" sz="1400"/>
              <a:t> </a:t>
            </a:r>
          </a:p>
        </p:txBody>
      </p:sp>
      <p:sp>
        <p:nvSpPr>
          <p:cNvPr id="5" name="TextBox 4">
            <a:extLst>
              <a:ext uri="{FF2B5EF4-FFF2-40B4-BE49-F238E27FC236}">
                <a16:creationId xmlns:a16="http://schemas.microsoft.com/office/drawing/2014/main" id="{2420EF14-87D5-D934-3F44-3C0A1DC717E7}"/>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Background</a:t>
            </a:r>
          </a:p>
        </p:txBody>
      </p:sp>
      <p:pic>
        <p:nvPicPr>
          <p:cNvPr id="6" name="Picture 5">
            <a:extLst>
              <a:ext uri="{FF2B5EF4-FFF2-40B4-BE49-F238E27FC236}">
                <a16:creationId xmlns:a16="http://schemas.microsoft.com/office/drawing/2014/main" id="{16A62F1F-2131-6411-7A15-DC07B5F47842}"/>
              </a:ext>
            </a:extLst>
          </p:cNvPr>
          <p:cNvPicPr>
            <a:picLocks noChangeAspect="1"/>
          </p:cNvPicPr>
          <p:nvPr/>
        </p:nvPicPr>
        <p:blipFill>
          <a:blip r:embed="rId5"/>
          <a:stretch>
            <a:fillRect/>
          </a:stretch>
        </p:blipFill>
        <p:spPr>
          <a:xfrm>
            <a:off x="10495265" y="3972804"/>
            <a:ext cx="1530403" cy="1676156"/>
          </a:xfrm>
          <a:prstGeom prst="rect">
            <a:avLst/>
          </a:prstGeom>
          <a:ln w="57150">
            <a:solidFill>
              <a:schemeClr val="tx1"/>
            </a:solidFill>
          </a:ln>
        </p:spPr>
      </p:pic>
    </p:spTree>
    <p:extLst>
      <p:ext uri="{BB962C8B-B14F-4D97-AF65-F5344CB8AC3E}">
        <p14:creationId xmlns:p14="http://schemas.microsoft.com/office/powerpoint/2010/main" val="1408072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85A71-C121-ACD3-78AE-A68BCE3E4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C650D-A035-C18F-7718-E8A655218D59}"/>
              </a:ext>
            </a:extLst>
          </p:cNvPr>
          <p:cNvSpPr>
            <a:spLocks noGrp="1"/>
          </p:cNvSpPr>
          <p:nvPr>
            <p:ph type="title"/>
          </p:nvPr>
        </p:nvSpPr>
        <p:spPr>
          <a:xfrm>
            <a:off x="635306" y="123046"/>
            <a:ext cx="10160000" cy="1143000"/>
          </a:xfrm>
        </p:spPr>
        <p:txBody>
          <a:bodyPr/>
          <a:lstStyle/>
          <a:p>
            <a:r>
              <a:rPr lang="en-US"/>
              <a:t>A True Measles Story!</a:t>
            </a:r>
          </a:p>
        </p:txBody>
      </p:sp>
      <p:sp>
        <p:nvSpPr>
          <p:cNvPr id="3" name="Content Placeholder 2">
            <a:extLst>
              <a:ext uri="{FF2B5EF4-FFF2-40B4-BE49-F238E27FC236}">
                <a16:creationId xmlns:a16="http://schemas.microsoft.com/office/drawing/2014/main" id="{79B515F2-8E0C-D628-3775-ABBA7DFE794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327C260-C0A3-2981-ECF0-2E414857C251}"/>
              </a:ext>
            </a:extLst>
          </p:cNvPr>
          <p:cNvSpPr>
            <a:spLocks noGrp="1"/>
          </p:cNvSpPr>
          <p:nvPr>
            <p:ph type="sldNum" sz="quarter" idx="12"/>
          </p:nvPr>
        </p:nvSpPr>
        <p:spPr/>
        <p:txBody>
          <a:bodyPr/>
          <a:lstStyle/>
          <a:p>
            <a:fld id="{42D63805-6B3A-4718-8F91-8B9405BA4DEA}" type="slidenum">
              <a:rPr lang="en-US" smtClean="0"/>
              <a:t>19</a:t>
            </a:fld>
            <a:endParaRPr lang="en-US"/>
          </a:p>
        </p:txBody>
      </p:sp>
      <p:sp>
        <p:nvSpPr>
          <p:cNvPr id="13" name="Speech Bubble: Oval 12">
            <a:extLst>
              <a:ext uri="{FF2B5EF4-FFF2-40B4-BE49-F238E27FC236}">
                <a16:creationId xmlns:a16="http://schemas.microsoft.com/office/drawing/2014/main" id="{A19DF1FA-2B7F-DB14-420E-A506A6087BCD}"/>
              </a:ext>
            </a:extLst>
          </p:cNvPr>
          <p:cNvSpPr/>
          <p:nvPr/>
        </p:nvSpPr>
        <p:spPr>
          <a:xfrm>
            <a:off x="-2133600" y="2286000"/>
            <a:ext cx="5767541" cy="4956538"/>
          </a:xfrm>
          <a:prstGeom prst="wedgeEllipseCallout">
            <a:avLst>
              <a:gd name="adj1" fmla="val 41520"/>
              <a:gd name="adj2" fmla="val -30160"/>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4" name="Explosion: 8 Points 13">
            <a:extLst>
              <a:ext uri="{FF2B5EF4-FFF2-40B4-BE49-F238E27FC236}">
                <a16:creationId xmlns:a16="http://schemas.microsoft.com/office/drawing/2014/main" id="{268CB8C1-0BBA-812C-596D-ACF78C750881}"/>
              </a:ext>
            </a:extLst>
          </p:cNvPr>
          <p:cNvSpPr/>
          <p:nvPr/>
        </p:nvSpPr>
        <p:spPr>
          <a:xfrm>
            <a:off x="2761923" y="213923"/>
            <a:ext cx="8784917" cy="6734954"/>
          </a:xfrm>
          <a:prstGeom prst="irregularSeal1">
            <a:avLst/>
          </a:prstGeom>
          <a:solidFill>
            <a:schemeClr val="accent6">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mj-lt"/>
              </a:rPr>
              <a:t>MDPH Investigated a measles case in a child     &lt;1 </a:t>
            </a:r>
            <a:r>
              <a:rPr lang="en-US" err="1">
                <a:solidFill>
                  <a:schemeClr val="tx1"/>
                </a:solidFill>
                <a:latin typeface="+mj-lt"/>
              </a:rPr>
              <a:t>yr</a:t>
            </a:r>
            <a:r>
              <a:rPr lang="en-US">
                <a:solidFill>
                  <a:schemeClr val="tx1"/>
                </a:solidFill>
                <a:latin typeface="+mj-lt"/>
              </a:rPr>
              <a:t> of age to determine the source of infection.  Conclusion: while on vacation in the Caribbean, the MA family had stayed at a hotel on an island.  In the next room, travelers from France were also staying as guests.  One of the French travelers became sick with measles while staying at the hotel – and infected the child next door without ever interacting directly!  </a:t>
            </a:r>
          </a:p>
        </p:txBody>
      </p:sp>
      <p:sp>
        <p:nvSpPr>
          <p:cNvPr id="15" name="TextBox 14">
            <a:extLst>
              <a:ext uri="{FF2B5EF4-FFF2-40B4-BE49-F238E27FC236}">
                <a16:creationId xmlns:a16="http://schemas.microsoft.com/office/drawing/2014/main" id="{293E70D4-1FF3-7870-E103-8585A88CF85B}"/>
              </a:ext>
            </a:extLst>
          </p:cNvPr>
          <p:cNvSpPr txBox="1"/>
          <p:nvPr/>
        </p:nvSpPr>
        <p:spPr>
          <a:xfrm>
            <a:off x="241300" y="3581400"/>
            <a:ext cx="2362200" cy="2862322"/>
          </a:xfrm>
          <a:prstGeom prst="rect">
            <a:avLst/>
          </a:prstGeom>
          <a:noFill/>
        </p:spPr>
        <p:txBody>
          <a:bodyPr wrap="square" rtlCol="0">
            <a:spAutoFit/>
          </a:bodyPr>
          <a:lstStyle/>
          <a:p>
            <a:r>
              <a:rPr lang="en-US" sz="3600" b="1">
                <a:solidFill>
                  <a:schemeClr val="bg1"/>
                </a:solidFill>
                <a:latin typeface="+mj-lt"/>
              </a:rPr>
              <a:t>Measles virus can travel in shared air spaces!</a:t>
            </a:r>
          </a:p>
        </p:txBody>
      </p:sp>
    </p:spTree>
    <p:extLst>
      <p:ext uri="{BB962C8B-B14F-4D97-AF65-F5344CB8AC3E}">
        <p14:creationId xmlns:p14="http://schemas.microsoft.com/office/powerpoint/2010/main" val="362117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3BCBA-EAB9-518A-A298-3E11711E7B33}"/>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AAB24AB1-BDB2-251A-14D3-5BA34016F22C}"/>
              </a:ext>
            </a:extLst>
          </p:cNvPr>
          <p:cNvSpPr>
            <a:spLocks noGrp="1"/>
          </p:cNvSpPr>
          <p:nvPr>
            <p:ph type="title"/>
          </p:nvPr>
        </p:nvSpPr>
        <p:spPr>
          <a:xfrm>
            <a:off x="457200" y="77585"/>
            <a:ext cx="10160000" cy="1143000"/>
          </a:xfrm>
        </p:spPr>
        <p:txBody>
          <a:bodyPr/>
          <a:lstStyle/>
          <a:p>
            <a:r>
              <a:rPr lang="en-US" altLang="en-US"/>
              <a:t>Evidence of Immunity for Measles</a:t>
            </a:r>
          </a:p>
        </p:txBody>
      </p:sp>
      <p:sp>
        <p:nvSpPr>
          <p:cNvPr id="3" name="Content Placeholder 2">
            <a:extLst>
              <a:ext uri="{FF2B5EF4-FFF2-40B4-BE49-F238E27FC236}">
                <a16:creationId xmlns:a16="http://schemas.microsoft.com/office/drawing/2014/main" id="{A565A37D-C629-EE6B-F5F1-A44536794E45}"/>
              </a:ext>
            </a:extLst>
          </p:cNvPr>
          <p:cNvSpPr>
            <a:spLocks noGrp="1"/>
          </p:cNvSpPr>
          <p:nvPr>
            <p:ph idx="1"/>
          </p:nvPr>
        </p:nvSpPr>
        <p:spPr>
          <a:xfrm>
            <a:off x="649840" y="1402079"/>
            <a:ext cx="7178615" cy="4595631"/>
          </a:xfrm>
          <a:ln w="38100">
            <a:solidFill>
              <a:schemeClr val="tx1"/>
            </a:solidFill>
          </a:ln>
        </p:spPr>
        <p:txBody>
          <a:bodyPr vert="horz" lIns="91440" tIns="45720" rIns="91440" bIns="45720" rtlCol="0" anchor="t">
            <a:noAutofit/>
          </a:bodyPr>
          <a:lstStyle/>
          <a:p>
            <a:pPr marL="457200" indent="-457200">
              <a:spcBef>
                <a:spcPts val="0"/>
              </a:spcBef>
              <a:buFont typeface="+mj-lt"/>
              <a:buAutoNum type="arabicPeriod"/>
            </a:pPr>
            <a:r>
              <a:rPr lang="en-US" sz="2400" b="1">
                <a:latin typeface="+mj-lt"/>
              </a:rPr>
              <a:t>VACCINE RECORD:  </a:t>
            </a:r>
            <a:r>
              <a:rPr lang="en-US" sz="2400">
                <a:latin typeface="+mj-lt"/>
              </a:rPr>
              <a:t>Documentation of 2 appropriately timed doses of measles containing vaccine; or</a:t>
            </a:r>
          </a:p>
          <a:p>
            <a:pPr marL="457200" indent="-457200">
              <a:spcBef>
                <a:spcPts val="0"/>
              </a:spcBef>
              <a:buFont typeface="+mj-lt"/>
              <a:buAutoNum type="arabicPeriod"/>
            </a:pPr>
            <a:endParaRPr lang="en-US" sz="1000">
              <a:latin typeface="+mj-lt"/>
            </a:endParaRPr>
          </a:p>
          <a:p>
            <a:pPr marL="457200" indent="-457200">
              <a:spcBef>
                <a:spcPts val="0"/>
              </a:spcBef>
              <a:buFont typeface="+mj-lt"/>
              <a:buAutoNum type="arabicPeriod" startAt="2"/>
            </a:pPr>
            <a:r>
              <a:rPr lang="en-US" sz="2400" b="1">
                <a:latin typeface="+mj-lt"/>
              </a:rPr>
              <a:t>LAB TEST:  </a:t>
            </a:r>
            <a:r>
              <a:rPr lang="en-US" sz="2400">
                <a:latin typeface="+mj-lt"/>
              </a:rPr>
              <a:t>Serologic evidence of immunity or laboratory evidence of disease; or</a:t>
            </a:r>
            <a:endParaRPr lang="en-US" sz="2400">
              <a:latin typeface="+mj-lt"/>
              <a:ea typeface="Cambria"/>
            </a:endParaRPr>
          </a:p>
          <a:p>
            <a:pPr marL="457200" indent="-457200">
              <a:spcBef>
                <a:spcPts val="0"/>
              </a:spcBef>
              <a:buFont typeface="+mj-lt"/>
              <a:buAutoNum type="arabicPeriod" startAt="2"/>
            </a:pPr>
            <a:endParaRPr lang="en-US" sz="1000">
              <a:latin typeface="+mj-lt"/>
            </a:endParaRPr>
          </a:p>
          <a:p>
            <a:pPr marL="457200" indent="-457200">
              <a:spcBef>
                <a:spcPts val="0"/>
              </a:spcBef>
              <a:buFont typeface="+mj-lt"/>
              <a:buAutoNum type="arabicPeriod" startAt="3"/>
            </a:pPr>
            <a:r>
              <a:rPr lang="en-US" sz="2400" b="1">
                <a:latin typeface="+mj-lt"/>
              </a:rPr>
              <a:t>AGE:  </a:t>
            </a:r>
            <a:r>
              <a:rPr lang="en-US" sz="2400">
                <a:latin typeface="+mj-lt"/>
              </a:rPr>
              <a:t>Birth in the US before 1957 (unless a healthcare worker) </a:t>
            </a:r>
            <a:endParaRPr lang="en-US" sz="2400">
              <a:latin typeface="+mj-lt"/>
              <a:ea typeface="Cambria"/>
            </a:endParaRPr>
          </a:p>
          <a:p>
            <a:pPr marL="0" indent="0">
              <a:spcBef>
                <a:spcPts val="0"/>
              </a:spcBef>
              <a:buNone/>
            </a:pPr>
            <a:endParaRPr lang="en-US" sz="1000">
              <a:latin typeface="+mj-lt"/>
            </a:endParaRPr>
          </a:p>
          <a:p>
            <a:pPr marL="688975" indent="-226695">
              <a:spcBef>
                <a:spcPts val="0"/>
              </a:spcBef>
            </a:pPr>
            <a:r>
              <a:rPr lang="en-US" sz="1600">
                <a:latin typeface="+mj-lt"/>
              </a:rPr>
              <a:t>Past history of disease is NOT acceptable evidence of immunity without a lab test.  </a:t>
            </a:r>
            <a:endParaRPr lang="en-US" sz="1600">
              <a:latin typeface="+mj-lt"/>
              <a:ea typeface="Cambria"/>
            </a:endParaRPr>
          </a:p>
          <a:p>
            <a:pPr marL="688975" indent="-226695">
              <a:spcBef>
                <a:spcPts val="0"/>
              </a:spcBef>
            </a:pPr>
            <a:r>
              <a:rPr lang="en-US" sz="1600">
                <a:latin typeface="+mj-lt"/>
              </a:rPr>
              <a:t>Foreign-born individuals (including those born before 1957) should have documentation of immunization or serologic evidence of immunity. Those who are born before 1957 can be assigned a lower priority for follow up.</a:t>
            </a:r>
            <a:endParaRPr lang="en-US" sz="1600">
              <a:latin typeface="+mj-lt"/>
              <a:ea typeface="Cambria"/>
            </a:endParaRPr>
          </a:p>
        </p:txBody>
      </p:sp>
      <p:sp>
        <p:nvSpPr>
          <p:cNvPr id="2" name="Slide Number Placeholder 1">
            <a:extLst>
              <a:ext uri="{FF2B5EF4-FFF2-40B4-BE49-F238E27FC236}">
                <a16:creationId xmlns:a16="http://schemas.microsoft.com/office/drawing/2014/main" id="{BDF67276-9035-A7BC-FC77-053BE6F8F395}"/>
              </a:ext>
            </a:extLst>
          </p:cNvPr>
          <p:cNvSpPr>
            <a:spLocks noGrp="1"/>
          </p:cNvSpPr>
          <p:nvPr>
            <p:ph type="sldNum" sz="quarter" idx="12"/>
          </p:nvPr>
        </p:nvSpPr>
        <p:spPr/>
        <p:txBody>
          <a:bodyPr/>
          <a:lstStyle/>
          <a:p>
            <a:pPr>
              <a:defRPr/>
            </a:pPr>
            <a:fld id="{3ED82133-201E-4171-B969-12F0B1EB2EDD}" type="slidenum">
              <a:rPr lang="en-US" altLang="en-US" smtClean="0">
                <a:solidFill>
                  <a:srgbClr val="000000"/>
                </a:solidFill>
              </a:rPr>
              <a:pPr>
                <a:defRPr/>
              </a:pPr>
              <a:t>20</a:t>
            </a:fld>
            <a:endParaRPr lang="en-US" altLang="en-US">
              <a:solidFill>
                <a:srgbClr val="000000"/>
              </a:solidFill>
            </a:endParaRPr>
          </a:p>
        </p:txBody>
      </p:sp>
      <p:sp>
        <p:nvSpPr>
          <p:cNvPr id="4" name="TextBox 3">
            <a:extLst>
              <a:ext uri="{FF2B5EF4-FFF2-40B4-BE49-F238E27FC236}">
                <a16:creationId xmlns:a16="http://schemas.microsoft.com/office/drawing/2014/main" id="{B257CC93-5FE7-DD69-88C9-16F55664F3A6}"/>
              </a:ext>
            </a:extLst>
          </p:cNvPr>
          <p:cNvSpPr txBox="1"/>
          <p:nvPr/>
        </p:nvSpPr>
        <p:spPr>
          <a:xfrm>
            <a:off x="8002111" y="2584178"/>
            <a:ext cx="2931560" cy="1077218"/>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600" b="1">
                <a:latin typeface="+mj-lt"/>
              </a:rPr>
              <a:t>Quarantine for Susceptible Contacts:  </a:t>
            </a:r>
            <a:r>
              <a:rPr lang="en-US" sz="1600">
                <a:latin typeface="+mj-lt"/>
              </a:rPr>
              <a:t>Day 5 through Day 21 Following Exposure.  (Exposure = Day 0)  </a:t>
            </a:r>
          </a:p>
        </p:txBody>
      </p:sp>
      <p:sp>
        <p:nvSpPr>
          <p:cNvPr id="6" name="TextBox 5">
            <a:extLst>
              <a:ext uri="{FF2B5EF4-FFF2-40B4-BE49-F238E27FC236}">
                <a16:creationId xmlns:a16="http://schemas.microsoft.com/office/drawing/2014/main" id="{31592D9E-525E-F52E-D3EC-7D70EB9F83E9}"/>
              </a:ext>
            </a:extLst>
          </p:cNvPr>
          <p:cNvSpPr txBox="1"/>
          <p:nvPr/>
        </p:nvSpPr>
        <p:spPr>
          <a:xfrm>
            <a:off x="9181071" y="89477"/>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Prevention</a:t>
            </a:r>
          </a:p>
        </p:txBody>
      </p:sp>
      <p:sp>
        <p:nvSpPr>
          <p:cNvPr id="5" name="TextBox 4">
            <a:extLst>
              <a:ext uri="{FF2B5EF4-FFF2-40B4-BE49-F238E27FC236}">
                <a16:creationId xmlns:a16="http://schemas.microsoft.com/office/drawing/2014/main" id="{F7D34D35-E469-213F-FD4A-9DE08EB5B6A4}"/>
              </a:ext>
            </a:extLst>
          </p:cNvPr>
          <p:cNvSpPr txBox="1"/>
          <p:nvPr/>
        </p:nvSpPr>
        <p:spPr>
          <a:xfrm>
            <a:off x="457200" y="5997711"/>
            <a:ext cx="8722760" cy="923330"/>
          </a:xfrm>
          <a:prstGeom prst="rect">
            <a:avLst/>
          </a:prstGeom>
          <a:noFill/>
        </p:spPr>
        <p:txBody>
          <a:bodyPr wrap="square" rtlCol="0">
            <a:spAutoFit/>
          </a:bodyPr>
          <a:lstStyle/>
          <a:p>
            <a:r>
              <a:rPr lang="en-US">
                <a:latin typeface="+mj-lt"/>
              </a:rPr>
              <a:t>Not sure if someone was previously vaccinated? </a:t>
            </a:r>
            <a:r>
              <a:rPr lang="en-US" b="0" i="0">
                <a:solidFill>
                  <a:srgbClr val="030303"/>
                </a:solidFill>
                <a:effectLst/>
                <a:latin typeface="+mj-lt"/>
              </a:rPr>
              <a:t>There is no harm in giving MMR vaccine to a person who may already be immune to one or more of the vaccine viruses.</a:t>
            </a:r>
          </a:p>
          <a:p>
            <a:endParaRPr lang="en-US"/>
          </a:p>
        </p:txBody>
      </p:sp>
    </p:spTree>
    <p:extLst>
      <p:ext uri="{BB962C8B-B14F-4D97-AF65-F5344CB8AC3E}">
        <p14:creationId xmlns:p14="http://schemas.microsoft.com/office/powerpoint/2010/main" val="2286934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F639E-CB25-652C-C162-2A29F14A4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98BB2-38BE-1D4D-23C0-F9B53FA9640C}"/>
              </a:ext>
            </a:extLst>
          </p:cNvPr>
          <p:cNvSpPr>
            <a:spLocks noGrp="1"/>
          </p:cNvSpPr>
          <p:nvPr>
            <p:ph type="title"/>
          </p:nvPr>
        </p:nvSpPr>
        <p:spPr/>
        <p:txBody>
          <a:bodyPr/>
          <a:lstStyle/>
          <a:p>
            <a:r>
              <a:rPr lang="en-US"/>
              <a:t>Measles Testing: Notes for LBOH</a:t>
            </a:r>
          </a:p>
        </p:txBody>
      </p:sp>
      <p:sp>
        <p:nvSpPr>
          <p:cNvPr id="3" name="Content Placeholder 2">
            <a:extLst>
              <a:ext uri="{FF2B5EF4-FFF2-40B4-BE49-F238E27FC236}">
                <a16:creationId xmlns:a16="http://schemas.microsoft.com/office/drawing/2014/main" id="{5841F643-2299-34E1-D318-8FC1EFBCC8C3}"/>
              </a:ext>
            </a:extLst>
          </p:cNvPr>
          <p:cNvSpPr>
            <a:spLocks noGrp="1"/>
          </p:cNvSpPr>
          <p:nvPr>
            <p:ph idx="1"/>
          </p:nvPr>
        </p:nvSpPr>
        <p:spPr>
          <a:xfrm>
            <a:off x="609600" y="1600200"/>
            <a:ext cx="6730662" cy="4800600"/>
          </a:xfrm>
        </p:spPr>
        <p:txBody>
          <a:bodyPr/>
          <a:lstStyle/>
          <a:p>
            <a:r>
              <a:rPr lang="en-US" b="1">
                <a:latin typeface="+mj-lt"/>
              </a:rPr>
              <a:t>Measles is an </a:t>
            </a:r>
            <a:r>
              <a:rPr lang="en-US" b="1">
                <a:solidFill>
                  <a:srgbClr val="FF0000"/>
                </a:solidFill>
                <a:latin typeface="+mj-lt"/>
              </a:rPr>
              <a:t>Immediate </a:t>
            </a:r>
            <a:r>
              <a:rPr lang="en-US" b="1">
                <a:latin typeface="+mj-lt"/>
              </a:rPr>
              <a:t>Disease.  </a:t>
            </a:r>
            <a:r>
              <a:rPr lang="en-US">
                <a:latin typeface="+mj-lt"/>
              </a:rPr>
              <a:t>All suspected measles cases should be reported to MDPH by the provider wishing to test to ensure the proper specimens are collected and public health is ready to implement appropriate control measures and follow-up as soon as possible.</a:t>
            </a:r>
          </a:p>
          <a:p>
            <a:endParaRPr lang="en-US">
              <a:latin typeface="+mj-lt"/>
            </a:endParaRPr>
          </a:p>
          <a:p>
            <a:r>
              <a:rPr lang="en-US">
                <a:latin typeface="+mj-lt"/>
              </a:rPr>
              <a:t>Most </a:t>
            </a:r>
            <a:r>
              <a:rPr lang="en-US" b="1">
                <a:latin typeface="+mj-lt"/>
              </a:rPr>
              <a:t>MAVEN Events for Measles </a:t>
            </a:r>
            <a:r>
              <a:rPr lang="en-US">
                <a:latin typeface="+mj-lt"/>
              </a:rPr>
              <a:t>will be created by an MDPH Epi as Suspect Events while the test results are pending.  Test results are typically available within 24-48 hours, but follow-up activities may be initiated sooner in highly suspect situations.  </a:t>
            </a:r>
          </a:p>
          <a:p>
            <a:endParaRPr lang="en-US">
              <a:latin typeface="+mj-lt"/>
            </a:endParaRPr>
          </a:p>
          <a:p>
            <a:r>
              <a:rPr lang="en-US" b="1">
                <a:latin typeface="+mj-lt"/>
              </a:rPr>
              <a:t>Partner with MDPH.</a:t>
            </a:r>
            <a:r>
              <a:rPr lang="en-US">
                <a:latin typeface="+mj-lt"/>
              </a:rPr>
              <a:t>  Be sure to be in communication with the assigned epi to receive the results and to ensure appropriate and timely local response as needed.  </a:t>
            </a:r>
          </a:p>
        </p:txBody>
      </p:sp>
      <p:sp>
        <p:nvSpPr>
          <p:cNvPr id="4" name="Slide Number Placeholder 3">
            <a:extLst>
              <a:ext uri="{FF2B5EF4-FFF2-40B4-BE49-F238E27FC236}">
                <a16:creationId xmlns:a16="http://schemas.microsoft.com/office/drawing/2014/main" id="{430C5B6A-E399-A22F-3FA7-CD61259A1BE0}"/>
              </a:ext>
            </a:extLst>
          </p:cNvPr>
          <p:cNvSpPr>
            <a:spLocks noGrp="1"/>
          </p:cNvSpPr>
          <p:nvPr>
            <p:ph type="sldNum" sz="quarter" idx="12"/>
          </p:nvPr>
        </p:nvSpPr>
        <p:spPr/>
        <p:txBody>
          <a:bodyPr/>
          <a:lstStyle/>
          <a:p>
            <a:fld id="{42D63805-6B3A-4718-8F91-8B9405BA4DEA}" type="slidenum">
              <a:rPr lang="en-US" smtClean="0"/>
              <a:t>21</a:t>
            </a:fld>
            <a:endParaRPr lang="en-US"/>
          </a:p>
        </p:txBody>
      </p:sp>
      <p:sp>
        <p:nvSpPr>
          <p:cNvPr id="5" name="TextBox 4">
            <a:extLst>
              <a:ext uri="{FF2B5EF4-FFF2-40B4-BE49-F238E27FC236}">
                <a16:creationId xmlns:a16="http://schemas.microsoft.com/office/drawing/2014/main" id="{47522B59-24C4-7117-9B44-D61736021400}"/>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Testing</a:t>
            </a:r>
          </a:p>
        </p:txBody>
      </p:sp>
      <p:pic>
        <p:nvPicPr>
          <p:cNvPr id="7" name="Picture 6">
            <a:extLst>
              <a:ext uri="{FF2B5EF4-FFF2-40B4-BE49-F238E27FC236}">
                <a16:creationId xmlns:a16="http://schemas.microsoft.com/office/drawing/2014/main" id="{65D20E83-B9EA-42E9-FCF4-BA9343A3F713}"/>
              </a:ext>
            </a:extLst>
          </p:cNvPr>
          <p:cNvPicPr>
            <a:picLocks noChangeAspect="1"/>
          </p:cNvPicPr>
          <p:nvPr/>
        </p:nvPicPr>
        <p:blipFill>
          <a:blip r:embed="rId3"/>
          <a:stretch>
            <a:fillRect/>
          </a:stretch>
        </p:blipFill>
        <p:spPr>
          <a:xfrm>
            <a:off x="7643321" y="1243131"/>
            <a:ext cx="3429337" cy="4419600"/>
          </a:xfrm>
          <a:prstGeom prst="rect">
            <a:avLst/>
          </a:prstGeom>
        </p:spPr>
      </p:pic>
    </p:spTree>
    <p:extLst>
      <p:ext uri="{BB962C8B-B14F-4D97-AF65-F5344CB8AC3E}">
        <p14:creationId xmlns:p14="http://schemas.microsoft.com/office/powerpoint/2010/main" val="2600893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36CD9-0509-20E7-27A2-C17D7007D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8D9B8F-B9A4-05A3-2852-420C6005EA37}"/>
              </a:ext>
            </a:extLst>
          </p:cNvPr>
          <p:cNvSpPr>
            <a:spLocks noGrp="1"/>
          </p:cNvSpPr>
          <p:nvPr>
            <p:ph type="title"/>
          </p:nvPr>
        </p:nvSpPr>
        <p:spPr/>
        <p:txBody>
          <a:bodyPr/>
          <a:lstStyle/>
          <a:p>
            <a:r>
              <a:rPr lang="en-US" sz="4000"/>
              <a:t>Measles Control Measures</a:t>
            </a:r>
          </a:p>
        </p:txBody>
      </p:sp>
      <p:sp>
        <p:nvSpPr>
          <p:cNvPr id="3" name="Content Placeholder 2">
            <a:extLst>
              <a:ext uri="{FF2B5EF4-FFF2-40B4-BE49-F238E27FC236}">
                <a16:creationId xmlns:a16="http://schemas.microsoft.com/office/drawing/2014/main" id="{43A31FAB-273D-04B2-B456-BC4B49F888E4}"/>
              </a:ext>
            </a:extLst>
          </p:cNvPr>
          <p:cNvSpPr>
            <a:spLocks noGrp="1"/>
          </p:cNvSpPr>
          <p:nvPr>
            <p:ph idx="1"/>
          </p:nvPr>
        </p:nvSpPr>
        <p:spPr/>
        <p:txBody>
          <a:bodyPr/>
          <a:lstStyle/>
          <a:p>
            <a:r>
              <a:rPr lang="en-US" sz="2400">
                <a:latin typeface="+mj-lt"/>
              </a:rPr>
              <a:t>Isolate &amp; Interview Cases</a:t>
            </a:r>
          </a:p>
          <a:p>
            <a:endParaRPr lang="en-US" sz="1000">
              <a:latin typeface="+mj-lt"/>
            </a:endParaRPr>
          </a:p>
          <a:p>
            <a:r>
              <a:rPr lang="en-US" sz="2400">
                <a:latin typeface="+mj-lt"/>
              </a:rPr>
              <a:t>Identify Contacts</a:t>
            </a:r>
          </a:p>
          <a:p>
            <a:endParaRPr lang="en-US" sz="1000">
              <a:latin typeface="+mj-lt"/>
            </a:endParaRPr>
          </a:p>
          <a:p>
            <a:r>
              <a:rPr lang="en-US" sz="2400">
                <a:latin typeface="+mj-lt"/>
              </a:rPr>
              <a:t>Are Contacts Immune or Susceptible?</a:t>
            </a:r>
          </a:p>
          <a:p>
            <a:endParaRPr lang="en-US" sz="1000">
              <a:latin typeface="+mj-lt"/>
            </a:endParaRPr>
          </a:p>
          <a:p>
            <a:r>
              <a:rPr lang="en-US" sz="2400">
                <a:latin typeface="+mj-lt"/>
              </a:rPr>
              <a:t>Is Post-Exposure Prophylaxis Recommended?</a:t>
            </a:r>
          </a:p>
          <a:p>
            <a:endParaRPr lang="en-US" sz="1000">
              <a:latin typeface="+mj-lt"/>
            </a:endParaRPr>
          </a:p>
          <a:p>
            <a:r>
              <a:rPr lang="en-US" sz="2400">
                <a:latin typeface="+mj-lt"/>
              </a:rPr>
              <a:t>Quarantine Contacts</a:t>
            </a:r>
          </a:p>
          <a:p>
            <a:endParaRPr lang="en-US"/>
          </a:p>
          <a:p>
            <a:endParaRPr lang="en-US"/>
          </a:p>
          <a:p>
            <a:endParaRPr lang="en-US"/>
          </a:p>
        </p:txBody>
      </p:sp>
      <p:sp>
        <p:nvSpPr>
          <p:cNvPr id="4" name="Slide Number Placeholder 3">
            <a:extLst>
              <a:ext uri="{FF2B5EF4-FFF2-40B4-BE49-F238E27FC236}">
                <a16:creationId xmlns:a16="http://schemas.microsoft.com/office/drawing/2014/main" id="{67A0097B-A599-A437-AB89-4DB6AC0280BE}"/>
              </a:ext>
            </a:extLst>
          </p:cNvPr>
          <p:cNvSpPr>
            <a:spLocks noGrp="1"/>
          </p:cNvSpPr>
          <p:nvPr>
            <p:ph type="sldNum" sz="quarter" idx="12"/>
          </p:nvPr>
        </p:nvSpPr>
        <p:spPr/>
        <p:txBody>
          <a:bodyPr/>
          <a:lstStyle/>
          <a:p>
            <a:fld id="{42D63805-6B3A-4718-8F91-8B9405BA4DEA}" type="slidenum">
              <a:rPr lang="en-US" smtClean="0"/>
              <a:t>22</a:t>
            </a:fld>
            <a:endParaRPr lang="en-US"/>
          </a:p>
        </p:txBody>
      </p:sp>
      <p:sp>
        <p:nvSpPr>
          <p:cNvPr id="5" name="TextBox 4">
            <a:extLst>
              <a:ext uri="{FF2B5EF4-FFF2-40B4-BE49-F238E27FC236}">
                <a16:creationId xmlns:a16="http://schemas.microsoft.com/office/drawing/2014/main" id="{7E298B39-CAD4-BFCC-3A0B-1B23DCF77BD9}"/>
              </a:ext>
            </a:extLst>
          </p:cNvPr>
          <p:cNvSpPr txBox="1"/>
          <p:nvPr/>
        </p:nvSpPr>
        <p:spPr>
          <a:xfrm>
            <a:off x="8458200" y="120749"/>
            <a:ext cx="2472608"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Measures</a:t>
            </a:r>
          </a:p>
        </p:txBody>
      </p:sp>
      <p:pic>
        <p:nvPicPr>
          <p:cNvPr id="2050" name="Picture 2">
            <a:extLst>
              <a:ext uri="{FF2B5EF4-FFF2-40B4-BE49-F238E27FC236}">
                <a16:creationId xmlns:a16="http://schemas.microsoft.com/office/drawing/2014/main" id="{2B1AD80F-1DCB-77F8-0514-BE03F3E3F9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4399" y="808271"/>
            <a:ext cx="3310808" cy="5615247"/>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930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03C5E-C770-D7C9-809C-FE27E4C06F1C}"/>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4BDD4DEA-5857-D1D4-766E-7A10C5C11927}"/>
              </a:ext>
            </a:extLst>
          </p:cNvPr>
          <p:cNvSpPr>
            <a:spLocks noGrp="1"/>
          </p:cNvSpPr>
          <p:nvPr>
            <p:ph type="title"/>
          </p:nvPr>
        </p:nvSpPr>
        <p:spPr/>
        <p:txBody>
          <a:bodyPr/>
          <a:lstStyle/>
          <a:p>
            <a:r>
              <a:rPr lang="en-US" altLang="en-US" sz="3600"/>
              <a:t>Isolate All Suspect Cases</a:t>
            </a:r>
          </a:p>
        </p:txBody>
      </p:sp>
      <p:sp>
        <p:nvSpPr>
          <p:cNvPr id="3" name="Content Placeholder 2">
            <a:extLst>
              <a:ext uri="{FF2B5EF4-FFF2-40B4-BE49-F238E27FC236}">
                <a16:creationId xmlns:a16="http://schemas.microsoft.com/office/drawing/2014/main" id="{D25AEABB-3D74-B5C1-A05F-F3D9868A8A00}"/>
              </a:ext>
            </a:extLst>
          </p:cNvPr>
          <p:cNvSpPr>
            <a:spLocks noGrp="1"/>
          </p:cNvSpPr>
          <p:nvPr>
            <p:ph idx="1"/>
          </p:nvPr>
        </p:nvSpPr>
        <p:spPr/>
        <p:txBody>
          <a:bodyPr>
            <a:noAutofit/>
          </a:bodyPr>
          <a:lstStyle/>
          <a:p>
            <a:pPr>
              <a:spcBef>
                <a:spcPts val="0"/>
              </a:spcBef>
              <a:spcAft>
                <a:spcPts val="600"/>
              </a:spcAft>
            </a:pPr>
            <a:r>
              <a:rPr lang="en-US" sz="2400" b="1">
                <a:latin typeface="+mj-lt"/>
              </a:rPr>
              <a:t>Infectious Period: 4</a:t>
            </a:r>
            <a:r>
              <a:rPr lang="en-US" sz="2400">
                <a:latin typeface="+mj-lt"/>
              </a:rPr>
              <a:t> days before rash through 4 days after rash onset.</a:t>
            </a:r>
          </a:p>
          <a:p>
            <a:pPr>
              <a:spcBef>
                <a:spcPts val="0"/>
              </a:spcBef>
              <a:spcAft>
                <a:spcPts val="600"/>
              </a:spcAft>
            </a:pPr>
            <a:endParaRPr lang="en-US" sz="1000">
              <a:latin typeface="+mj-lt"/>
            </a:endParaRPr>
          </a:p>
          <a:p>
            <a:pPr>
              <a:spcBef>
                <a:spcPts val="0"/>
              </a:spcBef>
              <a:spcAft>
                <a:spcPts val="600"/>
              </a:spcAft>
            </a:pPr>
            <a:r>
              <a:rPr lang="en-US" sz="2400">
                <a:latin typeface="+mj-lt"/>
              </a:rPr>
              <a:t>Isolate case through 4</a:t>
            </a:r>
            <a:r>
              <a:rPr lang="en-US" altLang="en-US" sz="2400">
                <a:latin typeface="+mj-lt"/>
              </a:rPr>
              <a:t> days after rash onset.</a:t>
            </a:r>
          </a:p>
          <a:p>
            <a:pPr lvl="1">
              <a:spcBef>
                <a:spcPts val="0"/>
              </a:spcBef>
              <a:spcAft>
                <a:spcPts val="600"/>
              </a:spcAft>
            </a:pPr>
            <a:r>
              <a:rPr lang="en-US" altLang="en-US" sz="2000">
                <a:latin typeface="+mj-lt"/>
              </a:rPr>
              <a:t>Onset of Rash= Day 0</a:t>
            </a:r>
          </a:p>
          <a:p>
            <a:pPr lvl="1">
              <a:spcBef>
                <a:spcPts val="0"/>
              </a:spcBef>
              <a:spcAft>
                <a:spcPts val="600"/>
              </a:spcAft>
            </a:pPr>
            <a:r>
              <a:rPr lang="en-US" sz="2000">
                <a:latin typeface="+mj-lt"/>
              </a:rPr>
              <a:t>If in a health care facility, the patient should be kept on airborne precautions.  </a:t>
            </a:r>
          </a:p>
          <a:p>
            <a:pPr lvl="2">
              <a:spcBef>
                <a:spcPts val="0"/>
              </a:spcBef>
              <a:spcAft>
                <a:spcPts val="600"/>
              </a:spcAft>
            </a:pPr>
            <a:r>
              <a:rPr lang="en-US" sz="1850">
                <a:latin typeface="+mj-lt"/>
              </a:rPr>
              <a:t>Remember, shared air space up to 2 hours after a case was present can lead to exposure.</a:t>
            </a:r>
          </a:p>
        </p:txBody>
      </p:sp>
      <p:sp>
        <p:nvSpPr>
          <p:cNvPr id="2" name="Slide Number Placeholder 1">
            <a:extLst>
              <a:ext uri="{FF2B5EF4-FFF2-40B4-BE49-F238E27FC236}">
                <a16:creationId xmlns:a16="http://schemas.microsoft.com/office/drawing/2014/main" id="{EC65B495-E2E3-BC81-810B-49ECF8433B61}"/>
              </a:ext>
            </a:extLst>
          </p:cNvPr>
          <p:cNvSpPr>
            <a:spLocks noGrp="1"/>
          </p:cNvSpPr>
          <p:nvPr>
            <p:ph type="sldNum" sz="quarter" idx="12"/>
          </p:nvPr>
        </p:nvSpPr>
        <p:spPr/>
        <p:txBody>
          <a:bodyPr/>
          <a:lstStyle/>
          <a:p>
            <a:pPr>
              <a:defRPr/>
            </a:pPr>
            <a:fld id="{3ED82133-201E-4171-B969-12F0B1EB2EDD}" type="slidenum">
              <a:rPr lang="en-US" altLang="en-US" smtClean="0">
                <a:solidFill>
                  <a:srgbClr val="000000"/>
                </a:solidFill>
              </a:rPr>
              <a:pPr>
                <a:defRPr/>
              </a:pPr>
              <a:t>23</a:t>
            </a:fld>
            <a:endParaRPr lang="en-US" altLang="en-US">
              <a:solidFill>
                <a:srgbClr val="000000"/>
              </a:solidFill>
            </a:endParaRPr>
          </a:p>
        </p:txBody>
      </p:sp>
      <p:sp>
        <p:nvSpPr>
          <p:cNvPr id="9" name="Rectangle 8">
            <a:extLst>
              <a:ext uri="{FF2B5EF4-FFF2-40B4-BE49-F238E27FC236}">
                <a16:creationId xmlns:a16="http://schemas.microsoft.com/office/drawing/2014/main" id="{439A51A3-B93F-1DAC-AED4-C684F75E766F}"/>
              </a:ext>
            </a:extLst>
          </p:cNvPr>
          <p:cNvSpPr/>
          <p:nvPr/>
        </p:nvSpPr>
        <p:spPr>
          <a:xfrm>
            <a:off x="32766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−2</a:t>
            </a:r>
          </a:p>
        </p:txBody>
      </p:sp>
      <p:sp>
        <p:nvSpPr>
          <p:cNvPr id="10" name="Down Arrow 13">
            <a:extLst>
              <a:ext uri="{FF2B5EF4-FFF2-40B4-BE49-F238E27FC236}">
                <a16:creationId xmlns:a16="http://schemas.microsoft.com/office/drawing/2014/main" id="{B01BAE48-74C9-0CCC-9166-771A08E2D506}"/>
              </a:ext>
            </a:extLst>
          </p:cNvPr>
          <p:cNvSpPr/>
          <p:nvPr/>
        </p:nvSpPr>
        <p:spPr>
          <a:xfrm>
            <a:off x="5524500" y="4343400"/>
            <a:ext cx="381000" cy="457200"/>
          </a:xfrm>
          <a:prstGeom prst="downArrow">
            <a:avLst/>
          </a:prstGeom>
          <a:solidFill>
            <a:srgbClr val="BE614E"/>
          </a:solidFill>
          <a:ln w="25400" cap="flat" cmpd="sng" algn="ctr">
            <a:solidFill>
              <a:srgbClr val="9A2828"/>
            </a:solidFill>
            <a:prstDash val="solid"/>
          </a:ln>
          <a:effectLst/>
        </p:spPr>
        <p:txBody>
          <a:bodyPr rtlCol="0" anchor="ctr"/>
          <a:lstStyle/>
          <a:p>
            <a:pPr algn="ctr">
              <a:defRPr/>
            </a:pPr>
            <a:endParaRPr lang="en-US" kern="0">
              <a:solidFill>
                <a:prstClr val="white"/>
              </a:solidFill>
              <a:latin typeface="Calibri"/>
            </a:endParaRPr>
          </a:p>
        </p:txBody>
      </p:sp>
      <p:sp>
        <p:nvSpPr>
          <p:cNvPr id="11" name="TextBox 10">
            <a:extLst>
              <a:ext uri="{FF2B5EF4-FFF2-40B4-BE49-F238E27FC236}">
                <a16:creationId xmlns:a16="http://schemas.microsoft.com/office/drawing/2014/main" id="{6CBF4AA4-68F3-256A-8E8E-E7D2CED29F42}"/>
              </a:ext>
            </a:extLst>
          </p:cNvPr>
          <p:cNvSpPr txBox="1"/>
          <p:nvPr/>
        </p:nvSpPr>
        <p:spPr>
          <a:xfrm>
            <a:off x="4991100" y="3886200"/>
            <a:ext cx="1447800" cy="369332"/>
          </a:xfrm>
          <a:prstGeom prst="rect">
            <a:avLst/>
          </a:prstGeom>
          <a:noFill/>
        </p:spPr>
        <p:txBody>
          <a:bodyPr wrap="square" rtlCol="0">
            <a:spAutoFit/>
          </a:bodyPr>
          <a:lstStyle/>
          <a:p>
            <a:pPr algn="ctr"/>
            <a:r>
              <a:rPr lang="en-US" b="1">
                <a:solidFill>
                  <a:prstClr val="black"/>
                </a:solidFill>
                <a:latin typeface="Calibri"/>
              </a:rPr>
              <a:t>Rash Onset</a:t>
            </a:r>
          </a:p>
        </p:txBody>
      </p:sp>
      <p:sp>
        <p:nvSpPr>
          <p:cNvPr id="13" name="Rectangle 12">
            <a:extLst>
              <a:ext uri="{FF2B5EF4-FFF2-40B4-BE49-F238E27FC236}">
                <a16:creationId xmlns:a16="http://schemas.microsoft.com/office/drawing/2014/main" id="{075157E1-3718-8B8A-5BE3-04FA315EFF26}"/>
              </a:ext>
            </a:extLst>
          </p:cNvPr>
          <p:cNvSpPr/>
          <p:nvPr/>
        </p:nvSpPr>
        <p:spPr>
          <a:xfrm>
            <a:off x="22860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−3</a:t>
            </a:r>
          </a:p>
        </p:txBody>
      </p:sp>
      <p:sp>
        <p:nvSpPr>
          <p:cNvPr id="14" name="Rectangle 13">
            <a:extLst>
              <a:ext uri="{FF2B5EF4-FFF2-40B4-BE49-F238E27FC236}">
                <a16:creationId xmlns:a16="http://schemas.microsoft.com/office/drawing/2014/main" id="{1605F5DC-CBC8-3D33-7DE5-52948A7F1CFD}"/>
              </a:ext>
            </a:extLst>
          </p:cNvPr>
          <p:cNvSpPr/>
          <p:nvPr/>
        </p:nvSpPr>
        <p:spPr>
          <a:xfrm>
            <a:off x="42672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−1</a:t>
            </a:r>
          </a:p>
        </p:txBody>
      </p:sp>
      <p:sp>
        <p:nvSpPr>
          <p:cNvPr id="15" name="Rectangle 14">
            <a:extLst>
              <a:ext uri="{FF2B5EF4-FFF2-40B4-BE49-F238E27FC236}">
                <a16:creationId xmlns:a16="http://schemas.microsoft.com/office/drawing/2014/main" id="{DFFAFD14-EB35-7B73-A0E7-6B791326BC1E}"/>
              </a:ext>
            </a:extLst>
          </p:cNvPr>
          <p:cNvSpPr/>
          <p:nvPr/>
        </p:nvSpPr>
        <p:spPr>
          <a:xfrm>
            <a:off x="61722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+1</a:t>
            </a:r>
          </a:p>
        </p:txBody>
      </p:sp>
      <p:sp>
        <p:nvSpPr>
          <p:cNvPr id="16" name="Rectangle 15">
            <a:extLst>
              <a:ext uri="{FF2B5EF4-FFF2-40B4-BE49-F238E27FC236}">
                <a16:creationId xmlns:a16="http://schemas.microsoft.com/office/drawing/2014/main" id="{6352865A-C20A-A64D-0C9A-6A658368F951}"/>
              </a:ext>
            </a:extLst>
          </p:cNvPr>
          <p:cNvSpPr/>
          <p:nvPr/>
        </p:nvSpPr>
        <p:spPr>
          <a:xfrm>
            <a:off x="71628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+2</a:t>
            </a:r>
          </a:p>
        </p:txBody>
      </p:sp>
      <p:sp>
        <p:nvSpPr>
          <p:cNvPr id="17" name="Rectangle 16">
            <a:extLst>
              <a:ext uri="{FF2B5EF4-FFF2-40B4-BE49-F238E27FC236}">
                <a16:creationId xmlns:a16="http://schemas.microsoft.com/office/drawing/2014/main" id="{A94D00E8-07D4-56F3-D532-00AEB9259993}"/>
              </a:ext>
            </a:extLst>
          </p:cNvPr>
          <p:cNvSpPr/>
          <p:nvPr/>
        </p:nvSpPr>
        <p:spPr>
          <a:xfrm>
            <a:off x="81534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+3</a:t>
            </a:r>
          </a:p>
        </p:txBody>
      </p:sp>
      <p:sp>
        <p:nvSpPr>
          <p:cNvPr id="18" name="Rectangle 17">
            <a:extLst>
              <a:ext uri="{FF2B5EF4-FFF2-40B4-BE49-F238E27FC236}">
                <a16:creationId xmlns:a16="http://schemas.microsoft.com/office/drawing/2014/main" id="{548878C1-C0C8-A347-CC8F-854DC11AFA58}"/>
              </a:ext>
            </a:extLst>
          </p:cNvPr>
          <p:cNvSpPr/>
          <p:nvPr/>
        </p:nvSpPr>
        <p:spPr>
          <a:xfrm>
            <a:off x="91440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+4</a:t>
            </a:r>
          </a:p>
        </p:txBody>
      </p:sp>
      <p:sp>
        <p:nvSpPr>
          <p:cNvPr id="19" name="Rectangle 18">
            <a:extLst>
              <a:ext uri="{FF2B5EF4-FFF2-40B4-BE49-F238E27FC236}">
                <a16:creationId xmlns:a16="http://schemas.microsoft.com/office/drawing/2014/main" id="{65C800AD-19AD-E291-7A2E-548605281DBF}"/>
              </a:ext>
            </a:extLst>
          </p:cNvPr>
          <p:cNvSpPr/>
          <p:nvPr/>
        </p:nvSpPr>
        <p:spPr>
          <a:xfrm>
            <a:off x="1295400" y="4876800"/>
            <a:ext cx="990600" cy="457200"/>
          </a:xfrm>
          <a:prstGeom prst="rect">
            <a:avLst/>
          </a:prstGeom>
          <a:solidFill>
            <a:srgbClr val="BE614E"/>
          </a:solidFill>
          <a:ln w="25400" cap="flat" cmpd="sng" algn="ctr">
            <a:solidFill>
              <a:srgbClr val="9A2828"/>
            </a:solidFill>
            <a:prstDash val="solid"/>
          </a:ln>
          <a:effectLst/>
        </p:spPr>
        <p:txBody>
          <a:bodyPr rtlCol="0" anchor="ctr"/>
          <a:lstStyle/>
          <a:p>
            <a:pPr algn="ctr">
              <a:defRPr/>
            </a:pPr>
            <a:r>
              <a:rPr lang="en-US" b="1" kern="0">
                <a:solidFill>
                  <a:prstClr val="white"/>
                </a:solidFill>
                <a:latin typeface="Calibri"/>
              </a:rPr>
              <a:t>Day −4</a:t>
            </a:r>
          </a:p>
        </p:txBody>
      </p:sp>
      <p:sp>
        <p:nvSpPr>
          <p:cNvPr id="20" name="Rectangle 19">
            <a:extLst>
              <a:ext uri="{FF2B5EF4-FFF2-40B4-BE49-F238E27FC236}">
                <a16:creationId xmlns:a16="http://schemas.microsoft.com/office/drawing/2014/main" id="{870E0F50-848A-207A-F31C-E28DC2A1AF89}"/>
              </a:ext>
            </a:extLst>
          </p:cNvPr>
          <p:cNvSpPr/>
          <p:nvPr/>
        </p:nvSpPr>
        <p:spPr>
          <a:xfrm>
            <a:off x="5230019" y="4876800"/>
            <a:ext cx="990600" cy="457200"/>
          </a:xfrm>
          <a:prstGeom prst="rect">
            <a:avLst/>
          </a:prstGeom>
          <a:pattFill prst="smConfetti">
            <a:fgClr>
              <a:srgbClr val="BE614E"/>
            </a:fgClr>
            <a:bgClr>
              <a:schemeClr val="bg1"/>
            </a:bgClr>
          </a:pattFill>
          <a:ln w="25400" cap="flat" cmpd="sng" algn="ctr">
            <a:solidFill>
              <a:srgbClr val="9A2828"/>
            </a:solidFill>
            <a:prstDash val="solid"/>
          </a:ln>
          <a:effectLst/>
        </p:spPr>
        <p:txBody>
          <a:bodyPr rtlCol="0" anchor="ctr"/>
          <a:lstStyle/>
          <a:p>
            <a:pPr algn="ctr">
              <a:defRPr/>
            </a:pPr>
            <a:r>
              <a:rPr lang="en-US" b="1" kern="0">
                <a:latin typeface="Calibri"/>
              </a:rPr>
              <a:t>Day 0</a:t>
            </a:r>
          </a:p>
        </p:txBody>
      </p:sp>
      <p:sp>
        <p:nvSpPr>
          <p:cNvPr id="4" name="TextBox 3">
            <a:extLst>
              <a:ext uri="{FF2B5EF4-FFF2-40B4-BE49-F238E27FC236}">
                <a16:creationId xmlns:a16="http://schemas.microsoft.com/office/drawing/2014/main" id="{2293A289-F364-53F2-0FC6-D1F2D83D2E7C}"/>
              </a:ext>
            </a:extLst>
          </p:cNvPr>
          <p:cNvSpPr txBox="1"/>
          <p:nvPr/>
        </p:nvSpPr>
        <p:spPr>
          <a:xfrm>
            <a:off x="8458200" y="120749"/>
            <a:ext cx="2472608"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Isolation</a:t>
            </a:r>
          </a:p>
        </p:txBody>
      </p:sp>
      <p:sp>
        <p:nvSpPr>
          <p:cNvPr id="5" name="Right Brace 4">
            <a:extLst>
              <a:ext uri="{FF2B5EF4-FFF2-40B4-BE49-F238E27FC236}">
                <a16:creationId xmlns:a16="http://schemas.microsoft.com/office/drawing/2014/main" id="{EF6B8D02-8ED9-EE85-9135-20FE333EA80C}"/>
              </a:ext>
            </a:extLst>
          </p:cNvPr>
          <p:cNvSpPr/>
          <p:nvPr/>
        </p:nvSpPr>
        <p:spPr>
          <a:xfrm rot="5400000">
            <a:off x="5486400" y="1187067"/>
            <a:ext cx="457200" cy="8839200"/>
          </a:xfrm>
          <a:prstGeom prst="righ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A24BEC78-36AB-AA50-74EA-D2052A265BC0}"/>
              </a:ext>
            </a:extLst>
          </p:cNvPr>
          <p:cNvSpPr txBox="1"/>
          <p:nvPr/>
        </p:nvSpPr>
        <p:spPr>
          <a:xfrm>
            <a:off x="4582319" y="5917168"/>
            <a:ext cx="2286000" cy="369332"/>
          </a:xfrm>
          <a:prstGeom prst="rect">
            <a:avLst/>
          </a:prstGeom>
          <a:noFill/>
        </p:spPr>
        <p:txBody>
          <a:bodyPr wrap="square" rtlCol="0">
            <a:spAutoFit/>
          </a:bodyPr>
          <a:lstStyle/>
          <a:p>
            <a:pPr algn="ctr"/>
            <a:r>
              <a:rPr lang="en-US" b="1"/>
              <a:t>Infectious Period</a:t>
            </a:r>
          </a:p>
        </p:txBody>
      </p:sp>
    </p:spTree>
    <p:extLst>
      <p:ext uri="{BB962C8B-B14F-4D97-AF65-F5344CB8AC3E}">
        <p14:creationId xmlns:p14="http://schemas.microsoft.com/office/powerpoint/2010/main" val="3063947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FBC90-99E0-A5D7-2429-6431ADB5B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479B8-9324-6BFC-2C31-1A25507DD953}"/>
              </a:ext>
            </a:extLst>
          </p:cNvPr>
          <p:cNvSpPr>
            <a:spLocks noGrp="1"/>
          </p:cNvSpPr>
          <p:nvPr>
            <p:ph type="title"/>
          </p:nvPr>
        </p:nvSpPr>
        <p:spPr>
          <a:xfrm>
            <a:off x="609600" y="470204"/>
            <a:ext cx="10160000" cy="1143000"/>
          </a:xfrm>
        </p:spPr>
        <p:txBody>
          <a:bodyPr/>
          <a:lstStyle/>
          <a:p>
            <a:r>
              <a:rPr lang="en-US" sz="3200"/>
              <a:t>Thoroughly Interview Case (or Family of Child)</a:t>
            </a:r>
          </a:p>
        </p:txBody>
      </p:sp>
      <p:sp>
        <p:nvSpPr>
          <p:cNvPr id="3" name="Content Placeholder 2">
            <a:extLst>
              <a:ext uri="{FF2B5EF4-FFF2-40B4-BE49-F238E27FC236}">
                <a16:creationId xmlns:a16="http://schemas.microsoft.com/office/drawing/2014/main" id="{A82F9C99-AFE7-C257-7BE8-11BA8E37F65E}"/>
              </a:ext>
            </a:extLst>
          </p:cNvPr>
          <p:cNvSpPr>
            <a:spLocks noGrp="1"/>
          </p:cNvSpPr>
          <p:nvPr>
            <p:ph sz="half" idx="1"/>
          </p:nvPr>
        </p:nvSpPr>
        <p:spPr>
          <a:xfrm>
            <a:off x="609600" y="1886712"/>
            <a:ext cx="4876800" cy="4590288"/>
          </a:xfrm>
        </p:spPr>
        <p:txBody>
          <a:bodyPr vert="horz" lIns="91440" tIns="45720" rIns="91440" bIns="45720" rtlCol="0" anchor="t">
            <a:normAutofit/>
          </a:bodyPr>
          <a:lstStyle/>
          <a:p>
            <a:pPr marL="0" indent="0" algn="ctr">
              <a:spcBef>
                <a:spcPts val="0"/>
              </a:spcBef>
              <a:buNone/>
            </a:pPr>
            <a:endParaRPr lang="en-US" sz="1050" b="1">
              <a:solidFill>
                <a:schemeClr val="tx2"/>
              </a:solidFill>
              <a:latin typeface="+mj-lt"/>
            </a:endParaRPr>
          </a:p>
          <a:p>
            <a:pPr marL="0" indent="0" algn="ctr">
              <a:spcBef>
                <a:spcPts val="0"/>
              </a:spcBef>
              <a:buNone/>
            </a:pPr>
            <a:endParaRPr lang="en-US" sz="1050" b="1">
              <a:solidFill>
                <a:schemeClr val="tx2"/>
              </a:solidFill>
              <a:latin typeface="+mj-lt"/>
            </a:endParaRPr>
          </a:p>
          <a:p>
            <a:pPr marL="350520" indent="-238125">
              <a:spcBef>
                <a:spcPts val="0"/>
              </a:spcBef>
            </a:pPr>
            <a:r>
              <a:rPr lang="en-US" sz="2000" b="1">
                <a:latin typeface="+mj-lt"/>
              </a:rPr>
              <a:t>Symptom History </a:t>
            </a:r>
            <a:r>
              <a:rPr lang="en-US" sz="2000">
                <a:latin typeface="+mj-lt"/>
              </a:rPr>
              <a:t>(Review the symptoms experienced, rash onset date  is critical) (QP #3)</a:t>
            </a:r>
            <a:endParaRPr lang="en-US" sz="2000">
              <a:latin typeface="+mj-lt"/>
              <a:ea typeface="Cambria"/>
            </a:endParaRPr>
          </a:p>
          <a:p>
            <a:pPr marL="350520" indent="-238125">
              <a:spcBef>
                <a:spcPts val="0"/>
              </a:spcBef>
            </a:pPr>
            <a:r>
              <a:rPr lang="en-US" sz="2000" b="1">
                <a:latin typeface="+mj-lt"/>
              </a:rPr>
              <a:t>MMR Vaccination History </a:t>
            </a:r>
            <a:r>
              <a:rPr lang="en-US" sz="2000">
                <a:latin typeface="+mj-lt"/>
              </a:rPr>
              <a:t>(if not already known from ordering provider)? (QP #4)</a:t>
            </a:r>
            <a:endParaRPr lang="en-US" sz="2000">
              <a:latin typeface="+mj-lt"/>
              <a:ea typeface="Cambria"/>
            </a:endParaRPr>
          </a:p>
          <a:p>
            <a:pPr marL="350520" indent="-238125">
              <a:spcBef>
                <a:spcPts val="0"/>
              </a:spcBef>
            </a:pPr>
            <a:r>
              <a:rPr lang="en-US" sz="2000" b="1">
                <a:latin typeface="+mj-lt"/>
              </a:rPr>
              <a:t>Occupation/school </a:t>
            </a:r>
            <a:r>
              <a:rPr lang="en-US" sz="2000">
                <a:latin typeface="+mj-lt"/>
              </a:rPr>
              <a:t>(if so, where and did they work/attend school while infectious)? (QP #2) </a:t>
            </a:r>
            <a:endParaRPr lang="en-US" sz="2000">
              <a:latin typeface="+mj-lt"/>
              <a:ea typeface="Cambria"/>
            </a:endParaRPr>
          </a:p>
          <a:p>
            <a:pPr marL="350520" indent="-238125">
              <a:spcBef>
                <a:spcPts val="0"/>
              </a:spcBef>
            </a:pPr>
            <a:r>
              <a:rPr lang="en-US" sz="2000" b="1">
                <a:latin typeface="+mj-lt"/>
              </a:rPr>
              <a:t>Race/Hispanic Status </a:t>
            </a:r>
            <a:r>
              <a:rPr lang="en-US" sz="2000">
                <a:latin typeface="+mj-lt"/>
              </a:rPr>
              <a:t>(if not known by provider)? </a:t>
            </a:r>
            <a:endParaRPr lang="en-US" sz="2000">
              <a:latin typeface="+mj-lt"/>
              <a:ea typeface="Cambria"/>
            </a:endParaRPr>
          </a:p>
          <a:p>
            <a:pPr>
              <a:spcBef>
                <a:spcPts val="0"/>
              </a:spcBef>
            </a:pPr>
            <a:endParaRPr lang="en-US" sz="1800">
              <a:latin typeface="+mj-lt"/>
            </a:endParaRPr>
          </a:p>
          <a:p>
            <a:pPr marL="457200" indent="-457200">
              <a:spcBef>
                <a:spcPts val="0"/>
              </a:spcBef>
              <a:buFont typeface="Wingdings" panose="05000000000000000000" pitchFamily="2" charset="2"/>
              <a:buChar char="Ø"/>
            </a:pPr>
            <a:endParaRPr lang="en-US" sz="1800" b="1">
              <a:latin typeface="+mj-lt"/>
            </a:endParaRPr>
          </a:p>
          <a:p>
            <a:pPr lvl="1">
              <a:spcBef>
                <a:spcPts val="0"/>
              </a:spcBef>
            </a:pPr>
            <a:endParaRPr lang="en-US" sz="1600">
              <a:latin typeface="+mj-lt"/>
            </a:endParaRPr>
          </a:p>
        </p:txBody>
      </p:sp>
      <p:sp>
        <p:nvSpPr>
          <p:cNvPr id="6" name="Content Placeholder 5">
            <a:extLst>
              <a:ext uri="{FF2B5EF4-FFF2-40B4-BE49-F238E27FC236}">
                <a16:creationId xmlns:a16="http://schemas.microsoft.com/office/drawing/2014/main" id="{957D788D-893D-DBD1-28F4-9F57BD55D24E}"/>
              </a:ext>
            </a:extLst>
          </p:cNvPr>
          <p:cNvSpPr>
            <a:spLocks noGrp="1"/>
          </p:cNvSpPr>
          <p:nvPr>
            <p:ph sz="half" idx="2"/>
          </p:nvPr>
        </p:nvSpPr>
        <p:spPr>
          <a:xfrm>
            <a:off x="5892800" y="1886712"/>
            <a:ext cx="4876800" cy="4590288"/>
          </a:xfrm>
        </p:spPr>
        <p:txBody>
          <a:bodyPr>
            <a:normAutofit/>
          </a:bodyPr>
          <a:lstStyle/>
          <a:p>
            <a:pPr marL="350838" indent="-238125">
              <a:spcBef>
                <a:spcPts val="0"/>
              </a:spcBef>
            </a:pPr>
            <a:endParaRPr lang="en-US" sz="900" b="1">
              <a:latin typeface="+mj-lt"/>
            </a:endParaRPr>
          </a:p>
          <a:p>
            <a:pPr marL="350838" indent="-238125">
              <a:spcBef>
                <a:spcPts val="0"/>
              </a:spcBef>
            </a:pPr>
            <a:endParaRPr lang="en-US" sz="900" b="1">
              <a:latin typeface="+mj-lt"/>
            </a:endParaRPr>
          </a:p>
          <a:p>
            <a:pPr marL="350838" indent="-238125">
              <a:spcBef>
                <a:spcPts val="0"/>
              </a:spcBef>
            </a:pPr>
            <a:r>
              <a:rPr lang="en-US" sz="2000" b="1">
                <a:latin typeface="+mj-lt"/>
              </a:rPr>
              <a:t>Risk History</a:t>
            </a:r>
          </a:p>
          <a:p>
            <a:pPr marL="573723" lvl="1" indent="-238125">
              <a:spcBef>
                <a:spcPts val="0"/>
              </a:spcBef>
            </a:pPr>
            <a:r>
              <a:rPr lang="en-US" sz="2000" b="1">
                <a:latin typeface="+mj-lt"/>
              </a:rPr>
              <a:t>Contact with another case of measles, or someone with similar symptoms? </a:t>
            </a:r>
            <a:r>
              <a:rPr lang="en-US" sz="2000">
                <a:latin typeface="+mj-lt"/>
              </a:rPr>
              <a:t>(QP #5)</a:t>
            </a:r>
          </a:p>
          <a:p>
            <a:pPr marL="573723" lvl="1" indent="-238125">
              <a:spcBef>
                <a:spcPts val="0"/>
              </a:spcBef>
            </a:pPr>
            <a:r>
              <a:rPr lang="en-US" sz="2000" b="1">
                <a:latin typeface="+mj-lt"/>
              </a:rPr>
              <a:t>Travel History </a:t>
            </a:r>
            <a:r>
              <a:rPr lang="en-US" sz="2000">
                <a:latin typeface="+mj-lt"/>
              </a:rPr>
              <a:t>(including where and dates), </a:t>
            </a:r>
            <a:r>
              <a:rPr lang="en-US" sz="2000" b="1">
                <a:latin typeface="+mj-lt"/>
              </a:rPr>
              <a:t>or recent out of town visitors </a:t>
            </a:r>
            <a:r>
              <a:rPr lang="en-US" sz="2000">
                <a:latin typeface="+mj-lt"/>
              </a:rPr>
              <a:t>(from where and dates)? (QP #5) </a:t>
            </a:r>
          </a:p>
          <a:p>
            <a:pPr marL="848043" lvl="2" indent="-238125">
              <a:spcBef>
                <a:spcPts val="0"/>
              </a:spcBef>
            </a:pPr>
            <a:r>
              <a:rPr lang="en-US" sz="1700">
                <a:latin typeface="+mj-lt"/>
              </a:rPr>
              <a:t>Flights while infectious?  Obtain Flight Info.</a:t>
            </a:r>
          </a:p>
          <a:p>
            <a:pPr marL="573723" lvl="1" indent="-238125">
              <a:spcBef>
                <a:spcPts val="0"/>
              </a:spcBef>
            </a:pPr>
            <a:r>
              <a:rPr lang="en-US" sz="2000" b="1">
                <a:latin typeface="+mj-lt"/>
              </a:rPr>
              <a:t>Transmission setting </a:t>
            </a:r>
            <a:r>
              <a:rPr lang="en-US" sz="2000">
                <a:latin typeface="+mj-lt"/>
              </a:rPr>
              <a:t>(childcare, school, healthcare setting)? (QP #5) </a:t>
            </a:r>
          </a:p>
          <a:p>
            <a:pPr>
              <a:spcBef>
                <a:spcPts val="0"/>
              </a:spcBef>
            </a:pPr>
            <a:endParaRPr lang="en-US" sz="2000"/>
          </a:p>
        </p:txBody>
      </p:sp>
      <p:sp>
        <p:nvSpPr>
          <p:cNvPr id="5" name="TextBox 4">
            <a:extLst>
              <a:ext uri="{FF2B5EF4-FFF2-40B4-BE49-F238E27FC236}">
                <a16:creationId xmlns:a16="http://schemas.microsoft.com/office/drawing/2014/main" id="{810881A7-C51C-DC3A-8B39-5515F857201E}"/>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Case Interview</a:t>
            </a:r>
          </a:p>
        </p:txBody>
      </p:sp>
      <p:sp>
        <p:nvSpPr>
          <p:cNvPr id="7" name="TextBox 6">
            <a:extLst>
              <a:ext uri="{FF2B5EF4-FFF2-40B4-BE49-F238E27FC236}">
                <a16:creationId xmlns:a16="http://schemas.microsoft.com/office/drawing/2014/main" id="{FDE7E116-F85D-32AB-07FD-1C4C9D921900}"/>
              </a:ext>
            </a:extLst>
          </p:cNvPr>
          <p:cNvSpPr txBox="1"/>
          <p:nvPr/>
        </p:nvSpPr>
        <p:spPr>
          <a:xfrm>
            <a:off x="762000" y="6172200"/>
            <a:ext cx="9855200" cy="923330"/>
          </a:xfrm>
          <a:prstGeom prst="rect">
            <a:avLst/>
          </a:prstGeom>
          <a:noFill/>
        </p:spPr>
        <p:txBody>
          <a:bodyPr wrap="square" rtlCol="0">
            <a:spAutoFit/>
          </a:bodyPr>
          <a:lstStyle/>
          <a:p>
            <a:r>
              <a:rPr lang="en-US" sz="1800">
                <a:solidFill>
                  <a:srgbClr val="FF0000"/>
                </a:solidFill>
                <a:latin typeface="+mj-lt"/>
              </a:rPr>
              <a:t>Risk History Time Period is generally 3 weeks (up to 21 days) prior to onset so we can hopefully determine where they may have been exposed to measles (risk history).  </a:t>
            </a:r>
          </a:p>
          <a:p>
            <a:endParaRPr lang="en-US"/>
          </a:p>
        </p:txBody>
      </p:sp>
      <p:sp>
        <p:nvSpPr>
          <p:cNvPr id="8" name="TextBox 7">
            <a:extLst>
              <a:ext uri="{FF2B5EF4-FFF2-40B4-BE49-F238E27FC236}">
                <a16:creationId xmlns:a16="http://schemas.microsoft.com/office/drawing/2014/main" id="{C56D0777-CF1C-40DE-8B86-2AA90FABFC9C}"/>
              </a:ext>
            </a:extLst>
          </p:cNvPr>
          <p:cNvSpPr txBox="1"/>
          <p:nvPr/>
        </p:nvSpPr>
        <p:spPr>
          <a:xfrm>
            <a:off x="457200" y="1752600"/>
            <a:ext cx="4140200" cy="646331"/>
          </a:xfrm>
          <a:prstGeom prst="rect">
            <a:avLst/>
          </a:prstGeom>
          <a:noFill/>
        </p:spPr>
        <p:txBody>
          <a:bodyPr wrap="square" rtlCol="0">
            <a:spAutoFit/>
          </a:bodyPr>
          <a:lstStyle/>
          <a:p>
            <a:pPr algn="ctr"/>
            <a:r>
              <a:rPr lang="en-US" sz="1800" b="1">
                <a:solidFill>
                  <a:schemeClr val="tx2"/>
                </a:solidFill>
                <a:latin typeface="+mj-lt"/>
              </a:rPr>
              <a:t>Key Questions to ask the Patient </a:t>
            </a:r>
          </a:p>
          <a:p>
            <a:pPr algn="ctr"/>
            <a:endParaRPr lang="en-US"/>
          </a:p>
        </p:txBody>
      </p:sp>
      <p:sp>
        <p:nvSpPr>
          <p:cNvPr id="4" name="Slide Number Placeholder 3">
            <a:extLst>
              <a:ext uri="{FF2B5EF4-FFF2-40B4-BE49-F238E27FC236}">
                <a16:creationId xmlns:a16="http://schemas.microsoft.com/office/drawing/2014/main" id="{E754658D-2857-2BA8-2679-D1AC0BB97E5A}"/>
              </a:ext>
            </a:extLst>
          </p:cNvPr>
          <p:cNvSpPr>
            <a:spLocks noGrp="1"/>
          </p:cNvSpPr>
          <p:nvPr>
            <p:ph type="sldNum" sz="quarter" idx="12"/>
          </p:nvPr>
        </p:nvSpPr>
        <p:spPr/>
        <p:txBody>
          <a:bodyPr/>
          <a:lstStyle/>
          <a:p>
            <a:fld id="{42D63805-6B3A-4718-8F91-8B9405BA4DEA}" type="slidenum">
              <a:rPr lang="en-US" smtClean="0"/>
              <a:t>24</a:t>
            </a:fld>
            <a:endParaRPr lang="en-US"/>
          </a:p>
        </p:txBody>
      </p:sp>
    </p:spTree>
    <p:extLst>
      <p:ext uri="{BB962C8B-B14F-4D97-AF65-F5344CB8AC3E}">
        <p14:creationId xmlns:p14="http://schemas.microsoft.com/office/powerpoint/2010/main" val="835652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50D42-8BCA-9D83-82DF-1AF1D218DC28}"/>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5D7C25AA-2E38-DA81-94AC-CFEFA3567618}"/>
              </a:ext>
            </a:extLst>
          </p:cNvPr>
          <p:cNvSpPr>
            <a:spLocks noGrp="1"/>
          </p:cNvSpPr>
          <p:nvPr>
            <p:ph type="title"/>
          </p:nvPr>
        </p:nvSpPr>
        <p:spPr/>
        <p:txBody>
          <a:bodyPr/>
          <a:lstStyle/>
          <a:p>
            <a:r>
              <a:rPr lang="en-US" altLang="en-US" sz="3600"/>
              <a:t>Identify Close Contacts</a:t>
            </a:r>
          </a:p>
        </p:txBody>
      </p:sp>
      <p:sp>
        <p:nvSpPr>
          <p:cNvPr id="3" name="Content Placeholder 2">
            <a:extLst>
              <a:ext uri="{FF2B5EF4-FFF2-40B4-BE49-F238E27FC236}">
                <a16:creationId xmlns:a16="http://schemas.microsoft.com/office/drawing/2014/main" id="{E8733810-CF3E-0048-734C-D8F14BC5B4AA}"/>
              </a:ext>
            </a:extLst>
          </p:cNvPr>
          <p:cNvSpPr>
            <a:spLocks noGrp="1"/>
          </p:cNvSpPr>
          <p:nvPr>
            <p:ph idx="1"/>
          </p:nvPr>
        </p:nvSpPr>
        <p:spPr/>
        <p:txBody>
          <a:bodyPr>
            <a:normAutofit/>
          </a:bodyPr>
          <a:lstStyle/>
          <a:p>
            <a:pPr marL="0" indent="0">
              <a:buNone/>
            </a:pPr>
            <a:r>
              <a:rPr lang="en-US" sz="2200">
                <a:latin typeface="+mj-lt"/>
              </a:rPr>
              <a:t>Those individuals present at the same time as the case in a shared airspace, as well as in the determined airspace for 2 hours after the case left:</a:t>
            </a:r>
          </a:p>
          <a:p>
            <a:pPr marL="0" indent="0">
              <a:buNone/>
            </a:pPr>
            <a:endParaRPr lang="en-US" sz="1000" kern="0">
              <a:latin typeface="+mj-lt"/>
            </a:endParaRPr>
          </a:p>
          <a:p>
            <a:pPr lvl="1"/>
            <a:r>
              <a:rPr lang="en-US" sz="2000">
                <a:latin typeface="+mj-lt"/>
              </a:rPr>
              <a:t>Household </a:t>
            </a:r>
          </a:p>
          <a:p>
            <a:pPr lvl="1"/>
            <a:r>
              <a:rPr lang="en-US" sz="2000">
                <a:latin typeface="+mj-lt"/>
              </a:rPr>
              <a:t>Close friends</a:t>
            </a:r>
          </a:p>
          <a:p>
            <a:pPr lvl="1"/>
            <a:r>
              <a:rPr lang="en-US" sz="2000">
                <a:latin typeface="+mj-lt"/>
              </a:rPr>
              <a:t>School or daycare (students and staff)</a:t>
            </a:r>
          </a:p>
          <a:p>
            <a:pPr lvl="1"/>
            <a:r>
              <a:rPr lang="en-US" sz="2000">
                <a:latin typeface="+mj-lt"/>
              </a:rPr>
              <a:t>Medical facility (patients and staff)</a:t>
            </a:r>
          </a:p>
          <a:p>
            <a:pPr lvl="1"/>
            <a:r>
              <a:rPr lang="en-US" sz="2000">
                <a:latin typeface="+mj-lt"/>
              </a:rPr>
              <a:t>Workplace</a:t>
            </a:r>
          </a:p>
          <a:p>
            <a:pPr lvl="1"/>
            <a:r>
              <a:rPr lang="en-US" sz="2000">
                <a:latin typeface="+mj-lt"/>
              </a:rPr>
              <a:t>Religious/social groups</a:t>
            </a:r>
          </a:p>
          <a:p>
            <a:pPr lvl="1"/>
            <a:r>
              <a:rPr lang="en-US" sz="2000">
                <a:latin typeface="+mj-lt"/>
              </a:rPr>
              <a:t>Sports teams or other extracurricular activity groups</a:t>
            </a:r>
          </a:p>
          <a:p>
            <a:pPr lvl="1"/>
            <a:r>
              <a:rPr lang="en-US" sz="2000">
                <a:latin typeface="+mj-lt"/>
              </a:rPr>
              <a:t>Buses/Carpools/Taxis/Ubers, etc.</a:t>
            </a:r>
          </a:p>
          <a:p>
            <a:pPr lvl="1"/>
            <a:r>
              <a:rPr lang="en-US" sz="2000">
                <a:latin typeface="+mj-lt"/>
              </a:rPr>
              <a:t>Travel (companions and drivers)</a:t>
            </a:r>
          </a:p>
          <a:p>
            <a:pPr lvl="1"/>
            <a:r>
              <a:rPr lang="en-US" sz="2000">
                <a:latin typeface="+mj-lt"/>
              </a:rPr>
              <a:t>Persons exposed at social events or retail establishments</a:t>
            </a:r>
          </a:p>
          <a:p>
            <a:endParaRPr lang="en-US"/>
          </a:p>
        </p:txBody>
      </p:sp>
      <p:sp>
        <p:nvSpPr>
          <p:cNvPr id="2" name="Slide Number Placeholder 1">
            <a:extLst>
              <a:ext uri="{FF2B5EF4-FFF2-40B4-BE49-F238E27FC236}">
                <a16:creationId xmlns:a16="http://schemas.microsoft.com/office/drawing/2014/main" id="{552D4CDE-9E01-B4EC-6F1F-8BE538E654B9}"/>
              </a:ext>
            </a:extLst>
          </p:cNvPr>
          <p:cNvSpPr>
            <a:spLocks noGrp="1"/>
          </p:cNvSpPr>
          <p:nvPr>
            <p:ph type="sldNum" sz="quarter" idx="12"/>
          </p:nvPr>
        </p:nvSpPr>
        <p:spPr/>
        <p:txBody>
          <a:bodyPr/>
          <a:lstStyle/>
          <a:p>
            <a:pPr>
              <a:defRPr/>
            </a:pPr>
            <a:fld id="{3ED82133-201E-4171-B969-12F0B1EB2EDD}" type="slidenum">
              <a:rPr lang="en-US" altLang="en-US" smtClean="0">
                <a:solidFill>
                  <a:schemeClr val="bg1"/>
                </a:solidFill>
              </a:rPr>
              <a:pPr>
                <a:defRPr/>
              </a:pPr>
              <a:t>25</a:t>
            </a:fld>
            <a:endParaRPr lang="en-US" altLang="en-US">
              <a:solidFill>
                <a:schemeClr val="bg1"/>
              </a:solidFill>
            </a:endParaRPr>
          </a:p>
        </p:txBody>
      </p:sp>
      <p:sp>
        <p:nvSpPr>
          <p:cNvPr id="5" name="TextBox 4">
            <a:extLst>
              <a:ext uri="{FF2B5EF4-FFF2-40B4-BE49-F238E27FC236}">
                <a16:creationId xmlns:a16="http://schemas.microsoft.com/office/drawing/2014/main" id="{E9AFC4CE-AA9F-0482-A6CA-64A19735DFE3}"/>
              </a:ext>
            </a:extLst>
          </p:cNvPr>
          <p:cNvSpPr txBox="1"/>
          <p:nvPr/>
        </p:nvSpPr>
        <p:spPr>
          <a:xfrm>
            <a:off x="7637941" y="2476500"/>
            <a:ext cx="3292867" cy="2585323"/>
          </a:xfrm>
          <a:prstGeom prst="rect">
            <a:avLst/>
          </a:prstGeom>
          <a:solidFill>
            <a:schemeClr val="accent6">
              <a:lumMod val="20000"/>
              <a:lumOff val="80000"/>
            </a:schemeClr>
          </a:solidFill>
          <a:ln w="38100">
            <a:solidFill>
              <a:schemeClr val="tx1"/>
            </a:solidFill>
          </a:ln>
        </p:spPr>
        <p:txBody>
          <a:bodyPr wrap="square" rtlCol="0">
            <a:spAutoFit/>
          </a:bodyPr>
          <a:lstStyle/>
          <a:p>
            <a:r>
              <a:rPr lang="en-US">
                <a:latin typeface="+mj-lt"/>
              </a:rPr>
              <a:t>The most common locations of exposure include </a:t>
            </a:r>
            <a:r>
              <a:rPr lang="en-US" b="1">
                <a:latin typeface="+mj-lt"/>
              </a:rPr>
              <a:t>household</a:t>
            </a:r>
            <a:r>
              <a:rPr lang="en-US">
                <a:latin typeface="+mj-lt"/>
              </a:rPr>
              <a:t> and </a:t>
            </a:r>
            <a:r>
              <a:rPr lang="en-US" b="1">
                <a:latin typeface="+mj-lt"/>
              </a:rPr>
              <a:t>medical facility settings </a:t>
            </a:r>
            <a:r>
              <a:rPr lang="en-US">
                <a:latin typeface="+mj-lt"/>
              </a:rPr>
              <a:t>(from when the patient sought care prior to diagnosis).</a:t>
            </a:r>
          </a:p>
          <a:p>
            <a:endParaRPr lang="en-US">
              <a:latin typeface="+mj-lt"/>
            </a:endParaRPr>
          </a:p>
          <a:p>
            <a:r>
              <a:rPr lang="en-US">
                <a:latin typeface="+mj-lt"/>
              </a:rPr>
              <a:t>Don’t forget to ask how the patient got to and from various locations while infectious.</a:t>
            </a:r>
          </a:p>
        </p:txBody>
      </p:sp>
      <p:sp>
        <p:nvSpPr>
          <p:cNvPr id="6" name="TextBox 5">
            <a:extLst>
              <a:ext uri="{FF2B5EF4-FFF2-40B4-BE49-F238E27FC236}">
                <a16:creationId xmlns:a16="http://schemas.microsoft.com/office/drawing/2014/main" id="{D1812F52-41D8-C188-3400-BA93816A4B76}"/>
              </a:ext>
            </a:extLst>
          </p:cNvPr>
          <p:cNvSpPr txBox="1"/>
          <p:nvPr/>
        </p:nvSpPr>
        <p:spPr>
          <a:xfrm>
            <a:off x="8458200" y="120749"/>
            <a:ext cx="2472608" cy="523220"/>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a:t>
            </a:r>
          </a:p>
          <a:p>
            <a:pPr algn="ctr"/>
            <a:r>
              <a:rPr lang="en-US" sz="1400" b="1"/>
              <a:t>Contact Identification</a:t>
            </a:r>
          </a:p>
        </p:txBody>
      </p:sp>
    </p:spTree>
    <p:extLst>
      <p:ext uri="{BB962C8B-B14F-4D97-AF65-F5344CB8AC3E}">
        <p14:creationId xmlns:p14="http://schemas.microsoft.com/office/powerpoint/2010/main" val="1694001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9D1A8-0001-AC04-FEB4-4D4DDD47F3BA}"/>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8897F95E-A030-4FB5-95C5-1C18DFF58F6C}"/>
              </a:ext>
            </a:extLst>
          </p:cNvPr>
          <p:cNvSpPr>
            <a:spLocks noGrp="1"/>
          </p:cNvSpPr>
          <p:nvPr>
            <p:ph type="title"/>
          </p:nvPr>
        </p:nvSpPr>
        <p:spPr>
          <a:xfrm>
            <a:off x="475934" y="181778"/>
            <a:ext cx="10160000" cy="1143000"/>
          </a:xfrm>
        </p:spPr>
        <p:txBody>
          <a:bodyPr/>
          <a:lstStyle/>
          <a:p>
            <a:r>
              <a:rPr lang="en-US" altLang="en-US" sz="3600"/>
              <a:t>Contact Notification</a:t>
            </a:r>
          </a:p>
        </p:txBody>
      </p:sp>
      <p:sp>
        <p:nvSpPr>
          <p:cNvPr id="3" name="Content Placeholder 2">
            <a:extLst>
              <a:ext uri="{FF2B5EF4-FFF2-40B4-BE49-F238E27FC236}">
                <a16:creationId xmlns:a16="http://schemas.microsoft.com/office/drawing/2014/main" id="{42DEC4DA-1232-1366-2882-2D5C77EFD8A9}"/>
              </a:ext>
            </a:extLst>
          </p:cNvPr>
          <p:cNvSpPr>
            <a:spLocks noGrp="1"/>
          </p:cNvSpPr>
          <p:nvPr>
            <p:ph idx="1"/>
          </p:nvPr>
        </p:nvSpPr>
        <p:spPr>
          <a:xfrm>
            <a:off x="448392" y="1295400"/>
            <a:ext cx="10160000" cy="5162970"/>
          </a:xfrm>
        </p:spPr>
        <p:txBody>
          <a:bodyPr>
            <a:noAutofit/>
          </a:bodyPr>
          <a:lstStyle/>
          <a:p>
            <a:pPr>
              <a:spcBef>
                <a:spcPts val="0"/>
              </a:spcBef>
            </a:pPr>
            <a:r>
              <a:rPr lang="en-US" sz="2400">
                <a:latin typeface="+mj-lt"/>
              </a:rPr>
              <a:t>Identify and notify all exposed contacts of the case while the case was infectious.</a:t>
            </a:r>
          </a:p>
          <a:p>
            <a:pPr>
              <a:spcBef>
                <a:spcPts val="0"/>
              </a:spcBef>
            </a:pPr>
            <a:endParaRPr lang="en-US" sz="500">
              <a:latin typeface="+mj-lt"/>
            </a:endParaRPr>
          </a:p>
          <a:p>
            <a:pPr lvl="1">
              <a:spcBef>
                <a:spcPts val="0"/>
              </a:spcBef>
            </a:pPr>
            <a:r>
              <a:rPr lang="en-US" sz="2000">
                <a:latin typeface="+mj-lt"/>
              </a:rPr>
              <a:t>Phone calls</a:t>
            </a:r>
          </a:p>
          <a:p>
            <a:pPr lvl="1">
              <a:spcBef>
                <a:spcPts val="0"/>
              </a:spcBef>
            </a:pPr>
            <a:r>
              <a:rPr lang="en-US" sz="2000">
                <a:latin typeface="+mj-lt"/>
              </a:rPr>
              <a:t>Letters</a:t>
            </a:r>
          </a:p>
          <a:p>
            <a:pPr lvl="1">
              <a:spcBef>
                <a:spcPts val="0"/>
              </a:spcBef>
            </a:pPr>
            <a:r>
              <a:rPr lang="en-US" sz="2000">
                <a:latin typeface="+mj-lt"/>
              </a:rPr>
              <a:t>Public advisories</a:t>
            </a:r>
          </a:p>
          <a:p>
            <a:pPr marL="308610" lvl="1" indent="0">
              <a:spcBef>
                <a:spcPts val="0"/>
              </a:spcBef>
              <a:buNone/>
            </a:pPr>
            <a:endParaRPr lang="en-US" sz="1000">
              <a:latin typeface="+mj-lt"/>
            </a:endParaRPr>
          </a:p>
          <a:p>
            <a:pPr>
              <a:spcBef>
                <a:spcPts val="0"/>
              </a:spcBef>
            </a:pPr>
            <a:r>
              <a:rPr lang="en-US" sz="2400">
                <a:latin typeface="+mj-lt"/>
              </a:rPr>
              <a:t>Prioritize high-risk contacts and refer them to their healthcare providers immediately for possible use of IG.</a:t>
            </a:r>
          </a:p>
          <a:p>
            <a:pPr>
              <a:spcBef>
                <a:spcPts val="0"/>
              </a:spcBef>
            </a:pPr>
            <a:endParaRPr lang="en-US" sz="500">
              <a:latin typeface="+mj-lt"/>
            </a:endParaRPr>
          </a:p>
          <a:p>
            <a:pPr lvl="1">
              <a:spcBef>
                <a:spcPts val="0"/>
              </a:spcBef>
            </a:pPr>
            <a:r>
              <a:rPr lang="en-US" sz="2000">
                <a:latin typeface="+mj-lt"/>
              </a:rPr>
              <a:t>Pregnant women</a:t>
            </a:r>
          </a:p>
          <a:p>
            <a:pPr lvl="1">
              <a:spcBef>
                <a:spcPts val="0"/>
              </a:spcBef>
            </a:pPr>
            <a:r>
              <a:rPr lang="en-US" sz="2000">
                <a:latin typeface="+mj-lt"/>
              </a:rPr>
              <a:t>Immunosuppressed individuals </a:t>
            </a:r>
          </a:p>
          <a:p>
            <a:pPr lvl="1">
              <a:spcBef>
                <a:spcPts val="0"/>
              </a:spcBef>
            </a:pPr>
            <a:r>
              <a:rPr lang="en-US" sz="2000">
                <a:latin typeface="+mj-lt"/>
              </a:rPr>
              <a:t>Infants &lt;12 months of age </a:t>
            </a:r>
          </a:p>
          <a:p>
            <a:pPr lvl="1">
              <a:spcBef>
                <a:spcPts val="0"/>
              </a:spcBef>
            </a:pPr>
            <a:endParaRPr lang="en-US" sz="1000">
              <a:latin typeface="+mj-lt"/>
            </a:endParaRPr>
          </a:p>
          <a:p>
            <a:pPr>
              <a:spcBef>
                <a:spcPts val="0"/>
              </a:spcBef>
            </a:pPr>
            <a:r>
              <a:rPr lang="en-US" sz="2400">
                <a:latin typeface="+mj-lt"/>
              </a:rPr>
              <a:t>Ensure that companions of known exposed contacts, who have also been exposed, are identified.</a:t>
            </a:r>
          </a:p>
          <a:p>
            <a:pPr>
              <a:spcBef>
                <a:spcPts val="0"/>
              </a:spcBef>
            </a:pPr>
            <a:endParaRPr lang="en-US" sz="500">
              <a:latin typeface="+mj-lt"/>
            </a:endParaRPr>
          </a:p>
          <a:p>
            <a:pPr lvl="1">
              <a:spcBef>
                <a:spcPts val="0"/>
              </a:spcBef>
            </a:pPr>
            <a:r>
              <a:rPr lang="en-US" sz="1850">
                <a:latin typeface="+mj-lt"/>
              </a:rPr>
              <a:t>Examples: a medical office might have a list of patients that were in the waiting room, but family/companions that accompanied the patients would not be on their list.</a:t>
            </a:r>
          </a:p>
          <a:p>
            <a:pPr eaLnBrk="1" hangingPunct="1"/>
            <a:endParaRPr lang="en-US" altLang="en-US" sz="2000"/>
          </a:p>
          <a:p>
            <a:pPr eaLnBrk="1" hangingPunct="1"/>
            <a:endParaRPr lang="en-US" altLang="en-US" sz="2000"/>
          </a:p>
          <a:p>
            <a:pPr marL="0" indent="0">
              <a:buNone/>
            </a:pPr>
            <a:endParaRPr lang="en-US" altLang="en-US" sz="2000"/>
          </a:p>
          <a:p>
            <a:pPr eaLnBrk="1" hangingPunct="1"/>
            <a:endParaRPr lang="en-US" altLang="en-US" sz="2000"/>
          </a:p>
        </p:txBody>
      </p:sp>
      <p:sp>
        <p:nvSpPr>
          <p:cNvPr id="2" name="Slide Number Placeholder 1">
            <a:extLst>
              <a:ext uri="{FF2B5EF4-FFF2-40B4-BE49-F238E27FC236}">
                <a16:creationId xmlns:a16="http://schemas.microsoft.com/office/drawing/2014/main" id="{403C1331-9B47-2B9B-82FB-02B39EBB45C0}"/>
              </a:ext>
            </a:extLst>
          </p:cNvPr>
          <p:cNvSpPr>
            <a:spLocks noGrp="1"/>
          </p:cNvSpPr>
          <p:nvPr>
            <p:ph type="sldNum" sz="quarter" idx="12"/>
          </p:nvPr>
        </p:nvSpPr>
        <p:spPr/>
        <p:txBody>
          <a:bodyPr/>
          <a:lstStyle/>
          <a:p>
            <a:pPr>
              <a:defRPr/>
            </a:pPr>
            <a:fld id="{3ED82133-201E-4171-B969-12F0B1EB2EDD}" type="slidenum">
              <a:rPr lang="en-US" altLang="en-US" smtClean="0">
                <a:solidFill>
                  <a:srgbClr val="000000"/>
                </a:solidFill>
              </a:rPr>
              <a:pPr>
                <a:defRPr/>
              </a:pPr>
              <a:t>26</a:t>
            </a:fld>
            <a:endParaRPr lang="en-US" altLang="en-US">
              <a:solidFill>
                <a:srgbClr val="000000"/>
              </a:solidFill>
            </a:endParaRPr>
          </a:p>
        </p:txBody>
      </p:sp>
      <p:sp>
        <p:nvSpPr>
          <p:cNvPr id="5" name="TextBox 4">
            <a:extLst>
              <a:ext uri="{FF2B5EF4-FFF2-40B4-BE49-F238E27FC236}">
                <a16:creationId xmlns:a16="http://schemas.microsoft.com/office/drawing/2014/main" id="{B7E164C6-373A-D323-D856-93CDD810356B}"/>
              </a:ext>
            </a:extLst>
          </p:cNvPr>
          <p:cNvSpPr txBox="1"/>
          <p:nvPr/>
        </p:nvSpPr>
        <p:spPr>
          <a:xfrm>
            <a:off x="8458200" y="120749"/>
            <a:ext cx="2472608" cy="523220"/>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a:t>
            </a:r>
          </a:p>
          <a:p>
            <a:pPr algn="ctr"/>
            <a:r>
              <a:rPr lang="en-US" sz="1400" b="1"/>
              <a:t>Contact Notification</a:t>
            </a:r>
          </a:p>
        </p:txBody>
      </p:sp>
    </p:spTree>
    <p:extLst>
      <p:ext uri="{BB962C8B-B14F-4D97-AF65-F5344CB8AC3E}">
        <p14:creationId xmlns:p14="http://schemas.microsoft.com/office/powerpoint/2010/main" val="1915105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960FB-78BB-1C31-6FAE-08E1DED46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D9017-B200-D87F-EEF5-7BC32CFDAE0B}"/>
              </a:ext>
            </a:extLst>
          </p:cNvPr>
          <p:cNvSpPr>
            <a:spLocks noGrp="1"/>
          </p:cNvSpPr>
          <p:nvPr>
            <p:ph type="title"/>
          </p:nvPr>
        </p:nvSpPr>
        <p:spPr>
          <a:xfrm>
            <a:off x="422313" y="304800"/>
            <a:ext cx="10160000" cy="1143000"/>
          </a:xfrm>
        </p:spPr>
        <p:txBody>
          <a:bodyPr/>
          <a:lstStyle/>
          <a:p>
            <a:r>
              <a:rPr lang="en-US" sz="3600"/>
              <a:t>Identifying Close Contacts - Challenges</a:t>
            </a:r>
          </a:p>
        </p:txBody>
      </p:sp>
      <p:sp>
        <p:nvSpPr>
          <p:cNvPr id="3" name="Content Placeholder 2">
            <a:extLst>
              <a:ext uri="{FF2B5EF4-FFF2-40B4-BE49-F238E27FC236}">
                <a16:creationId xmlns:a16="http://schemas.microsoft.com/office/drawing/2014/main" id="{4D5CBB90-2196-C22C-91E4-778113BBA2BE}"/>
              </a:ext>
            </a:extLst>
          </p:cNvPr>
          <p:cNvSpPr>
            <a:spLocks noGrp="1"/>
          </p:cNvSpPr>
          <p:nvPr>
            <p:ph idx="1"/>
          </p:nvPr>
        </p:nvSpPr>
        <p:spPr>
          <a:xfrm>
            <a:off x="422313" y="1447800"/>
            <a:ext cx="10160000" cy="4800600"/>
          </a:xfrm>
        </p:spPr>
        <p:txBody>
          <a:bodyPr>
            <a:normAutofit fontScale="92500" lnSpcReduction="20000"/>
          </a:bodyPr>
          <a:lstStyle/>
          <a:p>
            <a:pPr>
              <a:lnSpc>
                <a:spcPct val="110000"/>
              </a:lnSpc>
              <a:spcBef>
                <a:spcPts val="0"/>
              </a:spcBef>
            </a:pPr>
            <a:r>
              <a:rPr lang="en-US" sz="2000" b="1">
                <a:latin typeface="+mj-lt"/>
              </a:rPr>
              <a:t>Some exposures may occur in locations where individual contact identification is not possible:</a:t>
            </a:r>
          </a:p>
          <a:p>
            <a:pPr>
              <a:lnSpc>
                <a:spcPct val="110000"/>
              </a:lnSpc>
              <a:spcBef>
                <a:spcPts val="0"/>
              </a:spcBef>
            </a:pPr>
            <a:endParaRPr lang="en-US" sz="1100">
              <a:latin typeface="+mj-lt"/>
            </a:endParaRPr>
          </a:p>
          <a:p>
            <a:pPr lvl="1">
              <a:lnSpc>
                <a:spcPct val="110000"/>
              </a:lnSpc>
              <a:spcBef>
                <a:spcPts val="0"/>
              </a:spcBef>
            </a:pPr>
            <a:r>
              <a:rPr lang="en-US" sz="1800" b="1">
                <a:latin typeface="+mj-lt"/>
              </a:rPr>
              <a:t>Examples: </a:t>
            </a:r>
            <a:r>
              <a:rPr lang="en-US" sz="1800">
                <a:latin typeface="+mj-lt"/>
              </a:rPr>
              <a:t>Retail Establishments, Public Transportation, Public Spaces.</a:t>
            </a:r>
          </a:p>
          <a:p>
            <a:pPr lvl="1">
              <a:lnSpc>
                <a:spcPct val="110000"/>
              </a:lnSpc>
              <a:spcBef>
                <a:spcPts val="0"/>
              </a:spcBef>
            </a:pPr>
            <a:endParaRPr lang="en-US" sz="1100">
              <a:latin typeface="+mj-lt"/>
            </a:endParaRPr>
          </a:p>
          <a:p>
            <a:pPr lvl="1">
              <a:lnSpc>
                <a:spcPct val="110000"/>
              </a:lnSpc>
              <a:spcBef>
                <a:spcPts val="0"/>
              </a:spcBef>
            </a:pPr>
            <a:r>
              <a:rPr lang="en-US" sz="1800">
                <a:latin typeface="+mj-lt"/>
              </a:rPr>
              <a:t>Sometimes there are clear groups that can be targeted (like staff that worked during a particular timeframe or a list of patients that were in a waiting room).</a:t>
            </a:r>
          </a:p>
          <a:p>
            <a:pPr lvl="1">
              <a:lnSpc>
                <a:spcPct val="110000"/>
              </a:lnSpc>
              <a:spcBef>
                <a:spcPts val="0"/>
              </a:spcBef>
            </a:pPr>
            <a:endParaRPr lang="en-US" sz="1100">
              <a:latin typeface="+mj-lt"/>
            </a:endParaRPr>
          </a:p>
          <a:p>
            <a:pPr lvl="1">
              <a:lnSpc>
                <a:spcPct val="110000"/>
              </a:lnSpc>
              <a:spcBef>
                <a:spcPts val="0"/>
              </a:spcBef>
            </a:pPr>
            <a:r>
              <a:rPr lang="en-US" sz="1800">
                <a:latin typeface="+mj-lt"/>
              </a:rPr>
              <a:t>Other times we may have to rely on broader outreach so that potentially exposed individuals can self-identify.  </a:t>
            </a:r>
          </a:p>
          <a:p>
            <a:pPr lvl="1">
              <a:lnSpc>
                <a:spcPct val="110000"/>
              </a:lnSpc>
              <a:spcBef>
                <a:spcPts val="0"/>
              </a:spcBef>
            </a:pPr>
            <a:endParaRPr lang="en-US" sz="1800">
              <a:latin typeface="+mj-lt"/>
            </a:endParaRPr>
          </a:p>
          <a:p>
            <a:pPr>
              <a:lnSpc>
                <a:spcPct val="110000"/>
              </a:lnSpc>
              <a:spcBef>
                <a:spcPts val="0"/>
              </a:spcBef>
            </a:pPr>
            <a:r>
              <a:rPr lang="en-US" sz="2000">
                <a:latin typeface="+mj-lt"/>
              </a:rPr>
              <a:t>You may need to work with an establishment to post a </a:t>
            </a:r>
            <a:r>
              <a:rPr lang="en-US" sz="2000" b="1">
                <a:latin typeface="+mj-lt"/>
              </a:rPr>
              <a:t>General Notice </a:t>
            </a:r>
            <a:r>
              <a:rPr lang="en-US" sz="2000">
                <a:latin typeface="+mj-lt"/>
              </a:rPr>
              <a:t>or </a:t>
            </a:r>
            <a:r>
              <a:rPr lang="en-US" sz="2000" b="1">
                <a:latin typeface="+mj-lt"/>
              </a:rPr>
              <a:t>Advisory </a:t>
            </a:r>
            <a:r>
              <a:rPr lang="en-US" sz="2000">
                <a:latin typeface="+mj-lt"/>
              </a:rPr>
              <a:t>with recommendations for next steps if someone believes they may have been at a particular location during a designated time period.  </a:t>
            </a:r>
          </a:p>
          <a:p>
            <a:pPr>
              <a:lnSpc>
                <a:spcPct val="110000"/>
              </a:lnSpc>
              <a:spcBef>
                <a:spcPts val="0"/>
              </a:spcBef>
            </a:pPr>
            <a:endParaRPr lang="en-US" sz="1100">
              <a:latin typeface="+mj-lt"/>
            </a:endParaRPr>
          </a:p>
          <a:p>
            <a:pPr lvl="1">
              <a:lnSpc>
                <a:spcPct val="110000"/>
              </a:lnSpc>
              <a:spcBef>
                <a:spcPts val="0"/>
              </a:spcBef>
            </a:pPr>
            <a:r>
              <a:rPr lang="en-US" sz="1850" b="1">
                <a:latin typeface="+mj-lt"/>
              </a:rPr>
              <a:t>Remember to add 2 hours </a:t>
            </a:r>
            <a:r>
              <a:rPr lang="en-US" sz="1850">
                <a:latin typeface="+mj-lt"/>
              </a:rPr>
              <a:t>on to the timeframe in question to ensure comprehensive outreach.</a:t>
            </a:r>
          </a:p>
          <a:p>
            <a:pPr>
              <a:lnSpc>
                <a:spcPct val="110000"/>
              </a:lnSpc>
              <a:spcBef>
                <a:spcPts val="0"/>
              </a:spcBef>
            </a:pPr>
            <a:endParaRPr lang="en-US" sz="1100">
              <a:latin typeface="+mj-lt"/>
            </a:endParaRPr>
          </a:p>
          <a:p>
            <a:pPr lvl="2">
              <a:lnSpc>
                <a:spcPct val="110000"/>
              </a:lnSpc>
              <a:spcBef>
                <a:spcPts val="0"/>
              </a:spcBef>
            </a:pPr>
            <a:r>
              <a:rPr lang="en-US" sz="1650">
                <a:latin typeface="+mj-lt"/>
              </a:rPr>
              <a:t>For example, if a case reported shopping in </a:t>
            </a:r>
            <a:r>
              <a:rPr lang="en-US" sz="1650" b="1">
                <a:latin typeface="+mj-lt"/>
              </a:rPr>
              <a:t>Target from 2:00-2:15 pm</a:t>
            </a:r>
            <a:r>
              <a:rPr lang="en-US" sz="1650">
                <a:latin typeface="+mj-lt"/>
              </a:rPr>
              <a:t>, you would want to provide a general advisory for anyone who may have been in the facility from </a:t>
            </a:r>
            <a:r>
              <a:rPr lang="en-US" sz="1650" b="1">
                <a:latin typeface="+mj-lt"/>
              </a:rPr>
              <a:t>approximately 2:00-4:15 pm</a:t>
            </a:r>
            <a:r>
              <a:rPr lang="en-US" sz="1650">
                <a:latin typeface="+mj-lt"/>
              </a:rPr>
              <a:t>.  </a:t>
            </a:r>
          </a:p>
          <a:p>
            <a:pPr lvl="2">
              <a:lnSpc>
                <a:spcPct val="110000"/>
              </a:lnSpc>
              <a:spcBef>
                <a:spcPts val="0"/>
              </a:spcBef>
            </a:pPr>
            <a:endParaRPr lang="en-US" sz="1100">
              <a:latin typeface="+mj-lt"/>
            </a:endParaRPr>
          </a:p>
          <a:p>
            <a:pPr lvl="2">
              <a:lnSpc>
                <a:spcPct val="110000"/>
              </a:lnSpc>
              <a:spcBef>
                <a:spcPts val="0"/>
              </a:spcBef>
            </a:pPr>
            <a:r>
              <a:rPr lang="en-US" sz="1650">
                <a:latin typeface="+mj-lt"/>
              </a:rPr>
              <a:t>MDPH Epi will help with these advisories and verifying timeframes/dates.  </a:t>
            </a:r>
          </a:p>
        </p:txBody>
      </p:sp>
      <p:sp>
        <p:nvSpPr>
          <p:cNvPr id="4" name="Slide Number Placeholder 3">
            <a:extLst>
              <a:ext uri="{FF2B5EF4-FFF2-40B4-BE49-F238E27FC236}">
                <a16:creationId xmlns:a16="http://schemas.microsoft.com/office/drawing/2014/main" id="{600FC06C-22F3-56A9-E249-8F2A59DFFD50}"/>
              </a:ext>
            </a:extLst>
          </p:cNvPr>
          <p:cNvSpPr>
            <a:spLocks noGrp="1"/>
          </p:cNvSpPr>
          <p:nvPr>
            <p:ph type="sldNum" sz="quarter" idx="12"/>
          </p:nvPr>
        </p:nvSpPr>
        <p:spPr/>
        <p:txBody>
          <a:bodyPr/>
          <a:lstStyle/>
          <a:p>
            <a:fld id="{42D63805-6B3A-4718-8F91-8B9405BA4DEA}" type="slidenum">
              <a:rPr lang="en-US" smtClean="0"/>
              <a:t>27</a:t>
            </a:fld>
            <a:endParaRPr lang="en-US"/>
          </a:p>
        </p:txBody>
      </p:sp>
      <p:sp>
        <p:nvSpPr>
          <p:cNvPr id="5" name="TextBox 4">
            <a:extLst>
              <a:ext uri="{FF2B5EF4-FFF2-40B4-BE49-F238E27FC236}">
                <a16:creationId xmlns:a16="http://schemas.microsoft.com/office/drawing/2014/main" id="{DCE38D6B-0FD3-CC1A-1CCC-7DEDABCED955}"/>
              </a:ext>
            </a:extLst>
          </p:cNvPr>
          <p:cNvSpPr txBox="1"/>
          <p:nvPr/>
        </p:nvSpPr>
        <p:spPr>
          <a:xfrm>
            <a:off x="8458200" y="120749"/>
            <a:ext cx="2472608" cy="523220"/>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a:t>
            </a:r>
          </a:p>
          <a:p>
            <a:pPr algn="ctr"/>
            <a:r>
              <a:rPr lang="en-US" sz="1400" b="1"/>
              <a:t>Contact Notification</a:t>
            </a:r>
          </a:p>
        </p:txBody>
      </p:sp>
    </p:spTree>
    <p:extLst>
      <p:ext uri="{BB962C8B-B14F-4D97-AF65-F5344CB8AC3E}">
        <p14:creationId xmlns:p14="http://schemas.microsoft.com/office/powerpoint/2010/main" val="834973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B7D8A-E467-BCED-C1B7-B48CAB1DC1FB}"/>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40055429-B430-0B2A-9641-333B200F4380}"/>
              </a:ext>
            </a:extLst>
          </p:cNvPr>
          <p:cNvSpPr>
            <a:spLocks noGrp="1"/>
          </p:cNvSpPr>
          <p:nvPr>
            <p:ph type="title"/>
          </p:nvPr>
        </p:nvSpPr>
        <p:spPr>
          <a:xfrm>
            <a:off x="297095" y="53858"/>
            <a:ext cx="10160000" cy="1143000"/>
          </a:xfrm>
        </p:spPr>
        <p:txBody>
          <a:bodyPr/>
          <a:lstStyle/>
          <a:p>
            <a:r>
              <a:rPr lang="en-US" altLang="en-US"/>
              <a:t>Are Contacts Immune or Susceptible?</a:t>
            </a:r>
          </a:p>
        </p:txBody>
      </p:sp>
      <p:sp>
        <p:nvSpPr>
          <p:cNvPr id="3" name="Content Placeholder 2">
            <a:extLst>
              <a:ext uri="{FF2B5EF4-FFF2-40B4-BE49-F238E27FC236}">
                <a16:creationId xmlns:a16="http://schemas.microsoft.com/office/drawing/2014/main" id="{41DBBA17-D2CA-DBFF-E8CC-570BD4066B7D}"/>
              </a:ext>
            </a:extLst>
          </p:cNvPr>
          <p:cNvSpPr>
            <a:spLocks noGrp="1"/>
          </p:cNvSpPr>
          <p:nvPr>
            <p:ph idx="1"/>
          </p:nvPr>
        </p:nvSpPr>
        <p:spPr>
          <a:xfrm>
            <a:off x="267984" y="1219200"/>
            <a:ext cx="8037815" cy="4267200"/>
          </a:xfrm>
        </p:spPr>
        <p:txBody>
          <a:bodyPr>
            <a:noAutofit/>
          </a:bodyPr>
          <a:lstStyle/>
          <a:p>
            <a:pPr marL="85725" indent="0">
              <a:spcBef>
                <a:spcPts val="0"/>
              </a:spcBef>
              <a:buNone/>
            </a:pPr>
            <a:r>
              <a:rPr lang="en-US" altLang="en-US" sz="2400">
                <a:latin typeface="+mj-lt"/>
              </a:rPr>
              <a:t>Exposed individuals should immediately be assessed for immunity.  </a:t>
            </a:r>
          </a:p>
          <a:p>
            <a:pPr>
              <a:spcBef>
                <a:spcPts val="0"/>
              </a:spcBef>
            </a:pPr>
            <a:endParaRPr lang="en-US" altLang="en-US" sz="1000">
              <a:latin typeface="+mj-lt"/>
            </a:endParaRPr>
          </a:p>
          <a:p>
            <a:pPr>
              <a:spcBef>
                <a:spcPts val="0"/>
              </a:spcBef>
            </a:pPr>
            <a:r>
              <a:rPr lang="en-US" altLang="en-US" sz="2400" b="1">
                <a:latin typeface="+mj-lt"/>
              </a:rPr>
              <a:t>VACCINE RECORDS:</a:t>
            </a:r>
            <a:r>
              <a:rPr lang="en-US" altLang="en-US" sz="2400">
                <a:latin typeface="+mj-lt"/>
              </a:rPr>
              <a:t>  Finding historical vaccination records may be challenging for some contacts, particularly those who may have been vaccinated prior to electronic medical records and/or electronic immunization registries.  </a:t>
            </a:r>
          </a:p>
          <a:p>
            <a:pPr>
              <a:spcBef>
                <a:spcPts val="0"/>
              </a:spcBef>
            </a:pPr>
            <a:endParaRPr lang="en-US" altLang="en-US" sz="1000">
              <a:latin typeface="+mj-lt"/>
            </a:endParaRPr>
          </a:p>
          <a:p>
            <a:pPr lvl="1">
              <a:spcBef>
                <a:spcPts val="0"/>
              </a:spcBef>
            </a:pPr>
            <a:r>
              <a:rPr lang="en-US" altLang="en-US" sz="2250" b="1">
                <a:latin typeface="+mj-lt"/>
              </a:rPr>
              <a:t>Tips</a:t>
            </a:r>
            <a:r>
              <a:rPr lang="en-US" altLang="en-US" sz="2250">
                <a:latin typeface="+mj-lt"/>
              </a:rPr>
              <a:t> for finding records include: </a:t>
            </a:r>
          </a:p>
          <a:p>
            <a:pPr lvl="1">
              <a:spcBef>
                <a:spcPts val="0"/>
              </a:spcBef>
            </a:pPr>
            <a:endParaRPr lang="en-US" altLang="en-US" sz="1000">
              <a:latin typeface="+mj-lt"/>
            </a:endParaRPr>
          </a:p>
          <a:p>
            <a:pPr lvl="2">
              <a:spcBef>
                <a:spcPts val="0"/>
              </a:spcBef>
            </a:pPr>
            <a:r>
              <a:rPr lang="en-US" altLang="en-US" sz="2100">
                <a:latin typeface="+mj-lt"/>
              </a:rPr>
              <a:t>Calling PCPs, parents, school/college health offices, old baby books/records, recently visited travel clinics (where MMR status might have been assessed?), etc.  Check MIIS or other state registry.  </a:t>
            </a:r>
          </a:p>
          <a:p>
            <a:pPr lvl="1">
              <a:spcBef>
                <a:spcPts val="0"/>
              </a:spcBef>
            </a:pPr>
            <a:endParaRPr lang="en-US" altLang="en-US" sz="1000">
              <a:latin typeface="+mj-lt"/>
            </a:endParaRPr>
          </a:p>
        </p:txBody>
      </p:sp>
      <p:sp>
        <p:nvSpPr>
          <p:cNvPr id="2" name="Slide Number Placeholder 1">
            <a:extLst>
              <a:ext uri="{FF2B5EF4-FFF2-40B4-BE49-F238E27FC236}">
                <a16:creationId xmlns:a16="http://schemas.microsoft.com/office/drawing/2014/main" id="{1D1D02B7-4F0D-DDE8-B064-340A876714F0}"/>
              </a:ext>
            </a:extLst>
          </p:cNvPr>
          <p:cNvSpPr>
            <a:spLocks noGrp="1"/>
          </p:cNvSpPr>
          <p:nvPr>
            <p:ph type="sldNum" sz="quarter" idx="12"/>
          </p:nvPr>
        </p:nvSpPr>
        <p:spPr/>
        <p:txBody>
          <a:bodyPr/>
          <a:lstStyle/>
          <a:p>
            <a:pPr>
              <a:defRPr/>
            </a:pPr>
            <a:fld id="{3ED82133-201E-4171-B969-12F0B1EB2EDD}" type="slidenum">
              <a:rPr lang="en-US" altLang="en-US" smtClean="0">
                <a:solidFill>
                  <a:srgbClr val="000000"/>
                </a:solidFill>
              </a:rPr>
              <a:pPr>
                <a:defRPr/>
              </a:pPr>
              <a:t>28</a:t>
            </a:fld>
            <a:endParaRPr lang="en-US" altLang="en-US">
              <a:solidFill>
                <a:srgbClr val="000000"/>
              </a:solidFill>
            </a:endParaRPr>
          </a:p>
        </p:txBody>
      </p:sp>
      <p:sp>
        <p:nvSpPr>
          <p:cNvPr id="7" name="Content Placeholder 2">
            <a:extLst>
              <a:ext uri="{FF2B5EF4-FFF2-40B4-BE49-F238E27FC236}">
                <a16:creationId xmlns:a16="http://schemas.microsoft.com/office/drawing/2014/main" id="{457F365B-3540-FE00-1F90-BB46134F21D4}"/>
              </a:ext>
            </a:extLst>
          </p:cNvPr>
          <p:cNvSpPr txBox="1">
            <a:spLocks/>
          </p:cNvSpPr>
          <p:nvPr/>
        </p:nvSpPr>
        <p:spPr>
          <a:xfrm>
            <a:off x="8347496" y="1371600"/>
            <a:ext cx="3683541" cy="2831582"/>
          </a:xfrm>
          <a:prstGeom prst="rect">
            <a:avLst/>
          </a:prstGeom>
          <a:solidFill>
            <a:schemeClr val="accent6">
              <a:lumMod val="20000"/>
              <a:lumOff val="80000"/>
            </a:schemeClr>
          </a:solidFill>
          <a:ln w="38100">
            <a:solidFill>
              <a:schemeClr val="tx1"/>
            </a:solidFill>
          </a:ln>
        </p:spPr>
        <p:txBody>
          <a:bodyPr vert="horz" lIns="91440" tIns="45720" rIns="91440" bIns="45720" rtlCol="0" anchor="t">
            <a:noAutofit/>
          </a:bodyPr>
          <a:lst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Tx/>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Tx/>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Tx/>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a:lstStyle>
          <a:p>
            <a:pPr marL="55245" indent="0">
              <a:spcBef>
                <a:spcPts val="0"/>
              </a:spcBef>
              <a:buNone/>
            </a:pPr>
            <a:r>
              <a:rPr lang="en-US" sz="1600" b="1" u="sng">
                <a:latin typeface="+mj-lt"/>
              </a:rPr>
              <a:t>Official Evidence of Immunity</a:t>
            </a:r>
            <a:endParaRPr lang="en-US"/>
          </a:p>
          <a:p>
            <a:pPr marL="55245" indent="0">
              <a:spcBef>
                <a:spcPts val="0"/>
              </a:spcBef>
              <a:buNone/>
            </a:pPr>
            <a:endParaRPr lang="en-US" sz="800" b="1" u="sng">
              <a:latin typeface="+mj-lt"/>
              <a:ea typeface="Cambria"/>
            </a:endParaRPr>
          </a:p>
          <a:p>
            <a:pPr marL="287020" indent="-231775">
              <a:spcBef>
                <a:spcPts val="0"/>
              </a:spcBef>
              <a:buFont typeface="+mj-lt"/>
              <a:buAutoNum type="arabicPeriod"/>
            </a:pPr>
            <a:r>
              <a:rPr lang="en-US" sz="1600" b="1">
                <a:latin typeface="+mj-lt"/>
              </a:rPr>
              <a:t>VACCINE RECORD:   </a:t>
            </a:r>
            <a:r>
              <a:rPr lang="en-US" sz="1600">
                <a:latin typeface="+mj-lt"/>
              </a:rPr>
              <a:t>Documentation of 2 appropriately timed doses of measles containing vaccine; or</a:t>
            </a:r>
            <a:endParaRPr lang="en-US" sz="1600">
              <a:latin typeface="+mj-lt"/>
              <a:ea typeface="Cambria"/>
            </a:endParaRPr>
          </a:p>
          <a:p>
            <a:pPr marL="287020" indent="-231775">
              <a:spcBef>
                <a:spcPts val="0"/>
              </a:spcBef>
              <a:buFont typeface="+mj-lt"/>
              <a:buAutoNum type="arabicPeriod"/>
            </a:pPr>
            <a:endParaRPr lang="en-US" sz="700">
              <a:latin typeface="+mj-lt"/>
              <a:ea typeface="Cambria"/>
            </a:endParaRPr>
          </a:p>
          <a:p>
            <a:pPr marL="287020" indent="-231775">
              <a:spcBef>
                <a:spcPts val="0"/>
              </a:spcBef>
              <a:buFont typeface="+mj-lt"/>
              <a:buAutoNum type="arabicPeriod" startAt="2"/>
            </a:pPr>
            <a:r>
              <a:rPr lang="en-US" sz="1600" b="1">
                <a:latin typeface="+mj-lt"/>
              </a:rPr>
              <a:t>LAB TEST:  </a:t>
            </a:r>
            <a:r>
              <a:rPr lang="en-US" sz="1600">
                <a:latin typeface="+mj-lt"/>
              </a:rPr>
              <a:t>Serologic evidence of immunity or laboratory evidence of disease; or</a:t>
            </a:r>
            <a:endParaRPr lang="en-US" sz="1600">
              <a:latin typeface="+mj-lt"/>
              <a:ea typeface="Cambria"/>
            </a:endParaRPr>
          </a:p>
          <a:p>
            <a:pPr marL="287020" indent="-231775">
              <a:spcBef>
                <a:spcPts val="0"/>
              </a:spcBef>
              <a:buFont typeface="+mj-lt"/>
              <a:buAutoNum type="arabicPeriod" startAt="2"/>
            </a:pPr>
            <a:endParaRPr lang="en-US" sz="700">
              <a:latin typeface="+mj-lt"/>
              <a:ea typeface="Cambria"/>
            </a:endParaRPr>
          </a:p>
          <a:p>
            <a:pPr marL="287020" indent="-231775">
              <a:spcBef>
                <a:spcPts val="0"/>
              </a:spcBef>
              <a:buFont typeface="+mj-lt"/>
              <a:buAutoNum type="arabicPeriod" startAt="3"/>
            </a:pPr>
            <a:r>
              <a:rPr lang="en-US" sz="1600" b="1">
                <a:latin typeface="+mj-lt"/>
              </a:rPr>
              <a:t>AGE:  </a:t>
            </a:r>
            <a:r>
              <a:rPr lang="en-US" sz="1600">
                <a:latin typeface="+mj-lt"/>
              </a:rPr>
              <a:t>Birth in the US before 1957 (unless a healthcare worker) </a:t>
            </a:r>
            <a:endParaRPr lang="en-US" sz="700">
              <a:latin typeface="+mj-lt"/>
              <a:ea typeface="Cambria"/>
            </a:endParaRPr>
          </a:p>
        </p:txBody>
      </p:sp>
      <p:sp>
        <p:nvSpPr>
          <p:cNvPr id="4" name="TextBox 3">
            <a:extLst>
              <a:ext uri="{FF2B5EF4-FFF2-40B4-BE49-F238E27FC236}">
                <a16:creationId xmlns:a16="http://schemas.microsoft.com/office/drawing/2014/main" id="{29A3E14A-6921-46EA-B4D3-A4F008679AAC}"/>
              </a:ext>
            </a:extLst>
          </p:cNvPr>
          <p:cNvSpPr txBox="1"/>
          <p:nvPr/>
        </p:nvSpPr>
        <p:spPr>
          <a:xfrm>
            <a:off x="8458200" y="120749"/>
            <a:ext cx="2472608" cy="523220"/>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a:t>
            </a:r>
          </a:p>
          <a:p>
            <a:pPr algn="ctr"/>
            <a:r>
              <a:rPr lang="en-US" sz="1400" b="1"/>
              <a:t>Assessing Immunity</a:t>
            </a:r>
          </a:p>
        </p:txBody>
      </p:sp>
      <p:pic>
        <p:nvPicPr>
          <p:cNvPr id="5" name="Picture 4">
            <a:extLst>
              <a:ext uri="{FF2B5EF4-FFF2-40B4-BE49-F238E27FC236}">
                <a16:creationId xmlns:a16="http://schemas.microsoft.com/office/drawing/2014/main" id="{E15C9EFE-1EE2-D758-79DD-D74231F05D4F}"/>
              </a:ext>
            </a:extLst>
          </p:cNvPr>
          <p:cNvPicPr>
            <a:picLocks noChangeAspect="1"/>
          </p:cNvPicPr>
          <p:nvPr/>
        </p:nvPicPr>
        <p:blipFill rotWithShape="1">
          <a:blip r:embed="rId3"/>
          <a:srcRect r="2820" b="12857"/>
          <a:stretch/>
        </p:blipFill>
        <p:spPr>
          <a:xfrm>
            <a:off x="8559282" y="5021684"/>
            <a:ext cx="2619376" cy="1686353"/>
          </a:xfrm>
          <a:prstGeom prst="rect">
            <a:avLst/>
          </a:prstGeom>
          <a:ln w="38100">
            <a:solidFill>
              <a:schemeClr val="tx1"/>
            </a:solidFill>
          </a:ln>
        </p:spPr>
      </p:pic>
    </p:spTree>
    <p:extLst>
      <p:ext uri="{BB962C8B-B14F-4D97-AF65-F5344CB8AC3E}">
        <p14:creationId xmlns:p14="http://schemas.microsoft.com/office/powerpoint/2010/main" val="1007073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18CC5-52B0-A1E2-3166-0E50788442EC}"/>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15488A40-61B3-83B9-869B-9B4CBA91E203}"/>
              </a:ext>
            </a:extLst>
          </p:cNvPr>
          <p:cNvSpPr>
            <a:spLocks noGrp="1"/>
          </p:cNvSpPr>
          <p:nvPr>
            <p:ph type="title"/>
          </p:nvPr>
        </p:nvSpPr>
        <p:spPr>
          <a:xfrm>
            <a:off x="297095" y="53858"/>
            <a:ext cx="10160000" cy="1143000"/>
          </a:xfrm>
        </p:spPr>
        <p:txBody>
          <a:bodyPr/>
          <a:lstStyle/>
          <a:p>
            <a:r>
              <a:rPr lang="en-US" altLang="en-US"/>
              <a:t>Are Contacts Immune or Susceptible?</a:t>
            </a:r>
          </a:p>
        </p:txBody>
      </p:sp>
      <p:sp>
        <p:nvSpPr>
          <p:cNvPr id="3" name="Content Placeholder 2">
            <a:extLst>
              <a:ext uri="{FF2B5EF4-FFF2-40B4-BE49-F238E27FC236}">
                <a16:creationId xmlns:a16="http://schemas.microsoft.com/office/drawing/2014/main" id="{C9D13191-548A-4CC5-64E3-21CE01C69AEE}"/>
              </a:ext>
            </a:extLst>
          </p:cNvPr>
          <p:cNvSpPr>
            <a:spLocks noGrp="1"/>
          </p:cNvSpPr>
          <p:nvPr>
            <p:ph idx="1"/>
          </p:nvPr>
        </p:nvSpPr>
        <p:spPr>
          <a:xfrm>
            <a:off x="228600" y="914400"/>
            <a:ext cx="8037815" cy="4267200"/>
          </a:xfrm>
        </p:spPr>
        <p:txBody>
          <a:bodyPr>
            <a:noAutofit/>
          </a:bodyPr>
          <a:lstStyle/>
          <a:p>
            <a:pPr marL="85725" indent="0">
              <a:spcBef>
                <a:spcPts val="0"/>
              </a:spcBef>
              <a:buNone/>
            </a:pPr>
            <a:r>
              <a:rPr lang="en-US" altLang="en-US" sz="2400">
                <a:latin typeface="+mj-lt"/>
              </a:rPr>
              <a:t>Exposed individuals should immediately be assessed for immunity.  </a:t>
            </a:r>
          </a:p>
          <a:p>
            <a:pPr>
              <a:spcBef>
                <a:spcPts val="0"/>
              </a:spcBef>
            </a:pPr>
            <a:endParaRPr lang="en-US" altLang="en-US" sz="1000">
              <a:latin typeface="+mj-lt"/>
            </a:endParaRPr>
          </a:p>
          <a:p>
            <a:pPr>
              <a:spcBef>
                <a:spcPts val="0"/>
              </a:spcBef>
            </a:pPr>
            <a:r>
              <a:rPr lang="en-US" altLang="en-US" sz="2400" b="1">
                <a:latin typeface="+mj-lt"/>
              </a:rPr>
              <a:t>LAB TESTS:  </a:t>
            </a:r>
            <a:r>
              <a:rPr lang="en-US" altLang="en-US" sz="2400">
                <a:latin typeface="+mj-lt"/>
              </a:rPr>
              <a:t>Obtaining a titer to assess immunity may be an option for individuals who lack vaccination records but are fairly confident they are immune.  </a:t>
            </a:r>
          </a:p>
          <a:p>
            <a:pPr>
              <a:spcBef>
                <a:spcPts val="0"/>
              </a:spcBef>
            </a:pPr>
            <a:endParaRPr lang="en-US" altLang="en-US" sz="1000">
              <a:latin typeface="+mj-lt"/>
            </a:endParaRPr>
          </a:p>
          <a:p>
            <a:pPr lvl="1">
              <a:spcBef>
                <a:spcPts val="0"/>
              </a:spcBef>
            </a:pPr>
            <a:r>
              <a:rPr lang="en-US" altLang="en-US" sz="2250">
                <a:latin typeface="+mj-lt"/>
              </a:rPr>
              <a:t>Things to consider include:</a:t>
            </a:r>
          </a:p>
          <a:p>
            <a:pPr lvl="1">
              <a:spcBef>
                <a:spcPts val="0"/>
              </a:spcBef>
            </a:pPr>
            <a:endParaRPr lang="en-US" altLang="en-US" sz="1000">
              <a:latin typeface="+mj-lt"/>
            </a:endParaRPr>
          </a:p>
          <a:p>
            <a:pPr lvl="2">
              <a:spcBef>
                <a:spcPts val="0"/>
              </a:spcBef>
            </a:pPr>
            <a:r>
              <a:rPr lang="en-US" altLang="en-US" sz="2100">
                <a:latin typeface="+mj-lt"/>
              </a:rPr>
              <a:t>Not all serologic titers may be covered by insurance.</a:t>
            </a:r>
          </a:p>
          <a:p>
            <a:pPr lvl="2">
              <a:spcBef>
                <a:spcPts val="0"/>
              </a:spcBef>
            </a:pPr>
            <a:endParaRPr lang="en-US" altLang="en-US" sz="1000">
              <a:latin typeface="+mj-lt"/>
            </a:endParaRPr>
          </a:p>
          <a:p>
            <a:pPr lvl="2">
              <a:spcBef>
                <a:spcPts val="0"/>
              </a:spcBef>
            </a:pPr>
            <a:r>
              <a:rPr lang="en-US" altLang="en-US" sz="2100">
                <a:latin typeface="+mj-lt"/>
              </a:rPr>
              <a:t>Timing following exposure (ensuring the titer is reflective of previous status and not acute illness).  Sooner is better!</a:t>
            </a:r>
          </a:p>
          <a:p>
            <a:pPr lvl="2">
              <a:spcBef>
                <a:spcPts val="0"/>
              </a:spcBef>
            </a:pPr>
            <a:endParaRPr lang="en-US" altLang="en-US" sz="1000">
              <a:latin typeface="+mj-lt"/>
            </a:endParaRPr>
          </a:p>
          <a:p>
            <a:pPr lvl="3">
              <a:spcBef>
                <a:spcPts val="0"/>
              </a:spcBef>
            </a:pPr>
            <a:r>
              <a:rPr lang="en-US" altLang="en-US" sz="1950">
                <a:latin typeface="+mj-lt"/>
              </a:rPr>
              <a:t>Is the contact currently symptomatic?</a:t>
            </a:r>
          </a:p>
          <a:p>
            <a:pPr lvl="2">
              <a:spcBef>
                <a:spcPts val="0"/>
              </a:spcBef>
            </a:pPr>
            <a:endParaRPr lang="en-US" altLang="en-US" sz="1000">
              <a:latin typeface="+mj-lt"/>
            </a:endParaRPr>
          </a:p>
          <a:p>
            <a:pPr lvl="2">
              <a:spcBef>
                <a:spcPts val="0"/>
              </a:spcBef>
            </a:pPr>
            <a:r>
              <a:rPr lang="en-US" altLang="en-US" sz="2100">
                <a:latin typeface="+mj-lt"/>
              </a:rPr>
              <a:t>Titers following exposure may not eliminate the need to quarantine.</a:t>
            </a:r>
          </a:p>
          <a:p>
            <a:pPr lvl="2">
              <a:spcBef>
                <a:spcPts val="0"/>
              </a:spcBef>
            </a:pPr>
            <a:endParaRPr lang="en-US" altLang="en-US" sz="1000">
              <a:latin typeface="+mj-lt"/>
            </a:endParaRPr>
          </a:p>
          <a:p>
            <a:pPr lvl="1">
              <a:spcBef>
                <a:spcPts val="0"/>
              </a:spcBef>
            </a:pPr>
            <a:r>
              <a:rPr lang="en-US" altLang="en-US" sz="2250" b="1">
                <a:latin typeface="+mj-lt"/>
              </a:rPr>
              <a:t>Getting a dose of MMR at the same visit is often advised.  </a:t>
            </a:r>
          </a:p>
          <a:p>
            <a:pPr lvl="2">
              <a:spcBef>
                <a:spcPts val="0"/>
              </a:spcBef>
            </a:pPr>
            <a:endParaRPr lang="en-US" altLang="en-US" sz="2100">
              <a:latin typeface="+mj-lt"/>
            </a:endParaRPr>
          </a:p>
          <a:p>
            <a:pPr marL="85725" indent="0">
              <a:spcBef>
                <a:spcPts val="0"/>
              </a:spcBef>
              <a:buNone/>
            </a:pPr>
            <a:endParaRPr lang="en-US" altLang="en-US" sz="1000">
              <a:latin typeface="+mj-lt"/>
            </a:endParaRPr>
          </a:p>
          <a:p>
            <a:pPr lvl="1">
              <a:spcBef>
                <a:spcPts val="0"/>
              </a:spcBef>
            </a:pPr>
            <a:endParaRPr lang="en-US" altLang="en-US" sz="1000">
              <a:latin typeface="+mj-lt"/>
            </a:endParaRPr>
          </a:p>
        </p:txBody>
      </p:sp>
      <p:sp>
        <p:nvSpPr>
          <p:cNvPr id="2" name="Slide Number Placeholder 1">
            <a:extLst>
              <a:ext uri="{FF2B5EF4-FFF2-40B4-BE49-F238E27FC236}">
                <a16:creationId xmlns:a16="http://schemas.microsoft.com/office/drawing/2014/main" id="{B27EDACF-CA8F-B481-C400-ECFD9DF6F838}"/>
              </a:ext>
            </a:extLst>
          </p:cNvPr>
          <p:cNvSpPr>
            <a:spLocks noGrp="1"/>
          </p:cNvSpPr>
          <p:nvPr>
            <p:ph type="sldNum" sz="quarter" idx="12"/>
          </p:nvPr>
        </p:nvSpPr>
        <p:spPr/>
        <p:txBody>
          <a:bodyPr/>
          <a:lstStyle/>
          <a:p>
            <a:pPr>
              <a:defRPr/>
            </a:pPr>
            <a:fld id="{3ED82133-201E-4171-B969-12F0B1EB2EDD}" type="slidenum">
              <a:rPr lang="en-US" altLang="en-US" smtClean="0">
                <a:solidFill>
                  <a:srgbClr val="000000"/>
                </a:solidFill>
              </a:rPr>
              <a:pPr>
                <a:defRPr/>
              </a:pPr>
              <a:t>29</a:t>
            </a:fld>
            <a:endParaRPr lang="en-US" altLang="en-US">
              <a:solidFill>
                <a:srgbClr val="000000"/>
              </a:solidFill>
            </a:endParaRPr>
          </a:p>
        </p:txBody>
      </p:sp>
      <p:sp>
        <p:nvSpPr>
          <p:cNvPr id="7" name="Content Placeholder 2">
            <a:extLst>
              <a:ext uri="{FF2B5EF4-FFF2-40B4-BE49-F238E27FC236}">
                <a16:creationId xmlns:a16="http://schemas.microsoft.com/office/drawing/2014/main" id="{A47E7206-5DA9-3E1C-202F-E9FAFB352A65}"/>
              </a:ext>
            </a:extLst>
          </p:cNvPr>
          <p:cNvSpPr txBox="1">
            <a:spLocks/>
          </p:cNvSpPr>
          <p:nvPr/>
        </p:nvSpPr>
        <p:spPr>
          <a:xfrm>
            <a:off x="8422342" y="1371600"/>
            <a:ext cx="3608695" cy="3004110"/>
          </a:xfrm>
          <a:prstGeom prst="rect">
            <a:avLst/>
          </a:prstGeom>
          <a:solidFill>
            <a:schemeClr val="accent6">
              <a:lumMod val="20000"/>
              <a:lumOff val="80000"/>
            </a:schemeClr>
          </a:solidFill>
          <a:ln w="38100">
            <a:solidFill>
              <a:schemeClr val="tx1"/>
            </a:solidFill>
          </a:ln>
        </p:spPr>
        <p:txBody>
          <a:bodyPr vert="horz" lIns="91440" tIns="45720" rIns="91440" bIns="45720" rtlCol="0" anchor="t">
            <a:noAutofit/>
          </a:bodyPr>
          <a:lst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Tx/>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Tx/>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Tx/>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a:lstStyle>
          <a:p>
            <a:pPr marL="55245" indent="0">
              <a:spcBef>
                <a:spcPts val="0"/>
              </a:spcBef>
              <a:buNone/>
            </a:pPr>
            <a:r>
              <a:rPr lang="en-US" sz="1600" b="1" u="sng">
                <a:latin typeface="+mj-lt"/>
              </a:rPr>
              <a:t>Official Evidence of Immunity</a:t>
            </a:r>
            <a:endParaRPr lang="en-US"/>
          </a:p>
          <a:p>
            <a:pPr marL="55245" indent="0">
              <a:spcBef>
                <a:spcPts val="0"/>
              </a:spcBef>
              <a:buNone/>
            </a:pPr>
            <a:endParaRPr lang="en-US" sz="800" b="1" u="sng">
              <a:latin typeface="+mj-lt"/>
              <a:ea typeface="Cambria"/>
            </a:endParaRPr>
          </a:p>
          <a:p>
            <a:pPr marL="287020" indent="-231775">
              <a:spcBef>
                <a:spcPts val="0"/>
              </a:spcBef>
              <a:buFont typeface="+mj-lt"/>
              <a:buAutoNum type="arabicPeriod"/>
            </a:pPr>
            <a:r>
              <a:rPr lang="en-US" sz="1600" b="1">
                <a:latin typeface="+mj-lt"/>
              </a:rPr>
              <a:t>VACCINE RECORD:  </a:t>
            </a:r>
            <a:r>
              <a:rPr lang="en-US" sz="1600">
                <a:latin typeface="+mj-lt"/>
              </a:rPr>
              <a:t>Documentation of 2 appropriately timed doses of measles containing vaccine; or</a:t>
            </a:r>
            <a:endParaRPr lang="en-US" sz="1600">
              <a:latin typeface="+mj-lt"/>
              <a:ea typeface="Cambria"/>
            </a:endParaRPr>
          </a:p>
          <a:p>
            <a:pPr marL="287020" indent="-231775">
              <a:spcBef>
                <a:spcPts val="0"/>
              </a:spcBef>
              <a:buFont typeface="+mj-lt"/>
              <a:buAutoNum type="arabicPeriod"/>
            </a:pPr>
            <a:endParaRPr lang="en-US" sz="700">
              <a:latin typeface="+mj-lt"/>
              <a:ea typeface="Cambria"/>
            </a:endParaRPr>
          </a:p>
          <a:p>
            <a:pPr marL="287020" indent="-231775">
              <a:spcBef>
                <a:spcPts val="0"/>
              </a:spcBef>
              <a:buFont typeface="+mj-lt"/>
              <a:buAutoNum type="arabicPeriod" startAt="2"/>
            </a:pPr>
            <a:r>
              <a:rPr lang="en-US" sz="1600" b="1">
                <a:latin typeface="+mj-lt"/>
              </a:rPr>
              <a:t>LAB TEST:  </a:t>
            </a:r>
            <a:r>
              <a:rPr lang="en-US" sz="1600">
                <a:latin typeface="+mj-lt"/>
              </a:rPr>
              <a:t>Serologic evidence of immunity or laboratory evidence of disease; or</a:t>
            </a:r>
            <a:endParaRPr lang="en-US" sz="1600">
              <a:latin typeface="+mj-lt"/>
              <a:ea typeface="Cambria"/>
            </a:endParaRPr>
          </a:p>
          <a:p>
            <a:pPr marL="287020" indent="-231775">
              <a:spcBef>
                <a:spcPts val="0"/>
              </a:spcBef>
              <a:buFont typeface="+mj-lt"/>
              <a:buAutoNum type="arabicPeriod" startAt="2"/>
            </a:pPr>
            <a:endParaRPr lang="en-US" sz="700">
              <a:latin typeface="+mj-lt"/>
              <a:ea typeface="Cambria"/>
            </a:endParaRPr>
          </a:p>
          <a:p>
            <a:pPr marL="287020" indent="-231775">
              <a:spcBef>
                <a:spcPts val="0"/>
              </a:spcBef>
              <a:buFont typeface="+mj-lt"/>
              <a:buAutoNum type="arabicPeriod" startAt="3"/>
            </a:pPr>
            <a:r>
              <a:rPr lang="en-US" sz="1600" b="1">
                <a:latin typeface="+mj-lt"/>
              </a:rPr>
              <a:t>AGE:  </a:t>
            </a:r>
            <a:r>
              <a:rPr lang="en-US" sz="1600">
                <a:latin typeface="+mj-lt"/>
              </a:rPr>
              <a:t>Birth in the US before 1957 (unless a healthcare worker) </a:t>
            </a:r>
            <a:endParaRPr lang="en-US" sz="700">
              <a:latin typeface="+mj-lt"/>
              <a:ea typeface="Cambria"/>
            </a:endParaRPr>
          </a:p>
        </p:txBody>
      </p:sp>
      <p:sp>
        <p:nvSpPr>
          <p:cNvPr id="9" name="Content Placeholder 2">
            <a:extLst>
              <a:ext uri="{FF2B5EF4-FFF2-40B4-BE49-F238E27FC236}">
                <a16:creationId xmlns:a16="http://schemas.microsoft.com/office/drawing/2014/main" id="{00D676DA-9CD0-0A76-5036-451D1759684E}"/>
              </a:ext>
            </a:extLst>
          </p:cNvPr>
          <p:cNvSpPr txBox="1">
            <a:spLocks/>
          </p:cNvSpPr>
          <p:nvPr/>
        </p:nvSpPr>
        <p:spPr>
          <a:xfrm>
            <a:off x="267983" y="5334000"/>
            <a:ext cx="10933417" cy="4267200"/>
          </a:xfrm>
          <a:prstGeom prst="rect">
            <a:avLst/>
          </a:prstGeom>
        </p:spPr>
        <p:txBody>
          <a:bodyPr vert="horz" lIns="91440" tIns="45720" rIns="91440" bIns="45720" rtlCol="0">
            <a:noAutofit/>
          </a:bodyPr>
          <a:lst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Tx/>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Tx/>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Tx/>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a:lstStyle>
          <a:p>
            <a:pPr lvl="1">
              <a:spcBef>
                <a:spcPts val="0"/>
              </a:spcBef>
            </a:pPr>
            <a:endParaRPr lang="en-US" altLang="en-US" sz="1000">
              <a:latin typeface="+mj-lt"/>
            </a:endParaRPr>
          </a:p>
        </p:txBody>
      </p:sp>
      <p:sp>
        <p:nvSpPr>
          <p:cNvPr id="4" name="TextBox 3">
            <a:extLst>
              <a:ext uri="{FF2B5EF4-FFF2-40B4-BE49-F238E27FC236}">
                <a16:creationId xmlns:a16="http://schemas.microsoft.com/office/drawing/2014/main" id="{EE3A3898-20C6-4998-9728-22FB20C4869D}"/>
              </a:ext>
            </a:extLst>
          </p:cNvPr>
          <p:cNvSpPr txBox="1"/>
          <p:nvPr/>
        </p:nvSpPr>
        <p:spPr>
          <a:xfrm>
            <a:off x="8458200" y="120749"/>
            <a:ext cx="2472608" cy="523220"/>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a:t>
            </a:r>
          </a:p>
          <a:p>
            <a:pPr algn="ctr"/>
            <a:r>
              <a:rPr lang="en-US" sz="1400" b="1"/>
              <a:t>Assessing Immunity</a:t>
            </a:r>
          </a:p>
        </p:txBody>
      </p:sp>
      <p:pic>
        <p:nvPicPr>
          <p:cNvPr id="5" name="Picture 4">
            <a:extLst>
              <a:ext uri="{FF2B5EF4-FFF2-40B4-BE49-F238E27FC236}">
                <a16:creationId xmlns:a16="http://schemas.microsoft.com/office/drawing/2014/main" id="{77C6B173-6CF7-7853-A62E-781AC62101AA}"/>
              </a:ext>
            </a:extLst>
          </p:cNvPr>
          <p:cNvPicPr>
            <a:picLocks noChangeAspect="1"/>
          </p:cNvPicPr>
          <p:nvPr/>
        </p:nvPicPr>
        <p:blipFill>
          <a:blip r:embed="rId3"/>
          <a:stretch>
            <a:fillRect/>
          </a:stretch>
        </p:blipFill>
        <p:spPr>
          <a:xfrm>
            <a:off x="8499286" y="4930813"/>
            <a:ext cx="2533231" cy="1443037"/>
          </a:xfrm>
          <a:prstGeom prst="rect">
            <a:avLst/>
          </a:prstGeom>
          <a:ln w="38100">
            <a:solidFill>
              <a:schemeClr val="tx1"/>
            </a:solidFill>
          </a:ln>
        </p:spPr>
      </p:pic>
    </p:spTree>
    <p:extLst>
      <p:ext uri="{BB962C8B-B14F-4D97-AF65-F5344CB8AC3E}">
        <p14:creationId xmlns:p14="http://schemas.microsoft.com/office/powerpoint/2010/main" val="3014659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6FBD0-AF47-F2E5-0C65-1490FE9319A1}"/>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480F3094-B78B-91A4-BADE-D4327A519EBF}"/>
              </a:ext>
            </a:extLst>
          </p:cNvPr>
          <p:cNvSpPr>
            <a:spLocks noGrp="1"/>
          </p:cNvSpPr>
          <p:nvPr>
            <p:ph type="title"/>
          </p:nvPr>
        </p:nvSpPr>
        <p:spPr>
          <a:xfrm>
            <a:off x="533400" y="381000"/>
            <a:ext cx="10160000" cy="1143000"/>
          </a:xfrm>
        </p:spPr>
        <p:txBody>
          <a:bodyPr/>
          <a:lstStyle/>
          <a:p>
            <a:r>
              <a:rPr lang="en-US" altLang="en-US"/>
              <a:t>Post-Exposure Vaccine &amp; Immune Globulin</a:t>
            </a:r>
          </a:p>
        </p:txBody>
      </p:sp>
      <p:sp>
        <p:nvSpPr>
          <p:cNvPr id="3" name="Content Placeholder 2">
            <a:extLst>
              <a:ext uri="{FF2B5EF4-FFF2-40B4-BE49-F238E27FC236}">
                <a16:creationId xmlns:a16="http://schemas.microsoft.com/office/drawing/2014/main" id="{32217479-0A57-CF08-16F8-3C1EA9FAD054}"/>
              </a:ext>
            </a:extLst>
          </p:cNvPr>
          <p:cNvSpPr>
            <a:spLocks noGrp="1"/>
          </p:cNvSpPr>
          <p:nvPr>
            <p:ph idx="1"/>
          </p:nvPr>
        </p:nvSpPr>
        <p:spPr>
          <a:xfrm>
            <a:off x="609600" y="1371600"/>
            <a:ext cx="10160000" cy="4800600"/>
          </a:xfrm>
        </p:spPr>
        <p:txBody>
          <a:bodyPr vert="horz" lIns="91440" tIns="45720" rIns="91440" bIns="45720" rtlCol="0" anchor="t">
            <a:noAutofit/>
          </a:bodyPr>
          <a:lstStyle/>
          <a:p>
            <a:pPr>
              <a:spcBef>
                <a:spcPts val="0"/>
              </a:spcBef>
            </a:pPr>
            <a:r>
              <a:rPr lang="en-US" sz="2200" b="1">
                <a:latin typeface="+mj-lt"/>
              </a:rPr>
              <a:t>Identify close contacts who do not have evidence of immunity and recommend MMR or immune globulin (IG).</a:t>
            </a:r>
          </a:p>
          <a:p>
            <a:pPr>
              <a:spcBef>
                <a:spcPts val="0"/>
              </a:spcBef>
            </a:pPr>
            <a:endParaRPr lang="en-US" sz="1000">
              <a:latin typeface="+mj-lt"/>
            </a:endParaRPr>
          </a:p>
          <a:p>
            <a:pPr lvl="1">
              <a:spcBef>
                <a:spcPts val="0"/>
              </a:spcBef>
            </a:pPr>
            <a:r>
              <a:rPr lang="en-US" sz="1800" b="1">
                <a:latin typeface="+mj-lt"/>
              </a:rPr>
              <a:t>Vaccination:  </a:t>
            </a:r>
            <a:r>
              <a:rPr lang="en-US" sz="1800">
                <a:latin typeface="+mj-lt"/>
              </a:rPr>
              <a:t>Measles vaccine given within 72 hours of exposure may prevent disease.</a:t>
            </a:r>
            <a:endParaRPr lang="en-US" sz="1800">
              <a:latin typeface="+mj-lt"/>
              <a:ea typeface="Cambria"/>
            </a:endParaRPr>
          </a:p>
          <a:p>
            <a:pPr lvl="1">
              <a:spcBef>
                <a:spcPts val="0"/>
              </a:spcBef>
            </a:pPr>
            <a:endParaRPr lang="en-US" sz="1000">
              <a:latin typeface="+mj-lt"/>
            </a:endParaRPr>
          </a:p>
          <a:p>
            <a:pPr lvl="2">
              <a:spcBef>
                <a:spcPts val="0"/>
              </a:spcBef>
            </a:pPr>
            <a:r>
              <a:rPr lang="en-US" sz="1800">
                <a:latin typeface="+mj-lt"/>
              </a:rPr>
              <a:t>Beyond 72 hours, vaccine is still recommended to provide protection against exposure to future cases of measles.  </a:t>
            </a:r>
            <a:endParaRPr lang="en-US" sz="1800">
              <a:latin typeface="+mj-lt"/>
              <a:ea typeface="Cambria"/>
            </a:endParaRPr>
          </a:p>
          <a:p>
            <a:pPr lvl="2">
              <a:spcBef>
                <a:spcPts val="0"/>
              </a:spcBef>
            </a:pPr>
            <a:endParaRPr lang="en-US" sz="1000">
              <a:latin typeface="+mj-lt"/>
            </a:endParaRPr>
          </a:p>
          <a:p>
            <a:pPr lvl="2">
              <a:spcBef>
                <a:spcPts val="0"/>
              </a:spcBef>
            </a:pPr>
            <a:r>
              <a:rPr lang="en-US" sz="1800">
                <a:latin typeface="+mj-lt"/>
              </a:rPr>
              <a:t>MDPH can help coordinate MMR vaccine supply for certain outbreak situations.</a:t>
            </a:r>
            <a:endParaRPr lang="en-US" sz="1800">
              <a:latin typeface="+mj-lt"/>
              <a:ea typeface="Cambria"/>
            </a:endParaRPr>
          </a:p>
          <a:p>
            <a:pPr lvl="2">
              <a:spcBef>
                <a:spcPts val="0"/>
              </a:spcBef>
            </a:pPr>
            <a:endParaRPr lang="en-US" sz="1000">
              <a:latin typeface="+mj-lt"/>
            </a:endParaRPr>
          </a:p>
          <a:p>
            <a:pPr lvl="1">
              <a:spcBef>
                <a:spcPts val="0"/>
              </a:spcBef>
            </a:pPr>
            <a:r>
              <a:rPr lang="en-US" sz="1800" b="1">
                <a:latin typeface="+mj-lt"/>
              </a:rPr>
              <a:t>Immune Globulin:  </a:t>
            </a:r>
            <a:r>
              <a:rPr lang="en-US" sz="1800">
                <a:latin typeface="+mj-lt"/>
              </a:rPr>
              <a:t>IG may prevent or modify measles in persons who are nonimmune, if given within 6 days of exposure. </a:t>
            </a:r>
            <a:endParaRPr lang="en-US" sz="1800">
              <a:latin typeface="+mj-lt"/>
              <a:ea typeface="Cambria"/>
            </a:endParaRPr>
          </a:p>
          <a:p>
            <a:pPr lvl="1">
              <a:spcBef>
                <a:spcPts val="0"/>
              </a:spcBef>
            </a:pPr>
            <a:endParaRPr lang="en-US" sz="1000">
              <a:latin typeface="+mj-lt"/>
            </a:endParaRPr>
          </a:p>
          <a:p>
            <a:pPr lvl="2">
              <a:spcBef>
                <a:spcPts val="0"/>
              </a:spcBef>
            </a:pPr>
            <a:r>
              <a:rPr lang="en-US" sz="1800">
                <a:latin typeface="+mj-lt"/>
              </a:rPr>
              <a:t>This is typically recommended for individuals who are at risk for severe disease and complications from measles (e.g., infants &lt;12 months of age, pregnant women without evidence of measles immunity, and severely immunocompromised persons regardless of vaccination status because they might not be protected by the vaccine)</a:t>
            </a:r>
            <a:endParaRPr lang="en-US" altLang="en-US" sz="2000"/>
          </a:p>
          <a:p>
            <a:pPr eaLnBrk="1" hangingPunct="1"/>
            <a:endParaRPr lang="en-US" altLang="en-US" sz="2000"/>
          </a:p>
          <a:p>
            <a:pPr marL="0" indent="0">
              <a:buNone/>
            </a:pPr>
            <a:endParaRPr lang="en-US" altLang="en-US" sz="2000"/>
          </a:p>
          <a:p>
            <a:pPr eaLnBrk="1" hangingPunct="1"/>
            <a:endParaRPr lang="en-US" altLang="en-US" sz="2000"/>
          </a:p>
        </p:txBody>
      </p:sp>
      <p:sp>
        <p:nvSpPr>
          <p:cNvPr id="2" name="Slide Number Placeholder 1">
            <a:extLst>
              <a:ext uri="{FF2B5EF4-FFF2-40B4-BE49-F238E27FC236}">
                <a16:creationId xmlns:a16="http://schemas.microsoft.com/office/drawing/2014/main" id="{3C0C97AD-C618-2261-9513-021BDA144479}"/>
              </a:ext>
            </a:extLst>
          </p:cNvPr>
          <p:cNvSpPr>
            <a:spLocks noGrp="1"/>
          </p:cNvSpPr>
          <p:nvPr>
            <p:ph type="sldNum" sz="quarter" idx="12"/>
          </p:nvPr>
        </p:nvSpPr>
        <p:spPr/>
        <p:txBody>
          <a:bodyPr/>
          <a:lstStyle/>
          <a:p>
            <a:pPr>
              <a:defRPr/>
            </a:pPr>
            <a:fld id="{3ED82133-201E-4171-B969-12F0B1EB2EDD}" type="slidenum">
              <a:rPr lang="en-US" altLang="en-US" smtClean="0">
                <a:solidFill>
                  <a:srgbClr val="000000"/>
                </a:solidFill>
              </a:rPr>
              <a:pPr>
                <a:defRPr/>
              </a:pPr>
              <a:t>30</a:t>
            </a:fld>
            <a:endParaRPr lang="en-US" altLang="en-US">
              <a:solidFill>
                <a:srgbClr val="000000"/>
              </a:solidFill>
            </a:endParaRPr>
          </a:p>
        </p:txBody>
      </p:sp>
      <p:sp>
        <p:nvSpPr>
          <p:cNvPr id="4" name="TextBox 3">
            <a:extLst>
              <a:ext uri="{FF2B5EF4-FFF2-40B4-BE49-F238E27FC236}">
                <a16:creationId xmlns:a16="http://schemas.microsoft.com/office/drawing/2014/main" id="{7FFF0443-3FDE-833D-DF7F-0F43CABF37B6}"/>
              </a:ext>
            </a:extLst>
          </p:cNvPr>
          <p:cNvSpPr txBox="1"/>
          <p:nvPr/>
        </p:nvSpPr>
        <p:spPr>
          <a:xfrm>
            <a:off x="8458200" y="100858"/>
            <a:ext cx="2472608" cy="523220"/>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a:t>
            </a:r>
          </a:p>
          <a:p>
            <a:pPr algn="ctr"/>
            <a:r>
              <a:rPr lang="en-US" sz="1400" b="1"/>
              <a:t>Post-Exposure MMR &amp; IG</a:t>
            </a:r>
          </a:p>
        </p:txBody>
      </p:sp>
    </p:spTree>
    <p:extLst>
      <p:ext uri="{BB962C8B-B14F-4D97-AF65-F5344CB8AC3E}">
        <p14:creationId xmlns:p14="http://schemas.microsoft.com/office/powerpoint/2010/main" val="3763360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0B791-0C67-1768-CDBA-2F1C0606B976}"/>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C544E18A-7800-DF58-08FB-E34DB108AD89}"/>
              </a:ext>
            </a:extLst>
          </p:cNvPr>
          <p:cNvSpPr>
            <a:spLocks noGrp="1"/>
          </p:cNvSpPr>
          <p:nvPr>
            <p:ph type="title"/>
          </p:nvPr>
        </p:nvSpPr>
        <p:spPr/>
        <p:txBody>
          <a:bodyPr/>
          <a:lstStyle/>
          <a:p>
            <a:r>
              <a:rPr lang="en-US" altLang="en-US"/>
              <a:t>Quarantine Contacts</a:t>
            </a:r>
          </a:p>
        </p:txBody>
      </p:sp>
      <p:sp>
        <p:nvSpPr>
          <p:cNvPr id="3" name="Content Placeholder 2">
            <a:extLst>
              <a:ext uri="{FF2B5EF4-FFF2-40B4-BE49-F238E27FC236}">
                <a16:creationId xmlns:a16="http://schemas.microsoft.com/office/drawing/2014/main" id="{4AA0E279-0420-5395-DB6C-FD558D67BA6B}"/>
              </a:ext>
            </a:extLst>
          </p:cNvPr>
          <p:cNvSpPr>
            <a:spLocks noGrp="1"/>
          </p:cNvSpPr>
          <p:nvPr>
            <p:ph idx="1"/>
          </p:nvPr>
        </p:nvSpPr>
        <p:spPr/>
        <p:txBody>
          <a:bodyPr>
            <a:noAutofit/>
          </a:bodyPr>
          <a:lstStyle/>
          <a:p>
            <a:pPr>
              <a:spcBef>
                <a:spcPts val="0"/>
              </a:spcBef>
              <a:spcAft>
                <a:spcPts val="400"/>
              </a:spcAft>
            </a:pPr>
            <a:r>
              <a:rPr lang="en-US" altLang="en-US" sz="2400">
                <a:latin typeface="+mj-lt"/>
              </a:rPr>
              <a:t>Exclude susceptible close contacts </a:t>
            </a:r>
            <a:r>
              <a:rPr lang="en-US" sz="2400">
                <a:latin typeface="+mj-lt"/>
              </a:rPr>
              <a:t>unable to be vaccinated, or not vaccinated quickly enough, </a:t>
            </a:r>
            <a:r>
              <a:rPr lang="en-US" altLang="en-US" sz="2400">
                <a:latin typeface="+mj-lt"/>
              </a:rPr>
              <a:t>from </a:t>
            </a:r>
            <a:r>
              <a:rPr lang="en-US" altLang="en-US" sz="2400" b="1">
                <a:latin typeface="+mj-lt"/>
              </a:rPr>
              <a:t>day 5 through day 21 after exposure</a:t>
            </a:r>
          </a:p>
          <a:p>
            <a:pPr>
              <a:spcBef>
                <a:spcPts val="0"/>
              </a:spcBef>
              <a:spcAft>
                <a:spcPts val="400"/>
              </a:spcAft>
            </a:pPr>
            <a:endParaRPr lang="en-US" altLang="en-US" sz="1000">
              <a:latin typeface="+mj-lt"/>
            </a:endParaRPr>
          </a:p>
          <a:p>
            <a:pPr lvl="1">
              <a:spcBef>
                <a:spcPts val="0"/>
              </a:spcBef>
              <a:spcAft>
                <a:spcPts val="400"/>
              </a:spcAft>
            </a:pPr>
            <a:r>
              <a:rPr lang="en-US" altLang="en-US" sz="1800">
                <a:latin typeface="+mj-lt"/>
              </a:rPr>
              <a:t>In most low-risk settings, susceptible close contacts may be readmitted immediately after they receive a dose of MMR, even when given &gt;5 days post exposure. (local discretion) </a:t>
            </a:r>
          </a:p>
          <a:p>
            <a:pPr lvl="1">
              <a:spcBef>
                <a:spcPts val="0"/>
              </a:spcBef>
              <a:spcAft>
                <a:spcPts val="400"/>
              </a:spcAft>
            </a:pPr>
            <a:endParaRPr lang="en-US" altLang="en-US" sz="1000">
              <a:latin typeface="+mj-lt"/>
            </a:endParaRPr>
          </a:p>
          <a:p>
            <a:pPr lvl="1">
              <a:spcBef>
                <a:spcPts val="0"/>
              </a:spcBef>
              <a:spcAft>
                <a:spcPts val="400"/>
              </a:spcAft>
            </a:pPr>
            <a:r>
              <a:rPr lang="en-US" altLang="en-US" sz="1800">
                <a:latin typeface="+mj-lt"/>
              </a:rPr>
              <a:t>Susceptible close contacts who receive IG (instead of vaccine) should quarantined.</a:t>
            </a:r>
          </a:p>
          <a:p>
            <a:pPr eaLnBrk="1" hangingPunct="1"/>
            <a:endParaRPr lang="en-US" altLang="en-US" sz="2000"/>
          </a:p>
          <a:p>
            <a:pPr eaLnBrk="1" hangingPunct="1"/>
            <a:endParaRPr lang="en-US" altLang="en-US" sz="2000"/>
          </a:p>
          <a:p>
            <a:pPr marL="0" indent="0">
              <a:buNone/>
            </a:pPr>
            <a:endParaRPr lang="en-US" altLang="en-US" sz="2000"/>
          </a:p>
          <a:p>
            <a:pPr eaLnBrk="1" hangingPunct="1"/>
            <a:endParaRPr lang="en-US" altLang="en-US" sz="2000"/>
          </a:p>
        </p:txBody>
      </p:sp>
      <p:sp>
        <p:nvSpPr>
          <p:cNvPr id="2" name="Slide Number Placeholder 1">
            <a:extLst>
              <a:ext uri="{FF2B5EF4-FFF2-40B4-BE49-F238E27FC236}">
                <a16:creationId xmlns:a16="http://schemas.microsoft.com/office/drawing/2014/main" id="{73E70166-C63D-30BD-35CC-41DB71FB38FB}"/>
              </a:ext>
            </a:extLst>
          </p:cNvPr>
          <p:cNvSpPr>
            <a:spLocks noGrp="1"/>
          </p:cNvSpPr>
          <p:nvPr>
            <p:ph type="sldNum" sz="quarter" idx="12"/>
          </p:nvPr>
        </p:nvSpPr>
        <p:spPr/>
        <p:txBody>
          <a:bodyPr/>
          <a:lstStyle/>
          <a:p>
            <a:pPr>
              <a:defRPr/>
            </a:pPr>
            <a:fld id="{3ED82133-201E-4171-B969-12F0B1EB2EDD}" type="slidenum">
              <a:rPr lang="en-US" altLang="en-US" smtClean="0">
                <a:solidFill>
                  <a:srgbClr val="000000"/>
                </a:solidFill>
              </a:rPr>
              <a:pPr>
                <a:defRPr/>
              </a:pPr>
              <a:t>31</a:t>
            </a:fld>
            <a:endParaRPr lang="en-US" altLang="en-US">
              <a:solidFill>
                <a:srgbClr val="000000"/>
              </a:solidFill>
            </a:endParaRPr>
          </a:p>
        </p:txBody>
      </p:sp>
      <p:graphicFrame>
        <p:nvGraphicFramePr>
          <p:cNvPr id="4" name="Table 4">
            <a:extLst>
              <a:ext uri="{FF2B5EF4-FFF2-40B4-BE49-F238E27FC236}">
                <a16:creationId xmlns:a16="http://schemas.microsoft.com/office/drawing/2014/main" id="{BD666EC6-9DDA-2233-4B3D-4921D4E97506}"/>
              </a:ext>
            </a:extLst>
          </p:cNvPr>
          <p:cNvGraphicFramePr>
            <a:graphicFrameLocks noGrp="1"/>
          </p:cNvGraphicFramePr>
          <p:nvPr/>
        </p:nvGraphicFramePr>
        <p:xfrm>
          <a:off x="1295400" y="4660737"/>
          <a:ext cx="8534400" cy="767080"/>
        </p:xfrm>
        <a:graphic>
          <a:graphicData uri="http://schemas.openxmlformats.org/drawingml/2006/table">
            <a:tbl>
              <a:tblPr firstRow="1" bandRow="1">
                <a:tableStyleId>{5C22544A-7EE6-4342-B048-85BDC9FD1C3A}</a:tableStyleId>
              </a:tblPr>
              <a:tblGrid>
                <a:gridCol w="353393">
                  <a:extLst>
                    <a:ext uri="{9D8B030D-6E8A-4147-A177-3AD203B41FA5}">
                      <a16:colId xmlns:a16="http://schemas.microsoft.com/office/drawing/2014/main" val="1715565859"/>
                    </a:ext>
                  </a:extLst>
                </a:gridCol>
                <a:gridCol w="353393">
                  <a:extLst>
                    <a:ext uri="{9D8B030D-6E8A-4147-A177-3AD203B41FA5}">
                      <a16:colId xmlns:a16="http://schemas.microsoft.com/office/drawing/2014/main" val="973528978"/>
                    </a:ext>
                  </a:extLst>
                </a:gridCol>
                <a:gridCol w="353393">
                  <a:extLst>
                    <a:ext uri="{9D8B030D-6E8A-4147-A177-3AD203B41FA5}">
                      <a16:colId xmlns:a16="http://schemas.microsoft.com/office/drawing/2014/main" val="1161278094"/>
                    </a:ext>
                  </a:extLst>
                </a:gridCol>
                <a:gridCol w="353393">
                  <a:extLst>
                    <a:ext uri="{9D8B030D-6E8A-4147-A177-3AD203B41FA5}">
                      <a16:colId xmlns:a16="http://schemas.microsoft.com/office/drawing/2014/main" val="3315527650"/>
                    </a:ext>
                  </a:extLst>
                </a:gridCol>
                <a:gridCol w="353393">
                  <a:extLst>
                    <a:ext uri="{9D8B030D-6E8A-4147-A177-3AD203B41FA5}">
                      <a16:colId xmlns:a16="http://schemas.microsoft.com/office/drawing/2014/main" val="726212122"/>
                    </a:ext>
                  </a:extLst>
                </a:gridCol>
                <a:gridCol w="353393">
                  <a:extLst>
                    <a:ext uri="{9D8B030D-6E8A-4147-A177-3AD203B41FA5}">
                      <a16:colId xmlns:a16="http://schemas.microsoft.com/office/drawing/2014/main" val="3375886385"/>
                    </a:ext>
                  </a:extLst>
                </a:gridCol>
                <a:gridCol w="353393">
                  <a:extLst>
                    <a:ext uri="{9D8B030D-6E8A-4147-A177-3AD203B41FA5}">
                      <a16:colId xmlns:a16="http://schemas.microsoft.com/office/drawing/2014/main" val="1399123633"/>
                    </a:ext>
                  </a:extLst>
                </a:gridCol>
                <a:gridCol w="353393">
                  <a:extLst>
                    <a:ext uri="{9D8B030D-6E8A-4147-A177-3AD203B41FA5}">
                      <a16:colId xmlns:a16="http://schemas.microsoft.com/office/drawing/2014/main" val="2111717030"/>
                    </a:ext>
                  </a:extLst>
                </a:gridCol>
                <a:gridCol w="353393">
                  <a:extLst>
                    <a:ext uri="{9D8B030D-6E8A-4147-A177-3AD203B41FA5}">
                      <a16:colId xmlns:a16="http://schemas.microsoft.com/office/drawing/2014/main" val="922863917"/>
                    </a:ext>
                  </a:extLst>
                </a:gridCol>
                <a:gridCol w="353393">
                  <a:extLst>
                    <a:ext uri="{9D8B030D-6E8A-4147-A177-3AD203B41FA5}">
                      <a16:colId xmlns:a16="http://schemas.microsoft.com/office/drawing/2014/main" val="237074788"/>
                    </a:ext>
                  </a:extLst>
                </a:gridCol>
                <a:gridCol w="353393">
                  <a:extLst>
                    <a:ext uri="{9D8B030D-6E8A-4147-A177-3AD203B41FA5}">
                      <a16:colId xmlns:a16="http://schemas.microsoft.com/office/drawing/2014/main" val="379329763"/>
                    </a:ext>
                  </a:extLst>
                </a:gridCol>
                <a:gridCol w="353393">
                  <a:extLst>
                    <a:ext uri="{9D8B030D-6E8A-4147-A177-3AD203B41FA5}">
                      <a16:colId xmlns:a16="http://schemas.microsoft.com/office/drawing/2014/main" val="1306034833"/>
                    </a:ext>
                  </a:extLst>
                </a:gridCol>
                <a:gridCol w="353393">
                  <a:extLst>
                    <a:ext uri="{9D8B030D-6E8A-4147-A177-3AD203B41FA5}">
                      <a16:colId xmlns:a16="http://schemas.microsoft.com/office/drawing/2014/main" val="3612227437"/>
                    </a:ext>
                  </a:extLst>
                </a:gridCol>
                <a:gridCol w="353393">
                  <a:extLst>
                    <a:ext uri="{9D8B030D-6E8A-4147-A177-3AD203B41FA5}">
                      <a16:colId xmlns:a16="http://schemas.microsoft.com/office/drawing/2014/main" val="2338438554"/>
                    </a:ext>
                  </a:extLst>
                </a:gridCol>
                <a:gridCol w="353393">
                  <a:extLst>
                    <a:ext uri="{9D8B030D-6E8A-4147-A177-3AD203B41FA5}">
                      <a16:colId xmlns:a16="http://schemas.microsoft.com/office/drawing/2014/main" val="1270305522"/>
                    </a:ext>
                  </a:extLst>
                </a:gridCol>
                <a:gridCol w="353393">
                  <a:extLst>
                    <a:ext uri="{9D8B030D-6E8A-4147-A177-3AD203B41FA5}">
                      <a16:colId xmlns:a16="http://schemas.microsoft.com/office/drawing/2014/main" val="464649584"/>
                    </a:ext>
                  </a:extLst>
                </a:gridCol>
                <a:gridCol w="353393">
                  <a:extLst>
                    <a:ext uri="{9D8B030D-6E8A-4147-A177-3AD203B41FA5}">
                      <a16:colId xmlns:a16="http://schemas.microsoft.com/office/drawing/2014/main" val="2973782054"/>
                    </a:ext>
                  </a:extLst>
                </a:gridCol>
                <a:gridCol w="353393">
                  <a:extLst>
                    <a:ext uri="{9D8B030D-6E8A-4147-A177-3AD203B41FA5}">
                      <a16:colId xmlns:a16="http://schemas.microsoft.com/office/drawing/2014/main" val="1543533868"/>
                    </a:ext>
                  </a:extLst>
                </a:gridCol>
                <a:gridCol w="353393">
                  <a:extLst>
                    <a:ext uri="{9D8B030D-6E8A-4147-A177-3AD203B41FA5}">
                      <a16:colId xmlns:a16="http://schemas.microsoft.com/office/drawing/2014/main" val="2619044902"/>
                    </a:ext>
                  </a:extLst>
                </a:gridCol>
                <a:gridCol w="353393">
                  <a:extLst>
                    <a:ext uri="{9D8B030D-6E8A-4147-A177-3AD203B41FA5}">
                      <a16:colId xmlns:a16="http://schemas.microsoft.com/office/drawing/2014/main" val="3702193398"/>
                    </a:ext>
                  </a:extLst>
                </a:gridCol>
                <a:gridCol w="353393">
                  <a:extLst>
                    <a:ext uri="{9D8B030D-6E8A-4147-A177-3AD203B41FA5}">
                      <a16:colId xmlns:a16="http://schemas.microsoft.com/office/drawing/2014/main" val="2550786226"/>
                    </a:ext>
                  </a:extLst>
                </a:gridCol>
                <a:gridCol w="353393">
                  <a:extLst>
                    <a:ext uri="{9D8B030D-6E8A-4147-A177-3AD203B41FA5}">
                      <a16:colId xmlns:a16="http://schemas.microsoft.com/office/drawing/2014/main" val="1749309460"/>
                    </a:ext>
                  </a:extLst>
                </a:gridCol>
                <a:gridCol w="379877">
                  <a:extLst>
                    <a:ext uri="{9D8B030D-6E8A-4147-A177-3AD203B41FA5}">
                      <a16:colId xmlns:a16="http://schemas.microsoft.com/office/drawing/2014/main" val="3373684382"/>
                    </a:ext>
                  </a:extLst>
                </a:gridCol>
                <a:gridCol w="379877">
                  <a:extLst>
                    <a:ext uri="{9D8B030D-6E8A-4147-A177-3AD203B41FA5}">
                      <a16:colId xmlns:a16="http://schemas.microsoft.com/office/drawing/2014/main" val="88446489"/>
                    </a:ext>
                  </a:extLst>
                </a:gridCol>
              </a:tblGrid>
              <a:tr h="207379">
                <a:tc>
                  <a:txBody>
                    <a:bodyPr/>
                    <a:lstStyle/>
                    <a:p>
                      <a:pPr algn="ctr"/>
                      <a:r>
                        <a:rPr lang="en-US" sz="800" b="1"/>
                        <a:t>Day </a:t>
                      </a:r>
                      <a:r>
                        <a:rPr lang="en-US" sz="1200" b="1"/>
                        <a:t>0</a:t>
                      </a:r>
                      <a:endParaRPr lang="en-US"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800"/>
                        <a:t>Day </a:t>
                      </a:r>
                      <a:r>
                        <a:rPr lang="en-US" sz="1200"/>
                        <a:t>1</a:t>
                      </a:r>
                      <a:endParaRPr lang="en-US" sz="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2</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03</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04</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05</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06</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07</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08</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09</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10</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10</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11</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12</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13</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14</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15</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16</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17</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18</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19</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20</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Calibri"/>
                          <a:ea typeface="+mn-ea"/>
                          <a:cs typeface="+mn-cs"/>
                        </a:rPr>
                        <a:t>Day </a:t>
                      </a:r>
                      <a:r>
                        <a:rPr kumimoji="0" lang="en-US" sz="1200" b="1" i="0" u="none" strike="noStrike" kern="1200" cap="none" spc="0" normalizeH="0" baseline="0" noProof="0">
                          <a:ln>
                            <a:noFill/>
                          </a:ln>
                          <a:solidFill>
                            <a:prstClr val="white"/>
                          </a:solidFill>
                          <a:effectLst/>
                          <a:uLnTx/>
                          <a:uFillTx/>
                          <a:latin typeface="Calibri"/>
                          <a:ea typeface="+mn-ea"/>
                          <a:cs typeface="+mn-cs"/>
                        </a:rPr>
                        <a:t>21</a:t>
                      </a:r>
                      <a:endParaRPr kumimoji="0" lang="en-US" sz="1350" b="1" i="0" u="none" strike="noStrike" kern="1200" cap="none" spc="0" normalizeH="0" baseline="0" noProof="0">
                        <a:ln>
                          <a:noFill/>
                        </a:ln>
                        <a:solidFill>
                          <a:prstClr val="white"/>
                        </a:solidFill>
                        <a:effectLst/>
                        <a:uLnTx/>
                        <a:uFillTx/>
                        <a:latin typeface="Calibri"/>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mn-lt"/>
                          <a:ea typeface="+mn-ea"/>
                          <a:cs typeface="+mn-cs"/>
                        </a:rPr>
                        <a:t>Day </a:t>
                      </a:r>
                      <a:r>
                        <a:rPr kumimoji="0" lang="en-US" sz="1200" b="1" i="0" u="none" strike="noStrike" kern="1200" cap="none" spc="0" normalizeH="0" baseline="0" noProof="0">
                          <a:ln>
                            <a:noFill/>
                          </a:ln>
                          <a:solidFill>
                            <a:prstClr val="white"/>
                          </a:solidFill>
                          <a:effectLst/>
                          <a:uLnTx/>
                          <a:uFillTx/>
                          <a:latin typeface="+mn-lt"/>
                          <a:ea typeface="+mn-ea"/>
                          <a:cs typeface="+mn-cs"/>
                        </a:rPr>
                        <a:t>22</a:t>
                      </a:r>
                      <a:endParaRPr kumimoji="0" lang="en-US" sz="1350" b="1"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6430635"/>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rgbClr val="FF0000"/>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pct80">
                      <a:fgClr>
                        <a:schemeClr val="accent6">
                          <a:lumMod val="60000"/>
                          <a:lumOff val="40000"/>
                        </a:schemeClr>
                      </a:fgClr>
                      <a:bgClr>
                        <a:schemeClr val="bg1"/>
                      </a:bgClr>
                    </a:patt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8547141"/>
                  </a:ext>
                </a:extLst>
              </a:tr>
            </a:tbl>
          </a:graphicData>
        </a:graphic>
      </p:graphicFrame>
      <p:sp>
        <p:nvSpPr>
          <p:cNvPr id="5" name="TextBox 4">
            <a:extLst>
              <a:ext uri="{FF2B5EF4-FFF2-40B4-BE49-F238E27FC236}">
                <a16:creationId xmlns:a16="http://schemas.microsoft.com/office/drawing/2014/main" id="{500667BB-1ECA-E405-EB4E-C12BA62A4864}"/>
              </a:ext>
            </a:extLst>
          </p:cNvPr>
          <p:cNvSpPr txBox="1"/>
          <p:nvPr/>
        </p:nvSpPr>
        <p:spPr>
          <a:xfrm>
            <a:off x="8458200" y="100858"/>
            <a:ext cx="2472608" cy="523220"/>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Control: </a:t>
            </a:r>
          </a:p>
          <a:p>
            <a:pPr algn="ctr"/>
            <a:r>
              <a:rPr lang="en-US" sz="1400" b="1"/>
              <a:t>Quarantine</a:t>
            </a:r>
          </a:p>
        </p:txBody>
      </p:sp>
      <p:sp>
        <p:nvSpPr>
          <p:cNvPr id="6" name="TextBox 5">
            <a:extLst>
              <a:ext uri="{FF2B5EF4-FFF2-40B4-BE49-F238E27FC236}">
                <a16:creationId xmlns:a16="http://schemas.microsoft.com/office/drawing/2014/main" id="{CB2F99D5-B85A-15BA-71F3-6DD00204BD37}"/>
              </a:ext>
            </a:extLst>
          </p:cNvPr>
          <p:cNvSpPr txBox="1"/>
          <p:nvPr/>
        </p:nvSpPr>
        <p:spPr>
          <a:xfrm>
            <a:off x="987301" y="5771003"/>
            <a:ext cx="1066800" cy="646331"/>
          </a:xfrm>
          <a:prstGeom prst="rect">
            <a:avLst/>
          </a:prstGeom>
          <a:noFill/>
        </p:spPr>
        <p:txBody>
          <a:bodyPr wrap="square" rtlCol="0">
            <a:spAutoFit/>
          </a:bodyPr>
          <a:lstStyle/>
          <a:p>
            <a:pPr algn="ctr"/>
            <a:r>
              <a:rPr lang="en-US" b="1"/>
              <a:t>Exposure</a:t>
            </a:r>
          </a:p>
          <a:p>
            <a:pPr algn="ctr"/>
            <a:r>
              <a:rPr lang="en-US" b="1"/>
              <a:t>Day 0</a:t>
            </a:r>
          </a:p>
        </p:txBody>
      </p:sp>
      <p:sp>
        <p:nvSpPr>
          <p:cNvPr id="7" name="Right Brace 6">
            <a:extLst>
              <a:ext uri="{FF2B5EF4-FFF2-40B4-BE49-F238E27FC236}">
                <a16:creationId xmlns:a16="http://schemas.microsoft.com/office/drawing/2014/main" id="{227D25C4-7DBA-30A3-0660-4563BC424E4B}"/>
              </a:ext>
            </a:extLst>
          </p:cNvPr>
          <p:cNvSpPr/>
          <p:nvPr/>
        </p:nvSpPr>
        <p:spPr>
          <a:xfrm rot="5400000">
            <a:off x="6020341" y="2455476"/>
            <a:ext cx="456118" cy="6400802"/>
          </a:xfrm>
          <a:prstGeom prst="righ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1B584EDD-3D64-18C0-8E25-ABC157E39CA2}"/>
              </a:ext>
            </a:extLst>
          </p:cNvPr>
          <p:cNvSpPr txBox="1"/>
          <p:nvPr/>
        </p:nvSpPr>
        <p:spPr>
          <a:xfrm>
            <a:off x="5562600" y="5906869"/>
            <a:ext cx="1447800" cy="646331"/>
          </a:xfrm>
          <a:prstGeom prst="rect">
            <a:avLst/>
          </a:prstGeom>
          <a:noFill/>
        </p:spPr>
        <p:txBody>
          <a:bodyPr wrap="square" rtlCol="0">
            <a:spAutoFit/>
          </a:bodyPr>
          <a:lstStyle/>
          <a:p>
            <a:pPr algn="ctr"/>
            <a:r>
              <a:rPr lang="en-US" b="1"/>
              <a:t>Quarantine</a:t>
            </a:r>
          </a:p>
          <a:p>
            <a:pPr algn="ctr"/>
            <a:r>
              <a:rPr lang="en-US" b="1"/>
              <a:t>Day 5-21</a:t>
            </a:r>
          </a:p>
        </p:txBody>
      </p:sp>
      <p:sp>
        <p:nvSpPr>
          <p:cNvPr id="9" name="Arrow: Down 8">
            <a:extLst>
              <a:ext uri="{FF2B5EF4-FFF2-40B4-BE49-F238E27FC236}">
                <a16:creationId xmlns:a16="http://schemas.microsoft.com/office/drawing/2014/main" id="{01B3CEB8-E220-E2EF-99D5-99F11D8F790A}"/>
              </a:ext>
            </a:extLst>
          </p:cNvPr>
          <p:cNvSpPr/>
          <p:nvPr/>
        </p:nvSpPr>
        <p:spPr>
          <a:xfrm rot="10800000">
            <a:off x="1366157" y="5508129"/>
            <a:ext cx="228600" cy="343186"/>
          </a:xfrm>
          <a:prstGeom prst="downArrow">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A50ED0C-B2AA-A899-1D63-085EB7D79040}"/>
              </a:ext>
            </a:extLst>
          </p:cNvPr>
          <p:cNvSpPr txBox="1"/>
          <p:nvPr/>
        </p:nvSpPr>
        <p:spPr>
          <a:xfrm>
            <a:off x="1257795" y="4197502"/>
            <a:ext cx="2286000" cy="369332"/>
          </a:xfrm>
          <a:prstGeom prst="rect">
            <a:avLst/>
          </a:prstGeom>
          <a:noFill/>
        </p:spPr>
        <p:txBody>
          <a:bodyPr wrap="square" rtlCol="0">
            <a:spAutoFit/>
          </a:bodyPr>
          <a:lstStyle/>
          <a:p>
            <a:r>
              <a:rPr lang="en-US" b="1"/>
              <a:t>Measles Quarantine</a:t>
            </a:r>
          </a:p>
        </p:txBody>
      </p:sp>
    </p:spTree>
    <p:extLst>
      <p:ext uri="{BB962C8B-B14F-4D97-AF65-F5344CB8AC3E}">
        <p14:creationId xmlns:p14="http://schemas.microsoft.com/office/powerpoint/2010/main" val="30146343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8DA11-1487-CA33-206A-EA42DCA15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3F02E-0E06-8A3D-D803-C4141296CCBE}"/>
              </a:ext>
            </a:extLst>
          </p:cNvPr>
          <p:cNvSpPr>
            <a:spLocks noGrp="1"/>
          </p:cNvSpPr>
          <p:nvPr>
            <p:ph type="title"/>
          </p:nvPr>
        </p:nvSpPr>
        <p:spPr/>
        <p:txBody>
          <a:bodyPr/>
          <a:lstStyle/>
          <a:p>
            <a:r>
              <a:rPr lang="en-US"/>
              <a:t>Notes on Exposure Follow-up: If Symptoms Develop</a:t>
            </a:r>
          </a:p>
        </p:txBody>
      </p:sp>
      <p:sp>
        <p:nvSpPr>
          <p:cNvPr id="3" name="Content Placeholder 2">
            <a:extLst>
              <a:ext uri="{FF2B5EF4-FFF2-40B4-BE49-F238E27FC236}">
                <a16:creationId xmlns:a16="http://schemas.microsoft.com/office/drawing/2014/main" id="{D7BA626A-2B66-ADB1-A44A-2A45F154BF92}"/>
              </a:ext>
            </a:extLst>
          </p:cNvPr>
          <p:cNvSpPr>
            <a:spLocks noGrp="1"/>
          </p:cNvSpPr>
          <p:nvPr>
            <p:ph idx="1"/>
          </p:nvPr>
        </p:nvSpPr>
        <p:spPr>
          <a:xfrm>
            <a:off x="609600" y="1600200"/>
            <a:ext cx="10160000" cy="4648200"/>
          </a:xfrm>
        </p:spPr>
        <p:txBody>
          <a:bodyPr>
            <a:normAutofit lnSpcReduction="10000"/>
          </a:bodyPr>
          <a:lstStyle/>
          <a:p>
            <a:pPr>
              <a:lnSpc>
                <a:spcPct val="110000"/>
              </a:lnSpc>
              <a:spcBef>
                <a:spcPts val="0"/>
              </a:spcBef>
            </a:pPr>
            <a:r>
              <a:rPr lang="en-US" sz="2000" b="1">
                <a:latin typeface="+mj-lt"/>
              </a:rPr>
              <a:t>No Asymptomatic Testing.  </a:t>
            </a:r>
            <a:r>
              <a:rPr lang="en-US" sz="2000">
                <a:latin typeface="+mj-lt"/>
              </a:rPr>
              <a:t>Contacts without symptoms should NOT be tested for measles.  Only symptomatic contacts need to seek testing.</a:t>
            </a:r>
          </a:p>
          <a:p>
            <a:pPr>
              <a:lnSpc>
                <a:spcPct val="110000"/>
              </a:lnSpc>
              <a:spcBef>
                <a:spcPts val="0"/>
              </a:spcBef>
            </a:pPr>
            <a:endParaRPr lang="en-US" sz="1500">
              <a:latin typeface="+mj-lt"/>
            </a:endParaRPr>
          </a:p>
          <a:p>
            <a:pPr>
              <a:lnSpc>
                <a:spcPct val="110000"/>
              </a:lnSpc>
              <a:spcBef>
                <a:spcPts val="0"/>
              </a:spcBef>
            </a:pPr>
            <a:r>
              <a:rPr lang="en-US" sz="2000" b="1">
                <a:latin typeface="+mj-lt"/>
              </a:rPr>
              <a:t>Testing for Measles?  </a:t>
            </a:r>
            <a:r>
              <a:rPr lang="en-US" sz="2000">
                <a:latin typeface="+mj-lt"/>
              </a:rPr>
              <a:t>Avoid additional exposures at the medical office by calling ahead to arrange testing.</a:t>
            </a:r>
          </a:p>
          <a:p>
            <a:pPr>
              <a:lnSpc>
                <a:spcPct val="110000"/>
              </a:lnSpc>
              <a:spcBef>
                <a:spcPts val="0"/>
              </a:spcBef>
            </a:pPr>
            <a:endParaRPr lang="en-US" sz="1500">
              <a:latin typeface="+mj-lt"/>
            </a:endParaRPr>
          </a:p>
          <a:p>
            <a:pPr lvl="1">
              <a:lnSpc>
                <a:spcPct val="110000"/>
              </a:lnSpc>
              <a:spcBef>
                <a:spcPts val="0"/>
              </a:spcBef>
            </a:pPr>
            <a:r>
              <a:rPr lang="en-US" sz="1800">
                <a:latin typeface="+mj-lt"/>
              </a:rPr>
              <a:t>Symptomatic contacts should be masked when seen.</a:t>
            </a:r>
          </a:p>
          <a:p>
            <a:pPr lvl="1">
              <a:lnSpc>
                <a:spcPct val="110000"/>
              </a:lnSpc>
              <a:spcBef>
                <a:spcPts val="0"/>
              </a:spcBef>
            </a:pPr>
            <a:endParaRPr lang="en-US" sz="500">
              <a:latin typeface="+mj-lt"/>
            </a:endParaRPr>
          </a:p>
          <a:p>
            <a:pPr lvl="1">
              <a:lnSpc>
                <a:spcPct val="110000"/>
              </a:lnSpc>
              <a:spcBef>
                <a:spcPts val="0"/>
              </a:spcBef>
            </a:pPr>
            <a:r>
              <a:rPr lang="en-US" sz="1800">
                <a:latin typeface="+mj-lt"/>
              </a:rPr>
              <a:t>Attending providers should all have evidence of immunity and wear appropriate PPE.</a:t>
            </a:r>
          </a:p>
          <a:p>
            <a:pPr lvl="1">
              <a:lnSpc>
                <a:spcPct val="110000"/>
              </a:lnSpc>
              <a:spcBef>
                <a:spcPts val="0"/>
              </a:spcBef>
            </a:pPr>
            <a:endParaRPr lang="en-US" sz="500">
              <a:latin typeface="+mj-lt"/>
            </a:endParaRPr>
          </a:p>
          <a:p>
            <a:pPr lvl="1">
              <a:lnSpc>
                <a:spcPct val="110000"/>
              </a:lnSpc>
              <a:spcBef>
                <a:spcPts val="0"/>
              </a:spcBef>
            </a:pPr>
            <a:r>
              <a:rPr lang="en-US" sz="1800">
                <a:latin typeface="+mj-lt"/>
              </a:rPr>
              <a:t>Pre-arrange a time when exposing other staff/patients can be minimized (before opening/after closing).</a:t>
            </a:r>
          </a:p>
          <a:p>
            <a:pPr lvl="1">
              <a:lnSpc>
                <a:spcPct val="110000"/>
              </a:lnSpc>
              <a:spcBef>
                <a:spcPts val="0"/>
              </a:spcBef>
            </a:pPr>
            <a:endParaRPr lang="en-US" sz="500">
              <a:latin typeface="+mj-lt"/>
            </a:endParaRPr>
          </a:p>
          <a:p>
            <a:pPr lvl="1">
              <a:lnSpc>
                <a:spcPct val="110000"/>
              </a:lnSpc>
              <a:spcBef>
                <a:spcPts val="0"/>
              </a:spcBef>
            </a:pPr>
            <a:r>
              <a:rPr lang="en-US" sz="1800">
                <a:latin typeface="+mj-lt"/>
              </a:rPr>
              <a:t>Meet the patient at the door and immediately mask them to prevent the generation of droplets.</a:t>
            </a:r>
          </a:p>
          <a:p>
            <a:pPr lvl="1">
              <a:lnSpc>
                <a:spcPct val="110000"/>
              </a:lnSpc>
              <a:spcBef>
                <a:spcPts val="0"/>
              </a:spcBef>
            </a:pPr>
            <a:endParaRPr lang="en-US" sz="500">
              <a:latin typeface="+mj-lt"/>
            </a:endParaRPr>
          </a:p>
          <a:p>
            <a:pPr lvl="1">
              <a:lnSpc>
                <a:spcPct val="110000"/>
              </a:lnSpc>
              <a:spcBef>
                <a:spcPts val="0"/>
              </a:spcBef>
            </a:pPr>
            <a:r>
              <a:rPr lang="en-US" sz="1800">
                <a:latin typeface="+mj-lt"/>
              </a:rPr>
              <a:t>Escort the patient through a separate entrance to a private waiting area or exam room, preferably a negative pressure room.</a:t>
            </a:r>
          </a:p>
          <a:p>
            <a:pPr lvl="1">
              <a:lnSpc>
                <a:spcPct val="110000"/>
              </a:lnSpc>
              <a:spcBef>
                <a:spcPts val="0"/>
              </a:spcBef>
            </a:pPr>
            <a:endParaRPr lang="en-US" sz="500">
              <a:latin typeface="+mj-lt"/>
            </a:endParaRPr>
          </a:p>
          <a:p>
            <a:pPr lvl="1">
              <a:lnSpc>
                <a:spcPct val="110000"/>
              </a:lnSpc>
              <a:spcBef>
                <a:spcPts val="0"/>
              </a:spcBef>
            </a:pPr>
            <a:r>
              <a:rPr lang="en-US" sz="1800">
                <a:latin typeface="+mj-lt"/>
              </a:rPr>
              <a:t>Be creative.  Consider collecting a specimen outside/through car window.  </a:t>
            </a:r>
          </a:p>
          <a:p>
            <a:pPr lvl="1">
              <a:lnSpc>
                <a:spcPct val="110000"/>
              </a:lnSpc>
              <a:spcBef>
                <a:spcPts val="0"/>
              </a:spcBef>
            </a:pPr>
            <a:endParaRPr lang="en-US" sz="1800">
              <a:latin typeface="+mj-lt"/>
            </a:endParaRPr>
          </a:p>
          <a:p>
            <a:pPr marL="85725" indent="0">
              <a:lnSpc>
                <a:spcPct val="110000"/>
              </a:lnSpc>
              <a:spcBef>
                <a:spcPts val="0"/>
              </a:spcBef>
              <a:buNone/>
            </a:pPr>
            <a:endParaRPr lang="en-US">
              <a:latin typeface="+mj-lt"/>
            </a:endParaRPr>
          </a:p>
        </p:txBody>
      </p:sp>
      <p:sp>
        <p:nvSpPr>
          <p:cNvPr id="4" name="Slide Number Placeholder 3">
            <a:extLst>
              <a:ext uri="{FF2B5EF4-FFF2-40B4-BE49-F238E27FC236}">
                <a16:creationId xmlns:a16="http://schemas.microsoft.com/office/drawing/2014/main" id="{626F36EA-5079-49E8-6975-798D1DBC1986}"/>
              </a:ext>
            </a:extLst>
          </p:cNvPr>
          <p:cNvSpPr>
            <a:spLocks noGrp="1"/>
          </p:cNvSpPr>
          <p:nvPr>
            <p:ph type="sldNum" sz="quarter" idx="12"/>
          </p:nvPr>
        </p:nvSpPr>
        <p:spPr/>
        <p:txBody>
          <a:bodyPr/>
          <a:lstStyle/>
          <a:p>
            <a:fld id="{42D63805-6B3A-4718-8F91-8B9405BA4DEA}" type="slidenum">
              <a:rPr lang="en-US" smtClean="0"/>
              <a:t>32</a:t>
            </a:fld>
            <a:endParaRPr lang="en-US"/>
          </a:p>
        </p:txBody>
      </p:sp>
    </p:spTree>
    <p:extLst>
      <p:ext uri="{BB962C8B-B14F-4D97-AF65-F5344CB8AC3E}">
        <p14:creationId xmlns:p14="http://schemas.microsoft.com/office/powerpoint/2010/main" val="635845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E6F65-5FF2-4DE7-51BD-3622AC614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3629B-5D6E-3027-4CE0-AE249D2BD0D0}"/>
              </a:ext>
            </a:extLst>
          </p:cNvPr>
          <p:cNvSpPr>
            <a:spLocks noGrp="1"/>
          </p:cNvSpPr>
          <p:nvPr>
            <p:ph type="title"/>
          </p:nvPr>
        </p:nvSpPr>
        <p:spPr>
          <a:xfrm>
            <a:off x="533400" y="274884"/>
            <a:ext cx="5105400" cy="1143000"/>
          </a:xfrm>
        </p:spPr>
        <p:txBody>
          <a:bodyPr/>
          <a:lstStyle/>
          <a:p>
            <a:r>
              <a:rPr lang="en-US"/>
              <a:t>True Story: </a:t>
            </a:r>
            <a:br>
              <a:rPr lang="en-US"/>
            </a:br>
            <a:r>
              <a:rPr lang="en-US"/>
              <a:t>Healthcare Exposures! </a:t>
            </a:r>
          </a:p>
        </p:txBody>
      </p:sp>
      <p:sp>
        <p:nvSpPr>
          <p:cNvPr id="4" name="Slide Number Placeholder 3">
            <a:extLst>
              <a:ext uri="{FF2B5EF4-FFF2-40B4-BE49-F238E27FC236}">
                <a16:creationId xmlns:a16="http://schemas.microsoft.com/office/drawing/2014/main" id="{031150F7-2DC1-2EDC-6E8A-C445D499432F}"/>
              </a:ext>
            </a:extLst>
          </p:cNvPr>
          <p:cNvSpPr>
            <a:spLocks noGrp="1"/>
          </p:cNvSpPr>
          <p:nvPr>
            <p:ph type="sldNum" sz="quarter" idx="12"/>
          </p:nvPr>
        </p:nvSpPr>
        <p:spPr/>
        <p:txBody>
          <a:bodyPr/>
          <a:lstStyle/>
          <a:p>
            <a:fld id="{42D63805-6B3A-4718-8F91-8B9405BA4DEA}" type="slidenum">
              <a:rPr lang="en-US" smtClean="0"/>
              <a:t>33</a:t>
            </a:fld>
            <a:endParaRPr lang="en-US"/>
          </a:p>
        </p:txBody>
      </p:sp>
      <p:sp>
        <p:nvSpPr>
          <p:cNvPr id="13" name="Speech Bubble: Oval 12">
            <a:extLst>
              <a:ext uri="{FF2B5EF4-FFF2-40B4-BE49-F238E27FC236}">
                <a16:creationId xmlns:a16="http://schemas.microsoft.com/office/drawing/2014/main" id="{30324898-A286-2404-4A82-BB6ACDD49C75}"/>
              </a:ext>
            </a:extLst>
          </p:cNvPr>
          <p:cNvSpPr/>
          <p:nvPr/>
        </p:nvSpPr>
        <p:spPr>
          <a:xfrm>
            <a:off x="-2133600" y="2057400"/>
            <a:ext cx="6248400" cy="5185138"/>
          </a:xfrm>
          <a:prstGeom prst="wedgeEllipseCallout">
            <a:avLst>
              <a:gd name="adj1" fmla="val 41520"/>
              <a:gd name="adj2" fmla="val -30160"/>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4" name="Explosion: 8 Points 13">
            <a:extLst>
              <a:ext uri="{FF2B5EF4-FFF2-40B4-BE49-F238E27FC236}">
                <a16:creationId xmlns:a16="http://schemas.microsoft.com/office/drawing/2014/main" id="{86658638-B6D2-8C79-0414-D59BDDDD91C2}"/>
              </a:ext>
            </a:extLst>
          </p:cNvPr>
          <p:cNvSpPr/>
          <p:nvPr/>
        </p:nvSpPr>
        <p:spPr>
          <a:xfrm rot="883266">
            <a:off x="3956663" y="-1517762"/>
            <a:ext cx="8475832" cy="10184852"/>
          </a:xfrm>
          <a:prstGeom prst="irregularSeal1">
            <a:avLst/>
          </a:prstGeom>
          <a:solidFill>
            <a:schemeClr val="accent6">
              <a:lumMod val="20000"/>
              <a:lumOff val="80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spcBef>
                <a:spcPts val="0"/>
              </a:spcBef>
              <a:spcAft>
                <a:spcPts val="0"/>
              </a:spcAft>
            </a:pPr>
            <a:endParaRPr lang="en-US" sz="1800">
              <a:solidFill>
                <a:schemeClr val="tx1"/>
              </a:solidFill>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293E6ED8-E51D-1294-51EB-56D42F5C6049}"/>
              </a:ext>
            </a:extLst>
          </p:cNvPr>
          <p:cNvSpPr txBox="1"/>
          <p:nvPr/>
        </p:nvSpPr>
        <p:spPr>
          <a:xfrm>
            <a:off x="84763" y="2907994"/>
            <a:ext cx="3530600" cy="3693319"/>
          </a:xfrm>
          <a:prstGeom prst="rect">
            <a:avLst/>
          </a:prstGeom>
          <a:noFill/>
        </p:spPr>
        <p:txBody>
          <a:bodyPr wrap="square" rtlCol="0">
            <a:spAutoFit/>
          </a:bodyPr>
          <a:lstStyle/>
          <a:p>
            <a:r>
              <a:rPr lang="en-US" b="1" u="sng">
                <a:solidFill>
                  <a:schemeClr val="bg1"/>
                </a:solidFill>
                <a:latin typeface="+mj-lt"/>
              </a:rPr>
              <a:t>Health care workers</a:t>
            </a:r>
            <a:r>
              <a:rPr lang="en-US">
                <a:solidFill>
                  <a:schemeClr val="bg1"/>
                </a:solidFill>
                <a:latin typeface="+mj-lt"/>
              </a:rPr>
              <a:t>, regardless of year of birth, who are not appropriately immunized or do not have laboratory evidence of immunity, will be excluded from work from the 5</a:t>
            </a:r>
            <a:r>
              <a:rPr lang="en-US" baseline="30000">
                <a:solidFill>
                  <a:schemeClr val="bg1"/>
                </a:solidFill>
                <a:latin typeface="+mj-lt"/>
              </a:rPr>
              <a:t>th</a:t>
            </a:r>
            <a:r>
              <a:rPr lang="en-US">
                <a:solidFill>
                  <a:schemeClr val="bg1"/>
                </a:solidFill>
                <a:latin typeface="+mj-lt"/>
              </a:rPr>
              <a:t> day after their first exposure through the 21st day after their last exposure. These restrictions for health care workers and inpatients remain even if the contact received IG or was vaccinated post-exposure.</a:t>
            </a:r>
          </a:p>
          <a:p>
            <a:endParaRPr lang="en-US"/>
          </a:p>
        </p:txBody>
      </p:sp>
      <p:sp>
        <p:nvSpPr>
          <p:cNvPr id="7" name="TextBox 6">
            <a:extLst>
              <a:ext uri="{FF2B5EF4-FFF2-40B4-BE49-F238E27FC236}">
                <a16:creationId xmlns:a16="http://schemas.microsoft.com/office/drawing/2014/main" id="{EF519B4D-228A-61DC-50A2-CDE1AB1B0252}"/>
              </a:ext>
            </a:extLst>
          </p:cNvPr>
          <p:cNvSpPr txBox="1"/>
          <p:nvPr/>
        </p:nvSpPr>
        <p:spPr>
          <a:xfrm>
            <a:off x="5858879" y="1689532"/>
            <a:ext cx="4876800" cy="3770263"/>
          </a:xfrm>
          <a:prstGeom prst="rect">
            <a:avLst/>
          </a:prstGeom>
          <a:noFill/>
        </p:spPr>
        <p:txBody>
          <a:bodyPr wrap="square" lIns="91440" tIns="45720" rIns="91440" bIns="45720" rtlCol="0" anchor="t">
            <a:spAutoFit/>
          </a:bodyPr>
          <a:lstStyle/>
          <a:p>
            <a:pPr algn="ctr"/>
            <a:r>
              <a:rPr lang="en-US" sz="1600" b="1">
                <a:effectLst/>
                <a:latin typeface="+mj-lt"/>
                <a:ea typeface="Times New Roman" panose="02020603050405020304" pitchFamily="18" charset="0"/>
              </a:rPr>
              <a:t>MA Medical Practice </a:t>
            </a:r>
            <a:r>
              <a:rPr lang="en-US" sz="1600">
                <a:latin typeface="+mj-lt"/>
                <a:ea typeface="Times New Roman" panose="02020603050405020304" pitchFamily="18" charset="0"/>
              </a:rPr>
              <a:t>saw a patient with a rash, suspected measles and sent</a:t>
            </a:r>
            <a:r>
              <a:rPr lang="en-US" sz="1600">
                <a:effectLst/>
                <a:latin typeface="+mj-lt"/>
                <a:ea typeface="Times New Roman" panose="02020603050405020304" pitchFamily="18" charset="0"/>
              </a:rPr>
              <a:t> a lab specimen to a commercial lab (no notification to MDPH) and the results returned positive for measles.</a:t>
            </a:r>
          </a:p>
          <a:p>
            <a:pPr algn="ctr"/>
            <a:r>
              <a:rPr lang="en-US" sz="1600">
                <a:latin typeface="+mj-lt"/>
                <a:ea typeface="Times New Roman" panose="02020603050405020304" pitchFamily="18" charset="0"/>
              </a:rPr>
              <a:t>  </a:t>
            </a:r>
            <a:endParaRPr lang="en-US" sz="1600">
              <a:effectLst/>
              <a:latin typeface="+mj-lt"/>
              <a:ea typeface="Times New Roman" panose="02020603050405020304" pitchFamily="18" charset="0"/>
            </a:endParaRPr>
          </a:p>
          <a:p>
            <a:pPr algn="ctr"/>
            <a:r>
              <a:rPr lang="en-US" sz="1600">
                <a:effectLst/>
                <a:latin typeface="+mj-lt"/>
                <a:ea typeface="Times New Roman" panose="02020603050405020304" pitchFamily="18" charset="0"/>
              </a:rPr>
              <a:t>Multiple providers were exposed, and the office had </a:t>
            </a:r>
            <a:r>
              <a:rPr lang="en-US" sz="1600" b="1">
                <a:effectLst/>
                <a:latin typeface="+mj-lt"/>
                <a:ea typeface="Times New Roman" panose="02020603050405020304" pitchFamily="18" charset="0"/>
              </a:rPr>
              <a:t>NO IDEA if their staff had evidence of immunity,</a:t>
            </a:r>
            <a:r>
              <a:rPr lang="en-US" sz="1600">
                <a:effectLst/>
                <a:latin typeface="+mj-lt"/>
                <a:ea typeface="Times New Roman" panose="02020603050405020304" pitchFamily="18" charset="0"/>
              </a:rPr>
              <a:t> requiring titers on all staff and closing the office for a day while awaiting results.</a:t>
            </a:r>
            <a:r>
              <a:rPr lang="en-US" sz="1600">
                <a:latin typeface="+mj-lt"/>
                <a:ea typeface="Times New Roman" panose="02020603050405020304" pitchFamily="18" charset="0"/>
              </a:rPr>
              <a:t> </a:t>
            </a:r>
          </a:p>
          <a:p>
            <a:pPr algn="ctr"/>
            <a:r>
              <a:rPr lang="en-US" sz="1600">
                <a:effectLst/>
                <a:latin typeface="+mj-lt"/>
                <a:ea typeface="Times New Roman" panose="02020603050405020304" pitchFamily="18" charset="0"/>
              </a:rPr>
              <a:t>(</a:t>
            </a:r>
            <a:r>
              <a:rPr lang="en-US" sz="1600">
                <a:latin typeface="+mj-lt"/>
                <a:ea typeface="Times New Roman" panose="02020603050405020304" pitchFamily="18" charset="0"/>
              </a:rPr>
              <a:t>1 Day R</a:t>
            </a:r>
            <a:r>
              <a:rPr lang="en-US" sz="1600">
                <a:effectLst/>
                <a:latin typeface="+mj-lt"/>
                <a:ea typeface="Times New Roman" panose="02020603050405020304" pitchFamily="18" charset="0"/>
              </a:rPr>
              <a:t>evenue Loss)</a:t>
            </a:r>
            <a:r>
              <a:rPr lang="en-US" sz="1600">
                <a:latin typeface="+mj-lt"/>
                <a:ea typeface="Times New Roman" panose="02020603050405020304" pitchFamily="18" charset="0"/>
              </a:rPr>
              <a:t> </a:t>
            </a:r>
            <a:endParaRPr lang="en-US" sz="1600">
              <a:effectLst/>
              <a:latin typeface="+mj-lt"/>
              <a:ea typeface="Times New Roman" panose="02020603050405020304" pitchFamily="18" charset="0"/>
            </a:endParaRPr>
          </a:p>
          <a:p>
            <a:pPr marR="0" lvl="0" algn="ctr">
              <a:spcBef>
                <a:spcPts val="0"/>
              </a:spcBef>
              <a:spcAft>
                <a:spcPts val="0"/>
              </a:spcAft>
            </a:pPr>
            <a:endParaRPr lang="en-US" sz="1100">
              <a:solidFill>
                <a:schemeClr val="tx1"/>
              </a:solidFill>
              <a:effectLst/>
              <a:latin typeface="+mj-lt"/>
              <a:ea typeface="Times New Roman" panose="02020603050405020304" pitchFamily="18" charset="0"/>
            </a:endParaRPr>
          </a:p>
          <a:p>
            <a:pPr algn="ctr"/>
            <a:r>
              <a:rPr lang="en-US" sz="1600">
                <a:effectLst/>
                <a:latin typeface="+mj-lt"/>
                <a:ea typeface="Times New Roman" panose="02020603050405020304" pitchFamily="18" charset="0"/>
              </a:rPr>
              <a:t>Fortunately, all came back immune but remember to have </a:t>
            </a:r>
            <a:r>
              <a:rPr lang="en-US" sz="1600" b="1">
                <a:effectLst/>
                <a:latin typeface="+mj-lt"/>
                <a:ea typeface="Times New Roman" panose="02020603050405020304" pitchFamily="18" charset="0"/>
              </a:rPr>
              <a:t>vaccination documentation or laboratory evidence readily available</a:t>
            </a:r>
            <a:r>
              <a:rPr lang="en-US" sz="1600">
                <a:effectLst/>
                <a:latin typeface="+mj-lt"/>
                <a:ea typeface="Times New Roman" panose="02020603050405020304" pitchFamily="18" charset="0"/>
              </a:rPr>
              <a:t>!</a:t>
            </a:r>
            <a:r>
              <a:rPr lang="en-US" sz="1600">
                <a:latin typeface="+mj-lt"/>
                <a:ea typeface="Times New Roman" panose="02020603050405020304" pitchFamily="18" charset="0"/>
              </a:rPr>
              <a:t> </a:t>
            </a:r>
            <a:endParaRPr lang="en-US" sz="1600">
              <a:solidFill>
                <a:schemeClr val="tx1"/>
              </a:solidFill>
              <a:effectLst/>
              <a:latin typeface="+mj-lt"/>
              <a:ea typeface="Calibri" panose="020F0502020204030204" pitchFamily="34" charset="0"/>
            </a:endParaRPr>
          </a:p>
          <a:p>
            <a:endParaRPr lang="en-US" sz="1600"/>
          </a:p>
        </p:txBody>
      </p:sp>
    </p:spTree>
    <p:extLst>
      <p:ext uri="{BB962C8B-B14F-4D97-AF65-F5344CB8AC3E}">
        <p14:creationId xmlns:p14="http://schemas.microsoft.com/office/powerpoint/2010/main" val="1821007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EF157-4634-A7F2-A8E6-65E7B5AFC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190D8-A121-23B3-A631-258F5101D9F7}"/>
              </a:ext>
            </a:extLst>
          </p:cNvPr>
          <p:cNvSpPr>
            <a:spLocks noGrp="1"/>
          </p:cNvSpPr>
          <p:nvPr>
            <p:ph type="title"/>
          </p:nvPr>
        </p:nvSpPr>
        <p:spPr/>
        <p:txBody>
          <a:bodyPr>
            <a:normAutofit/>
          </a:bodyPr>
          <a:lstStyle/>
          <a:p>
            <a:r>
              <a:rPr lang="en-US"/>
              <a:t>Measles Investigations for LBOH</a:t>
            </a:r>
          </a:p>
        </p:txBody>
      </p:sp>
      <p:pic>
        <p:nvPicPr>
          <p:cNvPr id="2050" name="Picture 2">
            <a:extLst>
              <a:ext uri="{FF2B5EF4-FFF2-40B4-BE49-F238E27FC236}">
                <a16:creationId xmlns:a16="http://schemas.microsoft.com/office/drawing/2014/main" id="{DA0C9789-7DB3-9B99-F57C-2C30F7125815}"/>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3606926" y="1816226"/>
            <a:ext cx="4368549" cy="4368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a:extLst>
              <a:ext uri="{FF2B5EF4-FFF2-40B4-BE49-F238E27FC236}">
                <a16:creationId xmlns:a16="http://schemas.microsoft.com/office/drawing/2014/main" id="{5B8B2C88-EB77-B5AB-5A48-07108E95AB63}"/>
              </a:ext>
            </a:extLst>
          </p:cNvPr>
          <p:cNvSpPr>
            <a:spLocks noGrp="1"/>
          </p:cNvSpPr>
          <p:nvPr>
            <p:ph type="sldNum" sz="quarter" idx="12"/>
          </p:nvPr>
        </p:nvSpPr>
        <p:spPr/>
        <p:txBody>
          <a:bodyPr/>
          <a:lstStyle/>
          <a:p>
            <a:fld id="{42D63805-6B3A-4718-8F91-8B9405BA4DEA}" type="slidenum">
              <a:rPr lang="en-US" smtClean="0"/>
              <a:t>34</a:t>
            </a:fld>
            <a:endParaRPr lang="en-US"/>
          </a:p>
        </p:txBody>
      </p:sp>
    </p:spTree>
    <p:extLst>
      <p:ext uri="{BB962C8B-B14F-4D97-AF65-F5344CB8AC3E}">
        <p14:creationId xmlns:p14="http://schemas.microsoft.com/office/powerpoint/2010/main" val="1467803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409A0-6013-86FC-5442-1475F2E69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B4F2E-CC0F-F6BF-14E4-16F449DE7F06}"/>
              </a:ext>
            </a:extLst>
          </p:cNvPr>
          <p:cNvSpPr>
            <a:spLocks noGrp="1"/>
          </p:cNvSpPr>
          <p:nvPr>
            <p:ph type="title"/>
          </p:nvPr>
        </p:nvSpPr>
        <p:spPr>
          <a:xfrm>
            <a:off x="457200" y="152400"/>
            <a:ext cx="10160000" cy="1143000"/>
          </a:xfrm>
        </p:spPr>
        <p:txBody>
          <a:bodyPr/>
          <a:lstStyle/>
          <a:p>
            <a:r>
              <a:rPr lang="en-US"/>
              <a:t>Measles Events (Low or High Suspect?)</a:t>
            </a:r>
          </a:p>
        </p:txBody>
      </p:sp>
      <p:sp>
        <p:nvSpPr>
          <p:cNvPr id="3" name="Content Placeholder 2">
            <a:extLst>
              <a:ext uri="{FF2B5EF4-FFF2-40B4-BE49-F238E27FC236}">
                <a16:creationId xmlns:a16="http://schemas.microsoft.com/office/drawing/2014/main" id="{FC30AF98-B4C4-3A46-758D-2D080B028F2A}"/>
              </a:ext>
            </a:extLst>
          </p:cNvPr>
          <p:cNvSpPr>
            <a:spLocks noGrp="1"/>
          </p:cNvSpPr>
          <p:nvPr>
            <p:ph idx="1"/>
          </p:nvPr>
        </p:nvSpPr>
        <p:spPr>
          <a:xfrm>
            <a:off x="615951" y="1098074"/>
            <a:ext cx="10160000" cy="5607526"/>
          </a:xfrm>
        </p:spPr>
        <p:txBody>
          <a:bodyPr vert="horz" lIns="91440" tIns="45720" rIns="91440" bIns="45720" rtlCol="0" anchor="t">
            <a:normAutofit fontScale="55000" lnSpcReduction="20000"/>
          </a:bodyPr>
          <a:lstStyle/>
          <a:p>
            <a:pPr>
              <a:lnSpc>
                <a:spcPct val="120000"/>
              </a:lnSpc>
              <a:spcBef>
                <a:spcPts val="0"/>
              </a:spcBef>
            </a:pPr>
            <a:r>
              <a:rPr lang="en-US" sz="4200" b="1">
                <a:latin typeface="+mj-lt"/>
              </a:rPr>
              <a:t>Due to high vaccination rates in MA and the US at large, measles is still relatively rare.  </a:t>
            </a:r>
          </a:p>
          <a:p>
            <a:pPr>
              <a:lnSpc>
                <a:spcPct val="120000"/>
              </a:lnSpc>
              <a:spcBef>
                <a:spcPts val="0"/>
              </a:spcBef>
            </a:pPr>
            <a:endParaRPr lang="en-US" sz="2300">
              <a:latin typeface="+mj-lt"/>
            </a:endParaRPr>
          </a:p>
          <a:p>
            <a:pPr>
              <a:lnSpc>
                <a:spcPct val="120000"/>
              </a:lnSpc>
              <a:spcBef>
                <a:spcPts val="0"/>
              </a:spcBef>
            </a:pPr>
            <a:r>
              <a:rPr lang="en-US" sz="4200" b="1">
                <a:latin typeface="+mj-lt"/>
              </a:rPr>
              <a:t>SUSPECT</a:t>
            </a:r>
            <a:r>
              <a:rPr lang="en-US" sz="4200">
                <a:latin typeface="+mj-lt"/>
              </a:rPr>
              <a:t> measles cases reported to MDPH will be assessed as Low or High Suspect based upon: </a:t>
            </a:r>
            <a:endParaRPr lang="en-US" sz="4200">
              <a:latin typeface="+mj-lt"/>
              <a:ea typeface="Cambria"/>
            </a:endParaRPr>
          </a:p>
          <a:p>
            <a:pPr>
              <a:lnSpc>
                <a:spcPct val="120000"/>
              </a:lnSpc>
              <a:spcBef>
                <a:spcPts val="0"/>
              </a:spcBef>
            </a:pPr>
            <a:endParaRPr lang="en-US" sz="2300">
              <a:latin typeface="+mj-lt"/>
            </a:endParaRPr>
          </a:p>
          <a:p>
            <a:pPr lvl="1">
              <a:lnSpc>
                <a:spcPct val="120000"/>
              </a:lnSpc>
              <a:spcBef>
                <a:spcPts val="0"/>
              </a:spcBef>
            </a:pPr>
            <a:r>
              <a:rPr lang="en-US" sz="3800">
                <a:latin typeface="+mj-lt"/>
              </a:rPr>
              <a:t>clinical presentation, vaccination status of the patient, and additional known risk factors (typically travel or known exposures).  </a:t>
            </a:r>
            <a:endParaRPr lang="en-US" sz="3800">
              <a:latin typeface="+mj-lt"/>
              <a:ea typeface="Cambria"/>
            </a:endParaRPr>
          </a:p>
          <a:p>
            <a:pPr lvl="1">
              <a:lnSpc>
                <a:spcPct val="120000"/>
              </a:lnSpc>
              <a:spcBef>
                <a:spcPts val="0"/>
              </a:spcBef>
            </a:pPr>
            <a:endParaRPr lang="en-US" sz="3800"/>
          </a:p>
          <a:p>
            <a:pPr>
              <a:lnSpc>
                <a:spcPct val="120000"/>
              </a:lnSpc>
              <a:spcBef>
                <a:spcPts val="0"/>
              </a:spcBef>
            </a:pPr>
            <a:endParaRPr lang="en-US" sz="4200"/>
          </a:p>
          <a:p>
            <a:pPr>
              <a:lnSpc>
                <a:spcPct val="120000"/>
              </a:lnSpc>
              <a:spcBef>
                <a:spcPts val="0"/>
              </a:spcBef>
            </a:pPr>
            <a:endParaRPr lang="en-US" sz="4200"/>
          </a:p>
          <a:p>
            <a:pPr>
              <a:lnSpc>
                <a:spcPct val="120000"/>
              </a:lnSpc>
              <a:spcBef>
                <a:spcPts val="0"/>
              </a:spcBef>
            </a:pPr>
            <a:endParaRPr lang="en-US" sz="4200"/>
          </a:p>
          <a:p>
            <a:pPr>
              <a:lnSpc>
                <a:spcPct val="120000"/>
              </a:lnSpc>
              <a:spcBef>
                <a:spcPts val="0"/>
              </a:spcBef>
            </a:pPr>
            <a:endParaRPr lang="en-US" sz="4200">
              <a:latin typeface="+mj-lt"/>
            </a:endParaRPr>
          </a:p>
          <a:p>
            <a:pPr>
              <a:lnSpc>
                <a:spcPct val="120000"/>
              </a:lnSpc>
              <a:spcBef>
                <a:spcPts val="0"/>
              </a:spcBef>
            </a:pPr>
            <a:endParaRPr lang="en-US" sz="1000">
              <a:latin typeface="+mj-lt"/>
            </a:endParaRPr>
          </a:p>
          <a:p>
            <a:pPr>
              <a:lnSpc>
                <a:spcPct val="120000"/>
              </a:lnSpc>
              <a:spcBef>
                <a:spcPts val="0"/>
              </a:spcBef>
            </a:pPr>
            <a:endParaRPr lang="en-US" sz="1000">
              <a:latin typeface="+mj-lt"/>
            </a:endParaRPr>
          </a:p>
          <a:p>
            <a:pPr>
              <a:lnSpc>
                <a:spcPct val="120000"/>
              </a:lnSpc>
              <a:spcBef>
                <a:spcPts val="0"/>
              </a:spcBef>
            </a:pPr>
            <a:endParaRPr lang="en-US" sz="1000">
              <a:latin typeface="+mj-lt"/>
            </a:endParaRPr>
          </a:p>
          <a:p>
            <a:pPr>
              <a:lnSpc>
                <a:spcPct val="120000"/>
              </a:lnSpc>
              <a:spcBef>
                <a:spcPts val="0"/>
              </a:spcBef>
            </a:pPr>
            <a:endParaRPr lang="en-US" sz="1000">
              <a:latin typeface="+mj-lt"/>
            </a:endParaRPr>
          </a:p>
          <a:p>
            <a:pPr>
              <a:lnSpc>
                <a:spcPct val="120000"/>
              </a:lnSpc>
              <a:spcBef>
                <a:spcPts val="0"/>
              </a:spcBef>
            </a:pPr>
            <a:endParaRPr lang="en-US" sz="1800">
              <a:latin typeface="+mj-lt"/>
            </a:endParaRPr>
          </a:p>
          <a:p>
            <a:pPr>
              <a:lnSpc>
                <a:spcPct val="120000"/>
              </a:lnSpc>
              <a:spcBef>
                <a:spcPts val="0"/>
              </a:spcBef>
            </a:pPr>
            <a:r>
              <a:rPr lang="en-US" sz="4200" b="1">
                <a:latin typeface="+mj-lt"/>
              </a:rPr>
              <a:t>Public Health Actions</a:t>
            </a:r>
            <a:r>
              <a:rPr lang="en-US" sz="4200">
                <a:latin typeface="+mj-lt"/>
              </a:rPr>
              <a:t> while awaiting test results will be based upon how high the likelihood is the test results will be positive.  </a:t>
            </a:r>
            <a:endParaRPr lang="en-US" sz="4200">
              <a:latin typeface="+mj-lt"/>
              <a:ea typeface="Cambria"/>
            </a:endParaRPr>
          </a:p>
          <a:p>
            <a:endParaRPr lang="en-US" sz="3400"/>
          </a:p>
          <a:p>
            <a:endParaRPr lang="en-US"/>
          </a:p>
        </p:txBody>
      </p:sp>
      <p:sp>
        <p:nvSpPr>
          <p:cNvPr id="4" name="Slide Number Placeholder 3">
            <a:extLst>
              <a:ext uri="{FF2B5EF4-FFF2-40B4-BE49-F238E27FC236}">
                <a16:creationId xmlns:a16="http://schemas.microsoft.com/office/drawing/2014/main" id="{519525B6-B73D-6681-CD96-CBD19710E3E2}"/>
              </a:ext>
            </a:extLst>
          </p:cNvPr>
          <p:cNvSpPr>
            <a:spLocks noGrp="1"/>
          </p:cNvSpPr>
          <p:nvPr>
            <p:ph type="sldNum" sz="quarter" idx="12"/>
          </p:nvPr>
        </p:nvSpPr>
        <p:spPr/>
        <p:txBody>
          <a:bodyPr/>
          <a:lstStyle/>
          <a:p>
            <a:fld id="{42D63805-6B3A-4718-8F91-8B9405BA4DEA}" type="slidenum">
              <a:rPr lang="en-US" smtClean="0"/>
              <a:t>35</a:t>
            </a:fld>
            <a:endParaRPr lang="en-US"/>
          </a:p>
        </p:txBody>
      </p:sp>
      <p:graphicFrame>
        <p:nvGraphicFramePr>
          <p:cNvPr id="5" name="Table 4">
            <a:extLst>
              <a:ext uri="{FF2B5EF4-FFF2-40B4-BE49-F238E27FC236}">
                <a16:creationId xmlns:a16="http://schemas.microsoft.com/office/drawing/2014/main" id="{8E0FECD7-3766-6313-F039-C5D763AD5A3E}"/>
              </a:ext>
            </a:extLst>
          </p:cNvPr>
          <p:cNvGraphicFramePr>
            <a:graphicFrameLocks noGrp="1"/>
          </p:cNvGraphicFramePr>
          <p:nvPr/>
        </p:nvGraphicFramePr>
        <p:xfrm>
          <a:off x="1638302" y="3733800"/>
          <a:ext cx="8115298" cy="1830705"/>
        </p:xfrm>
        <a:graphic>
          <a:graphicData uri="http://schemas.openxmlformats.org/drawingml/2006/table">
            <a:tbl>
              <a:tblPr firstRow="1" bandRow="1"/>
              <a:tblGrid>
                <a:gridCol w="4057649">
                  <a:extLst>
                    <a:ext uri="{9D8B030D-6E8A-4147-A177-3AD203B41FA5}">
                      <a16:colId xmlns:a16="http://schemas.microsoft.com/office/drawing/2014/main" val="20000"/>
                    </a:ext>
                  </a:extLst>
                </a:gridCol>
                <a:gridCol w="4057649">
                  <a:extLst>
                    <a:ext uri="{9D8B030D-6E8A-4147-A177-3AD203B41FA5}">
                      <a16:colId xmlns:a16="http://schemas.microsoft.com/office/drawing/2014/main" val="20001"/>
                    </a:ext>
                  </a:extLst>
                </a:gridCol>
              </a:tblGrid>
              <a:tr h="504825">
                <a:tc>
                  <a:txBody>
                    <a:bodyPr/>
                    <a:lstStyle/>
                    <a:p>
                      <a:pPr algn="ctr"/>
                      <a:r>
                        <a:rPr lang="en-US" sz="2000" b="1" baseline="0">
                          <a:solidFill>
                            <a:schemeClr val="bg1"/>
                          </a:solidFill>
                          <a:latin typeface="+mj-lt"/>
                        </a:rPr>
                        <a:t>High Suspect Measles</a:t>
                      </a:r>
                      <a:endParaRPr lang="en-US" sz="2000" b="1">
                        <a:solidFill>
                          <a:schemeClr val="bg1"/>
                        </a:solidFill>
                        <a:latin typeface="+mj-lt"/>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lang="en-US" sz="2000" b="1">
                          <a:solidFill>
                            <a:schemeClr val="bg1"/>
                          </a:solidFill>
                          <a:latin typeface="+mj-lt"/>
                        </a:rPr>
                        <a:t>Low Suspect</a:t>
                      </a:r>
                      <a:r>
                        <a:rPr lang="en-US" sz="2000" b="1" baseline="0">
                          <a:solidFill>
                            <a:schemeClr val="bg1"/>
                          </a:solidFill>
                          <a:latin typeface="+mj-lt"/>
                        </a:rPr>
                        <a:t> Measles</a:t>
                      </a:r>
                      <a:endParaRPr lang="en-US" sz="2000" b="1">
                        <a:solidFill>
                          <a:schemeClr val="bg1"/>
                        </a:solidFill>
                        <a:latin typeface="+mj-lt"/>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1076755">
                <a:tc>
                  <a:txBody>
                    <a:bodyPr/>
                    <a:lstStyle/>
                    <a:p>
                      <a:pPr marL="285750" indent="-285750">
                        <a:buFont typeface="Arial" panose="020B0604020202020204" pitchFamily="34" charset="0"/>
                        <a:buChar char="•"/>
                      </a:pPr>
                      <a:r>
                        <a:rPr lang="en-US">
                          <a:latin typeface="+mj-lt"/>
                        </a:rPr>
                        <a:t>International traveler</a:t>
                      </a:r>
                    </a:p>
                    <a:p>
                      <a:pPr marL="285750" indent="-285750">
                        <a:buFont typeface="Arial" panose="020B0604020202020204" pitchFamily="34" charset="0"/>
                        <a:buChar char="•"/>
                      </a:pPr>
                      <a:r>
                        <a:rPr lang="en-US">
                          <a:latin typeface="+mj-lt"/>
                        </a:rPr>
                        <a:t>Recent travel to an area with known confirmed cases</a:t>
                      </a:r>
                    </a:p>
                    <a:p>
                      <a:pPr marL="285750" indent="-285750">
                        <a:buFont typeface="Arial" panose="020B0604020202020204" pitchFamily="34" charset="0"/>
                        <a:buChar char="•"/>
                      </a:pPr>
                      <a:r>
                        <a:rPr lang="en-US">
                          <a:latin typeface="+mj-lt"/>
                        </a:rPr>
                        <a:t>Sick contacts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a:latin typeface="+mj-lt"/>
                        </a:rPr>
                        <a:t>Unvaccinated or vaccinated abroad</a:t>
                      </a:r>
                    </a:p>
                    <a:p>
                      <a:pPr marL="285750" indent="-285750">
                        <a:buFont typeface="Arial" panose="020B0604020202020204" pitchFamily="34" charset="0"/>
                        <a:buChar char="•"/>
                      </a:pPr>
                      <a:r>
                        <a:rPr lang="en-US" baseline="0">
                          <a:latin typeface="+mj-lt"/>
                        </a:rPr>
                        <a:t>Classic symptom presentation</a:t>
                      </a:r>
                      <a:endParaRPr lang="en-US">
                        <a:latin typeface="+mj-lt"/>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p>
                      <a:pPr marL="285750" indent="-285750">
                        <a:buFont typeface="Arial" panose="020B0604020202020204" pitchFamily="34" charset="0"/>
                        <a:buChar char="•"/>
                      </a:pPr>
                      <a:r>
                        <a:rPr lang="en-US">
                          <a:latin typeface="+mj-lt"/>
                        </a:rPr>
                        <a:t>US born</a:t>
                      </a:r>
                    </a:p>
                    <a:p>
                      <a:pPr marL="285750" indent="-285750">
                        <a:buFont typeface="Arial" panose="020B0604020202020204" pitchFamily="34" charset="0"/>
                        <a:buChar char="•"/>
                      </a:pPr>
                      <a:r>
                        <a:rPr lang="en-US">
                          <a:latin typeface="+mj-lt"/>
                        </a:rPr>
                        <a:t>No known risk (no travel, no sick contacts)</a:t>
                      </a:r>
                    </a:p>
                    <a:p>
                      <a:pPr marL="285750" indent="-285750">
                        <a:buFont typeface="Arial" panose="020B0604020202020204" pitchFamily="34" charset="0"/>
                        <a:buChar char="•"/>
                      </a:pPr>
                      <a:r>
                        <a:rPr lang="en-US">
                          <a:latin typeface="+mj-lt"/>
                        </a:rPr>
                        <a:t>Fully</a:t>
                      </a:r>
                      <a:r>
                        <a:rPr lang="en-US" baseline="0">
                          <a:latin typeface="+mj-lt"/>
                        </a:rPr>
                        <a:t> vaccinated in the US</a:t>
                      </a:r>
                    </a:p>
                    <a:p>
                      <a:pPr marL="285750" indent="-285750">
                        <a:buFont typeface="Arial" panose="020B0604020202020204" pitchFamily="34" charset="0"/>
                        <a:buChar char="•"/>
                      </a:pPr>
                      <a:r>
                        <a:rPr lang="en-US" baseline="0">
                          <a:latin typeface="+mj-lt"/>
                        </a:rPr>
                        <a:t>Alternative diagnosis in differential</a:t>
                      </a:r>
                    </a:p>
                    <a:p>
                      <a:pPr marL="285750" indent="-285750">
                        <a:buFont typeface="Arial" panose="020B0604020202020204" pitchFamily="34" charset="0"/>
                        <a:buChar char="•"/>
                      </a:pPr>
                      <a:r>
                        <a:rPr lang="en-US" baseline="0">
                          <a:latin typeface="+mj-lt"/>
                        </a:rPr>
                        <a:t>Doesn’t meet clinical case definition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50789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5B2E5-CCB2-6506-F39B-254E847A2B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8242C8-427A-4BD2-82F3-E1FC82690303}"/>
              </a:ext>
            </a:extLst>
          </p:cNvPr>
          <p:cNvSpPr>
            <a:spLocks noGrp="1"/>
          </p:cNvSpPr>
          <p:nvPr>
            <p:ph type="title"/>
          </p:nvPr>
        </p:nvSpPr>
        <p:spPr/>
        <p:txBody>
          <a:bodyPr/>
          <a:lstStyle/>
          <a:p>
            <a:r>
              <a:rPr lang="en-US"/>
              <a:t>Case Study: High Suspect MAVEN Event</a:t>
            </a:r>
          </a:p>
        </p:txBody>
      </p:sp>
      <p:sp>
        <p:nvSpPr>
          <p:cNvPr id="3" name="Content Placeholder 2">
            <a:extLst>
              <a:ext uri="{FF2B5EF4-FFF2-40B4-BE49-F238E27FC236}">
                <a16:creationId xmlns:a16="http://schemas.microsoft.com/office/drawing/2014/main" id="{2DD4D112-016C-B988-9064-8C7E21A7CCD8}"/>
              </a:ext>
            </a:extLst>
          </p:cNvPr>
          <p:cNvSpPr>
            <a:spLocks noGrp="1"/>
          </p:cNvSpPr>
          <p:nvPr>
            <p:ph idx="1"/>
          </p:nvPr>
        </p:nvSpPr>
        <p:spPr>
          <a:xfrm>
            <a:off x="620486" y="1458686"/>
            <a:ext cx="10160000" cy="4800600"/>
          </a:xfrm>
        </p:spPr>
        <p:txBody>
          <a:bodyPr vert="horz" lIns="91440" tIns="45720" rIns="91440" bIns="45720" rtlCol="0" anchor="t">
            <a:normAutofit/>
          </a:bodyPr>
          <a:lstStyle/>
          <a:p>
            <a:pPr>
              <a:spcBef>
                <a:spcPts val="0"/>
              </a:spcBef>
              <a:defRPr/>
            </a:pPr>
            <a:r>
              <a:rPr lang="en-US" sz="2000" b="1">
                <a:latin typeface="+mj-lt"/>
              </a:rPr>
              <a:t>On Feb 13, provider at Community Health Center calls MDPH to report a suspect case of Measles:</a:t>
            </a:r>
          </a:p>
          <a:p>
            <a:pPr>
              <a:spcBef>
                <a:spcPts val="0"/>
              </a:spcBef>
              <a:defRPr/>
            </a:pPr>
            <a:endParaRPr lang="en-US" sz="900">
              <a:latin typeface="+mj-lt"/>
            </a:endParaRPr>
          </a:p>
          <a:p>
            <a:pPr lvl="1">
              <a:spcBef>
                <a:spcPts val="0"/>
              </a:spcBef>
              <a:defRPr/>
            </a:pPr>
            <a:r>
              <a:rPr lang="en-US" sz="1800">
                <a:latin typeface="+mj-lt"/>
              </a:rPr>
              <a:t>Case is a 34-year-old male from Town Z.</a:t>
            </a:r>
            <a:endParaRPr lang="en-US" sz="1800">
              <a:latin typeface="+mj-lt"/>
              <a:ea typeface="Cambria"/>
            </a:endParaRPr>
          </a:p>
          <a:p>
            <a:pPr lvl="1">
              <a:spcBef>
                <a:spcPts val="0"/>
              </a:spcBef>
              <a:defRPr/>
            </a:pPr>
            <a:endParaRPr lang="en-US" sz="900">
              <a:latin typeface="+mj-lt"/>
            </a:endParaRPr>
          </a:p>
          <a:p>
            <a:pPr lvl="1">
              <a:spcBef>
                <a:spcPts val="0"/>
              </a:spcBef>
              <a:defRPr/>
            </a:pPr>
            <a:r>
              <a:rPr lang="en-US" sz="1800">
                <a:latin typeface="+mj-lt"/>
              </a:rPr>
              <a:t>The patient presented on 2/13 with a maculopapular rash that developed earlier in the day (onset 2/13) </a:t>
            </a:r>
            <a:endParaRPr lang="en-US" sz="1800">
              <a:latin typeface="+mj-lt"/>
              <a:ea typeface="Cambria"/>
            </a:endParaRPr>
          </a:p>
          <a:p>
            <a:pPr lvl="1">
              <a:spcBef>
                <a:spcPts val="0"/>
              </a:spcBef>
              <a:defRPr/>
            </a:pPr>
            <a:endParaRPr lang="en-US" sz="900">
              <a:latin typeface="+mj-lt"/>
            </a:endParaRPr>
          </a:p>
          <a:p>
            <a:pPr lvl="2">
              <a:spcBef>
                <a:spcPts val="0"/>
              </a:spcBef>
              <a:defRPr/>
            </a:pPr>
            <a:r>
              <a:rPr lang="en-US" sz="1600">
                <a:latin typeface="+mj-lt"/>
              </a:rPr>
              <a:t>The rash began on the face and has spread to the torso &amp; extremities</a:t>
            </a:r>
            <a:endParaRPr lang="en-US" sz="1600">
              <a:latin typeface="+mj-lt"/>
              <a:ea typeface="Cambria"/>
            </a:endParaRPr>
          </a:p>
          <a:p>
            <a:pPr lvl="2">
              <a:spcBef>
                <a:spcPts val="0"/>
              </a:spcBef>
              <a:defRPr/>
            </a:pPr>
            <a:r>
              <a:rPr lang="en-US" sz="1600">
                <a:latin typeface="+mj-lt"/>
              </a:rPr>
              <a:t>Significant respiratory issues (cough, runny nose, high fever ~103</a:t>
            </a:r>
            <a:r>
              <a:rPr lang="en-US" sz="1600" baseline="30000">
                <a:latin typeface="+mj-lt"/>
              </a:rPr>
              <a:t>0</a:t>
            </a:r>
            <a:r>
              <a:rPr lang="en-US" sz="1600">
                <a:latin typeface="+mj-lt"/>
              </a:rPr>
              <a:t> and rising.) </a:t>
            </a:r>
            <a:endParaRPr lang="en-US" sz="1600">
              <a:latin typeface="+mj-lt"/>
              <a:ea typeface="Cambria"/>
            </a:endParaRPr>
          </a:p>
          <a:p>
            <a:pPr lvl="2">
              <a:spcBef>
                <a:spcPts val="0"/>
              </a:spcBef>
              <a:defRPr/>
            </a:pPr>
            <a:r>
              <a:rPr lang="en-US" sz="1600">
                <a:latin typeface="+mj-lt"/>
              </a:rPr>
              <a:t>Returned from 2-week trip and family wedding in France 2/10</a:t>
            </a:r>
            <a:endParaRPr lang="en-US" sz="1600">
              <a:latin typeface="+mj-lt"/>
              <a:ea typeface="Cambria"/>
            </a:endParaRPr>
          </a:p>
          <a:p>
            <a:pPr lvl="2">
              <a:spcBef>
                <a:spcPts val="0"/>
              </a:spcBef>
              <a:defRPr/>
            </a:pPr>
            <a:r>
              <a:rPr lang="en-US" sz="1600">
                <a:latin typeface="+mj-lt"/>
              </a:rPr>
              <a:t>No vaccine on record, has lived in US for 10 years (not US born)</a:t>
            </a:r>
            <a:endParaRPr lang="en-US" sz="1600">
              <a:latin typeface="+mj-lt"/>
              <a:ea typeface="Cambria"/>
            </a:endParaRPr>
          </a:p>
          <a:p>
            <a:pPr marL="308610" lvl="1" indent="0">
              <a:spcBef>
                <a:spcPts val="0"/>
              </a:spcBef>
              <a:buNone/>
              <a:defRPr/>
            </a:pPr>
            <a:endParaRPr lang="en-US" sz="1000">
              <a:latin typeface="+mj-lt"/>
            </a:endParaRPr>
          </a:p>
          <a:p>
            <a:pPr>
              <a:spcBef>
                <a:spcPts val="0"/>
              </a:spcBef>
              <a:defRPr/>
            </a:pPr>
            <a:r>
              <a:rPr lang="en-US" sz="2000">
                <a:latin typeface="+mj-lt"/>
              </a:rPr>
              <a:t>MDPH advises the facility to collect an NP swab and serum to be sent to MA State Public Health Laboratory (SPHL).</a:t>
            </a:r>
            <a:endParaRPr lang="en-US" sz="2000">
              <a:ea typeface="+mn-lt"/>
              <a:cs typeface="+mn-lt"/>
            </a:endParaRPr>
          </a:p>
          <a:p>
            <a:pPr>
              <a:spcBef>
                <a:spcPts val="0"/>
              </a:spcBef>
              <a:defRPr/>
            </a:pPr>
            <a:endParaRPr lang="en-US" sz="2000">
              <a:latin typeface="Cambria"/>
              <a:ea typeface="Cambria"/>
            </a:endParaRPr>
          </a:p>
        </p:txBody>
      </p:sp>
      <p:sp>
        <p:nvSpPr>
          <p:cNvPr id="4" name="Slide Number Placeholder 3">
            <a:extLst>
              <a:ext uri="{FF2B5EF4-FFF2-40B4-BE49-F238E27FC236}">
                <a16:creationId xmlns:a16="http://schemas.microsoft.com/office/drawing/2014/main" id="{3EBCA345-E30E-953E-86C5-79FE1C9BC371}"/>
              </a:ext>
            </a:extLst>
          </p:cNvPr>
          <p:cNvSpPr>
            <a:spLocks noGrp="1"/>
          </p:cNvSpPr>
          <p:nvPr>
            <p:ph type="sldNum" sz="quarter" idx="12"/>
          </p:nvPr>
        </p:nvSpPr>
        <p:spPr/>
        <p:txBody>
          <a:bodyPr/>
          <a:lstStyle/>
          <a:p>
            <a:fld id="{42D63805-6B3A-4718-8F91-8B9405BA4DEA}" type="slidenum">
              <a:rPr lang="en-US" smtClean="0"/>
              <a:t>36</a:t>
            </a:fld>
            <a:endParaRPr lang="en-US"/>
          </a:p>
        </p:txBody>
      </p:sp>
      <p:sp>
        <p:nvSpPr>
          <p:cNvPr id="5" name="TextBox 4">
            <a:extLst>
              <a:ext uri="{FF2B5EF4-FFF2-40B4-BE49-F238E27FC236}">
                <a16:creationId xmlns:a16="http://schemas.microsoft.com/office/drawing/2014/main" id="{52A01CEF-0DB1-4C87-0C57-C7A672CA558B}"/>
              </a:ext>
            </a:extLst>
          </p:cNvPr>
          <p:cNvSpPr txBox="1"/>
          <p:nvPr/>
        </p:nvSpPr>
        <p:spPr>
          <a:xfrm>
            <a:off x="8035545" y="5140235"/>
            <a:ext cx="2743200" cy="1200329"/>
          </a:xfrm>
          <a:prstGeom prst="rect">
            <a:avLst/>
          </a:prstGeom>
          <a:solidFill>
            <a:schemeClr val="accent6">
              <a:lumMod val="20000"/>
              <a:lumOff val="80000"/>
            </a:schemeClr>
          </a:solidFill>
          <a:ln w="28575">
            <a:solidFill>
              <a:schemeClr val="tx1"/>
            </a:solidFill>
          </a:ln>
        </p:spPr>
        <p:txBody>
          <a:bodyPr wrap="square" rtlCol="0">
            <a:spAutoFit/>
          </a:bodyPr>
          <a:lstStyle/>
          <a:p>
            <a:r>
              <a:rPr lang="en-US" b="1">
                <a:latin typeface="+mj-lt"/>
              </a:rPr>
              <a:t>Classic High Suspect </a:t>
            </a:r>
            <a:r>
              <a:rPr lang="en-US">
                <a:latin typeface="+mj-lt"/>
              </a:rPr>
              <a:t>situation based upon recent travel, classic symptoms, no vaccine </a:t>
            </a:r>
            <a:r>
              <a:rPr lang="en-US" err="1">
                <a:latin typeface="+mj-lt"/>
              </a:rPr>
              <a:t>hx</a:t>
            </a:r>
            <a:r>
              <a:rPr lang="en-US">
                <a:latin typeface="+mj-lt"/>
              </a:rPr>
              <a:t>. </a:t>
            </a:r>
          </a:p>
        </p:txBody>
      </p:sp>
    </p:spTree>
    <p:extLst>
      <p:ext uri="{BB962C8B-B14F-4D97-AF65-F5344CB8AC3E}">
        <p14:creationId xmlns:p14="http://schemas.microsoft.com/office/powerpoint/2010/main" val="2549786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0BC4C-9C01-8BFB-D48A-2E30325CCD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A53850-A5DE-5B06-5A94-3F4B6998F526}"/>
              </a:ext>
            </a:extLst>
          </p:cNvPr>
          <p:cNvSpPr>
            <a:spLocks noGrp="1"/>
          </p:cNvSpPr>
          <p:nvPr>
            <p:ph type="title"/>
          </p:nvPr>
        </p:nvSpPr>
        <p:spPr/>
        <p:txBody>
          <a:bodyPr/>
          <a:lstStyle/>
          <a:p>
            <a:r>
              <a:rPr lang="en-US"/>
              <a:t>Case Study: High Suspect MAVEN Event</a:t>
            </a:r>
          </a:p>
        </p:txBody>
      </p:sp>
      <p:sp>
        <p:nvSpPr>
          <p:cNvPr id="3" name="Content Placeholder 2">
            <a:extLst>
              <a:ext uri="{FF2B5EF4-FFF2-40B4-BE49-F238E27FC236}">
                <a16:creationId xmlns:a16="http://schemas.microsoft.com/office/drawing/2014/main" id="{22BE48A0-9FAD-9723-53D6-33FDD5704B72}"/>
              </a:ext>
            </a:extLst>
          </p:cNvPr>
          <p:cNvSpPr>
            <a:spLocks noGrp="1"/>
          </p:cNvSpPr>
          <p:nvPr>
            <p:ph idx="1"/>
          </p:nvPr>
        </p:nvSpPr>
        <p:spPr>
          <a:xfrm>
            <a:off x="508000" y="1371600"/>
            <a:ext cx="10363200" cy="5410200"/>
          </a:xfrm>
        </p:spPr>
        <p:txBody>
          <a:bodyPr>
            <a:normAutofit fontScale="25000" lnSpcReduction="20000"/>
          </a:bodyPr>
          <a:lstStyle/>
          <a:p>
            <a:pPr>
              <a:lnSpc>
                <a:spcPct val="120000"/>
              </a:lnSpc>
              <a:spcBef>
                <a:spcPts val="0"/>
              </a:spcBef>
            </a:pPr>
            <a:r>
              <a:rPr lang="en-US" sz="6400" b="1">
                <a:latin typeface="+mj-lt"/>
              </a:rPr>
              <a:t>MDPH: </a:t>
            </a:r>
          </a:p>
          <a:p>
            <a:pPr>
              <a:lnSpc>
                <a:spcPct val="120000"/>
              </a:lnSpc>
              <a:spcBef>
                <a:spcPts val="0"/>
              </a:spcBef>
            </a:pPr>
            <a:endParaRPr lang="en-US" sz="2000" b="1">
              <a:latin typeface="+mj-lt"/>
            </a:endParaRPr>
          </a:p>
          <a:p>
            <a:pPr lvl="1">
              <a:lnSpc>
                <a:spcPct val="120000"/>
              </a:lnSpc>
              <a:spcBef>
                <a:spcPts val="0"/>
              </a:spcBef>
            </a:pPr>
            <a:r>
              <a:rPr lang="en-US" sz="6400">
                <a:latin typeface="+mj-lt"/>
              </a:rPr>
              <a:t>Coordinates specimens being sent to State Lab.</a:t>
            </a:r>
          </a:p>
          <a:p>
            <a:pPr lvl="1">
              <a:lnSpc>
                <a:spcPct val="120000"/>
              </a:lnSpc>
              <a:spcBef>
                <a:spcPts val="0"/>
              </a:spcBef>
            </a:pPr>
            <a:r>
              <a:rPr lang="en-US" sz="6400">
                <a:latin typeface="+mj-lt"/>
              </a:rPr>
              <a:t>Advises provider office to immediately assess potential staff and patient exposures.  Can make lists while awaiting test results.</a:t>
            </a:r>
          </a:p>
          <a:p>
            <a:pPr lvl="2">
              <a:lnSpc>
                <a:spcPct val="120000"/>
              </a:lnSpc>
              <a:spcBef>
                <a:spcPts val="0"/>
              </a:spcBef>
            </a:pPr>
            <a:r>
              <a:rPr lang="en-US" sz="6400">
                <a:latin typeface="+mj-lt"/>
              </a:rPr>
              <a:t>Are staff records immediately accessible?  (They should be!)</a:t>
            </a:r>
          </a:p>
          <a:p>
            <a:pPr lvl="1">
              <a:lnSpc>
                <a:spcPct val="120000"/>
              </a:lnSpc>
              <a:spcBef>
                <a:spcPts val="0"/>
              </a:spcBef>
            </a:pPr>
            <a:r>
              <a:rPr lang="en-US" sz="6400">
                <a:latin typeface="+mj-lt"/>
              </a:rPr>
              <a:t>Creates suspect “Measles” event in MAVEN and enters data.</a:t>
            </a:r>
          </a:p>
          <a:p>
            <a:pPr lvl="1">
              <a:lnSpc>
                <a:spcPct val="120000"/>
              </a:lnSpc>
              <a:spcBef>
                <a:spcPts val="0"/>
              </a:spcBef>
            </a:pPr>
            <a:r>
              <a:rPr lang="en-US" sz="6400">
                <a:latin typeface="+mj-lt"/>
              </a:rPr>
              <a:t>Notifies LBOH in Town Z.</a:t>
            </a:r>
          </a:p>
          <a:p>
            <a:pPr lvl="1">
              <a:lnSpc>
                <a:spcPct val="120000"/>
              </a:lnSpc>
              <a:spcBef>
                <a:spcPts val="0"/>
              </a:spcBef>
            </a:pPr>
            <a:endParaRPr lang="en-US" sz="5600">
              <a:latin typeface="+mj-lt"/>
            </a:endParaRPr>
          </a:p>
          <a:p>
            <a:pPr>
              <a:lnSpc>
                <a:spcPct val="120000"/>
              </a:lnSpc>
              <a:spcBef>
                <a:spcPts val="0"/>
              </a:spcBef>
            </a:pPr>
            <a:r>
              <a:rPr lang="en-US" sz="6400" b="1">
                <a:latin typeface="+mj-lt"/>
              </a:rPr>
              <a:t>LBOH Interviews the Patient (or Patient Designee):</a:t>
            </a:r>
          </a:p>
          <a:p>
            <a:pPr>
              <a:lnSpc>
                <a:spcPct val="120000"/>
              </a:lnSpc>
              <a:spcBef>
                <a:spcPts val="0"/>
              </a:spcBef>
            </a:pPr>
            <a:endParaRPr lang="en-US" sz="2000" b="1">
              <a:latin typeface="+mj-lt"/>
            </a:endParaRPr>
          </a:p>
          <a:p>
            <a:pPr lvl="1">
              <a:lnSpc>
                <a:spcPct val="120000"/>
              </a:lnSpc>
              <a:spcBef>
                <a:spcPts val="0"/>
              </a:spcBef>
            </a:pPr>
            <a:r>
              <a:rPr lang="en-US" sz="6400">
                <a:latin typeface="+mj-lt"/>
              </a:rPr>
              <a:t>Obtains Patient Information</a:t>
            </a:r>
          </a:p>
          <a:p>
            <a:pPr lvl="2">
              <a:lnSpc>
                <a:spcPct val="120000"/>
              </a:lnSpc>
              <a:spcBef>
                <a:spcPts val="0"/>
              </a:spcBef>
            </a:pPr>
            <a:r>
              <a:rPr lang="en-US" sz="6400">
                <a:latin typeface="+mj-lt"/>
              </a:rPr>
              <a:t>May need to coordinate through infection control if patient is admitted.  </a:t>
            </a:r>
          </a:p>
          <a:p>
            <a:pPr lvl="2">
              <a:lnSpc>
                <a:spcPct val="120000"/>
              </a:lnSpc>
              <a:spcBef>
                <a:spcPts val="0"/>
              </a:spcBef>
            </a:pPr>
            <a:r>
              <a:rPr lang="en-US" sz="6400">
                <a:latin typeface="+mj-lt"/>
              </a:rPr>
              <a:t>May need to interview a spouse or emergency contact.  </a:t>
            </a:r>
          </a:p>
          <a:p>
            <a:pPr lvl="2">
              <a:lnSpc>
                <a:spcPct val="120000"/>
              </a:lnSpc>
              <a:spcBef>
                <a:spcPts val="0"/>
              </a:spcBef>
            </a:pPr>
            <a:r>
              <a:rPr lang="en-US" sz="6400">
                <a:latin typeface="+mj-lt"/>
              </a:rPr>
              <a:t>Confirms symptoms and onsets (Infectious Period: 2/9-2/17).</a:t>
            </a:r>
          </a:p>
          <a:p>
            <a:pPr lvl="2">
              <a:lnSpc>
                <a:spcPct val="120000"/>
              </a:lnSpc>
              <a:spcBef>
                <a:spcPts val="0"/>
              </a:spcBef>
            </a:pPr>
            <a:r>
              <a:rPr lang="en-US" sz="6400">
                <a:latin typeface="+mj-lt"/>
              </a:rPr>
              <a:t>Goes over timeline and starts to make a detailed list of places visited/potential exposures.</a:t>
            </a:r>
          </a:p>
          <a:p>
            <a:pPr lvl="3">
              <a:lnSpc>
                <a:spcPct val="120000"/>
              </a:lnSpc>
              <a:spcBef>
                <a:spcPts val="0"/>
              </a:spcBef>
            </a:pPr>
            <a:r>
              <a:rPr lang="en-US" sz="5600">
                <a:latin typeface="+mj-lt"/>
              </a:rPr>
              <a:t>Traveled While Infectious:  </a:t>
            </a:r>
            <a:r>
              <a:rPr lang="en-US" sz="6400">
                <a:latin typeface="+mj-lt"/>
              </a:rPr>
              <a:t>Collects flight information for potential notification to quarantine station pending results.  </a:t>
            </a:r>
          </a:p>
          <a:p>
            <a:pPr lvl="3">
              <a:lnSpc>
                <a:spcPct val="120000"/>
              </a:lnSpc>
              <a:spcBef>
                <a:spcPts val="0"/>
              </a:spcBef>
            </a:pPr>
            <a:endParaRPr lang="en-US" sz="2000">
              <a:latin typeface="+mj-lt"/>
            </a:endParaRPr>
          </a:p>
          <a:p>
            <a:pPr lvl="1">
              <a:lnSpc>
                <a:spcPct val="120000"/>
              </a:lnSpc>
              <a:spcBef>
                <a:spcPts val="0"/>
              </a:spcBef>
            </a:pPr>
            <a:r>
              <a:rPr lang="en-US" sz="6400">
                <a:latin typeface="+mj-lt"/>
              </a:rPr>
              <a:t>Follows Up With Household</a:t>
            </a:r>
          </a:p>
          <a:p>
            <a:pPr lvl="2">
              <a:lnSpc>
                <a:spcPct val="120000"/>
              </a:lnSpc>
              <a:spcBef>
                <a:spcPts val="0"/>
              </a:spcBef>
            </a:pPr>
            <a:r>
              <a:rPr lang="en-US" sz="6400">
                <a:latin typeface="+mj-lt"/>
              </a:rPr>
              <a:t>LBOH checks MMR status of household and provides recommendations.</a:t>
            </a:r>
          </a:p>
          <a:p>
            <a:pPr lvl="2">
              <a:lnSpc>
                <a:spcPct val="120000"/>
              </a:lnSpc>
              <a:spcBef>
                <a:spcPts val="0"/>
              </a:spcBef>
            </a:pPr>
            <a:endParaRPr lang="en-US" sz="2000">
              <a:latin typeface="+mj-lt"/>
            </a:endParaRPr>
          </a:p>
          <a:p>
            <a:pPr lvl="1">
              <a:lnSpc>
                <a:spcPct val="120000"/>
              </a:lnSpc>
              <a:spcBef>
                <a:spcPts val="0"/>
              </a:spcBef>
            </a:pPr>
            <a:r>
              <a:rPr lang="en-US" sz="6400">
                <a:latin typeface="+mj-lt"/>
              </a:rPr>
              <a:t>Documents notes in MAVEN event and maintains communication with assigned MDPH EPI.  Discusses plan of action and alerts public health staff as needed.  </a:t>
            </a:r>
          </a:p>
          <a:p>
            <a:pPr lvl="1">
              <a:lnSpc>
                <a:spcPct val="120000"/>
              </a:lnSpc>
              <a:spcBef>
                <a:spcPts val="0"/>
              </a:spcBef>
            </a:pPr>
            <a:endParaRPr lang="en-US" sz="4000">
              <a:latin typeface="+mj-lt"/>
            </a:endParaRPr>
          </a:p>
          <a:p>
            <a:endParaRPr lang="en-US"/>
          </a:p>
        </p:txBody>
      </p:sp>
      <p:sp>
        <p:nvSpPr>
          <p:cNvPr id="4" name="Slide Number Placeholder 3">
            <a:extLst>
              <a:ext uri="{FF2B5EF4-FFF2-40B4-BE49-F238E27FC236}">
                <a16:creationId xmlns:a16="http://schemas.microsoft.com/office/drawing/2014/main" id="{F6E1E27A-5E3D-5D10-DE31-0E9FE0BD4960}"/>
              </a:ext>
            </a:extLst>
          </p:cNvPr>
          <p:cNvSpPr>
            <a:spLocks noGrp="1"/>
          </p:cNvSpPr>
          <p:nvPr>
            <p:ph type="sldNum" sz="quarter" idx="12"/>
          </p:nvPr>
        </p:nvSpPr>
        <p:spPr/>
        <p:txBody>
          <a:bodyPr/>
          <a:lstStyle/>
          <a:p>
            <a:fld id="{42D63805-6B3A-4718-8F91-8B9405BA4DEA}" type="slidenum">
              <a:rPr lang="en-US" smtClean="0"/>
              <a:t>37</a:t>
            </a:fld>
            <a:endParaRPr lang="en-US"/>
          </a:p>
        </p:txBody>
      </p:sp>
    </p:spTree>
    <p:extLst>
      <p:ext uri="{BB962C8B-B14F-4D97-AF65-F5344CB8AC3E}">
        <p14:creationId xmlns:p14="http://schemas.microsoft.com/office/powerpoint/2010/main" val="1230080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E7C60-9C26-B068-8F82-4CF79A493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EC9F11-F1A8-E5D7-AEA6-03E1CCF15BC8}"/>
              </a:ext>
            </a:extLst>
          </p:cNvPr>
          <p:cNvSpPr>
            <a:spLocks noGrp="1"/>
          </p:cNvSpPr>
          <p:nvPr>
            <p:ph type="title"/>
          </p:nvPr>
        </p:nvSpPr>
        <p:spPr/>
        <p:txBody>
          <a:bodyPr/>
          <a:lstStyle/>
          <a:p>
            <a:r>
              <a:rPr lang="en-US"/>
              <a:t>High Risk Scenarios/Case Study </a:t>
            </a:r>
          </a:p>
        </p:txBody>
      </p:sp>
      <p:sp>
        <p:nvSpPr>
          <p:cNvPr id="3" name="Content Placeholder 2">
            <a:extLst>
              <a:ext uri="{FF2B5EF4-FFF2-40B4-BE49-F238E27FC236}">
                <a16:creationId xmlns:a16="http://schemas.microsoft.com/office/drawing/2014/main" id="{B654BCF2-D47B-2F73-B577-FF1FB0F7D330}"/>
              </a:ext>
            </a:extLst>
          </p:cNvPr>
          <p:cNvSpPr>
            <a:spLocks noGrp="1"/>
          </p:cNvSpPr>
          <p:nvPr>
            <p:ph idx="1"/>
          </p:nvPr>
        </p:nvSpPr>
        <p:spPr>
          <a:xfrm>
            <a:off x="609600" y="1437516"/>
            <a:ext cx="10363200" cy="5145846"/>
          </a:xfrm>
        </p:spPr>
        <p:txBody>
          <a:bodyPr>
            <a:normAutofit fontScale="40000" lnSpcReduction="20000"/>
          </a:bodyPr>
          <a:lstStyle/>
          <a:p>
            <a:pPr>
              <a:lnSpc>
                <a:spcPct val="120000"/>
              </a:lnSpc>
              <a:spcBef>
                <a:spcPts val="0"/>
              </a:spcBef>
              <a:defRPr/>
            </a:pPr>
            <a:r>
              <a:rPr lang="en-US" sz="4400" b="1">
                <a:latin typeface="+mj-lt"/>
              </a:rPr>
              <a:t>Next Day:</a:t>
            </a:r>
          </a:p>
          <a:p>
            <a:pPr lvl="1">
              <a:lnSpc>
                <a:spcPct val="120000"/>
              </a:lnSpc>
              <a:spcBef>
                <a:spcPts val="0"/>
              </a:spcBef>
              <a:defRPr/>
            </a:pPr>
            <a:r>
              <a:rPr lang="en-US" sz="4400">
                <a:latin typeface="+mj-lt"/>
              </a:rPr>
              <a:t>Lab reports that the patient is PCR positive for measles. MDPH Epi changes case classification to “Confirmed”</a:t>
            </a:r>
          </a:p>
          <a:p>
            <a:pPr lvl="1">
              <a:lnSpc>
                <a:spcPct val="120000"/>
              </a:lnSpc>
              <a:spcBef>
                <a:spcPts val="0"/>
              </a:spcBef>
              <a:defRPr/>
            </a:pPr>
            <a:r>
              <a:rPr lang="en-US" sz="4400">
                <a:latin typeface="+mj-lt"/>
              </a:rPr>
              <a:t>MDPH notifies the Community Health Center &amp; LBOH of results.</a:t>
            </a:r>
          </a:p>
          <a:p>
            <a:pPr lvl="1">
              <a:lnSpc>
                <a:spcPct val="120000"/>
              </a:lnSpc>
              <a:spcBef>
                <a:spcPts val="0"/>
              </a:spcBef>
              <a:defRPr/>
            </a:pPr>
            <a:endParaRPr lang="en-US" sz="4400">
              <a:latin typeface="+mj-lt"/>
            </a:endParaRPr>
          </a:p>
          <a:p>
            <a:pPr>
              <a:lnSpc>
                <a:spcPct val="120000"/>
              </a:lnSpc>
              <a:spcBef>
                <a:spcPts val="0"/>
              </a:spcBef>
              <a:defRPr/>
            </a:pPr>
            <a:r>
              <a:rPr lang="en-US" sz="4550" b="1">
                <a:latin typeface="+mj-lt"/>
              </a:rPr>
              <a:t>MDPH and LBOH:</a:t>
            </a:r>
          </a:p>
          <a:p>
            <a:pPr lvl="1">
              <a:lnSpc>
                <a:spcPct val="120000"/>
              </a:lnSpc>
              <a:spcBef>
                <a:spcPts val="0"/>
              </a:spcBef>
              <a:defRPr/>
            </a:pPr>
            <a:r>
              <a:rPr lang="en-US" sz="4550">
                <a:latin typeface="+mj-lt"/>
              </a:rPr>
              <a:t>Go over timeline and locations of exposures and discuss coordination of healthcare and other exposures.</a:t>
            </a:r>
          </a:p>
          <a:p>
            <a:pPr lvl="2">
              <a:lnSpc>
                <a:spcPct val="120000"/>
              </a:lnSpc>
              <a:spcBef>
                <a:spcPts val="0"/>
              </a:spcBef>
              <a:defRPr/>
            </a:pPr>
            <a:r>
              <a:rPr lang="en-US" sz="4550">
                <a:latin typeface="+mj-lt"/>
              </a:rPr>
              <a:t>Additional LBOH jurisdictions are notified as applicable.</a:t>
            </a:r>
          </a:p>
          <a:p>
            <a:pPr lvl="1">
              <a:lnSpc>
                <a:spcPct val="120000"/>
              </a:lnSpc>
              <a:spcBef>
                <a:spcPts val="0"/>
              </a:spcBef>
              <a:defRPr/>
            </a:pPr>
            <a:r>
              <a:rPr lang="en-US" sz="4550">
                <a:latin typeface="+mj-lt"/>
              </a:rPr>
              <a:t>Plans for each exposure location and list of contacts is determined.</a:t>
            </a:r>
          </a:p>
          <a:p>
            <a:pPr lvl="1">
              <a:lnSpc>
                <a:spcPct val="120000"/>
              </a:lnSpc>
              <a:spcBef>
                <a:spcPts val="0"/>
              </a:spcBef>
              <a:defRPr/>
            </a:pPr>
            <a:r>
              <a:rPr lang="en-US" sz="4550">
                <a:latin typeface="+mj-lt"/>
              </a:rPr>
              <a:t>Line lists of contacts from various locations should be collected and follow-up outlined.  </a:t>
            </a:r>
          </a:p>
          <a:p>
            <a:pPr lvl="1">
              <a:lnSpc>
                <a:spcPct val="120000"/>
              </a:lnSpc>
              <a:spcBef>
                <a:spcPts val="0"/>
              </a:spcBef>
              <a:defRPr/>
            </a:pPr>
            <a:r>
              <a:rPr lang="en-US" sz="4400">
                <a:latin typeface="+mj-lt"/>
              </a:rPr>
              <a:t>MDPH creates Measles MAVEN Cluster Event to track exposures and upload contact roster lists.</a:t>
            </a:r>
          </a:p>
          <a:p>
            <a:pPr lvl="1">
              <a:lnSpc>
                <a:spcPct val="120000"/>
              </a:lnSpc>
              <a:spcBef>
                <a:spcPts val="0"/>
              </a:spcBef>
              <a:defRPr/>
            </a:pPr>
            <a:endParaRPr lang="en-US" sz="4400">
              <a:latin typeface="+mj-lt"/>
            </a:endParaRPr>
          </a:p>
          <a:p>
            <a:pPr>
              <a:lnSpc>
                <a:spcPct val="120000"/>
              </a:lnSpc>
              <a:spcBef>
                <a:spcPts val="0"/>
              </a:spcBef>
              <a:defRPr/>
            </a:pPr>
            <a:r>
              <a:rPr lang="en-US" sz="4400" b="1">
                <a:latin typeface="+mj-lt"/>
              </a:rPr>
              <a:t>Follow-up Continues as New Information is Obtained (as always):</a:t>
            </a:r>
          </a:p>
          <a:p>
            <a:pPr lvl="1">
              <a:lnSpc>
                <a:spcPct val="120000"/>
              </a:lnSpc>
              <a:spcBef>
                <a:spcPts val="0"/>
              </a:spcBef>
              <a:defRPr/>
            </a:pPr>
            <a:r>
              <a:rPr lang="en-US" sz="4400">
                <a:latin typeface="+mj-lt"/>
              </a:rPr>
              <a:t>New suspect cases should be isolated and tested as needed.</a:t>
            </a:r>
          </a:p>
          <a:p>
            <a:pPr lvl="1">
              <a:lnSpc>
                <a:spcPct val="120000"/>
              </a:lnSpc>
              <a:spcBef>
                <a:spcPts val="0"/>
              </a:spcBef>
              <a:defRPr/>
            </a:pPr>
            <a:r>
              <a:rPr lang="en-US" sz="4400">
                <a:latin typeface="+mj-lt"/>
              </a:rPr>
              <a:t>Vaccination Recommendations and Guidance for contacts.</a:t>
            </a:r>
          </a:p>
          <a:p>
            <a:pPr lvl="1">
              <a:lnSpc>
                <a:spcPct val="120000"/>
              </a:lnSpc>
              <a:spcBef>
                <a:spcPts val="0"/>
              </a:spcBef>
              <a:defRPr/>
            </a:pPr>
            <a:r>
              <a:rPr lang="en-US" sz="4400">
                <a:latin typeface="+mj-lt"/>
              </a:rPr>
              <a:t>LBOH and MDPH update MAVEN Notes and finalize Admin QP Variables to sign off on individual cases and contacts as applicable.  </a:t>
            </a:r>
          </a:p>
          <a:p>
            <a:endParaRPr lang="en-US"/>
          </a:p>
        </p:txBody>
      </p:sp>
      <p:sp>
        <p:nvSpPr>
          <p:cNvPr id="4" name="Slide Number Placeholder 3">
            <a:extLst>
              <a:ext uri="{FF2B5EF4-FFF2-40B4-BE49-F238E27FC236}">
                <a16:creationId xmlns:a16="http://schemas.microsoft.com/office/drawing/2014/main" id="{4EBA5E9F-89C3-ADB2-DDF6-AD0AE697E83F}"/>
              </a:ext>
            </a:extLst>
          </p:cNvPr>
          <p:cNvSpPr>
            <a:spLocks noGrp="1"/>
          </p:cNvSpPr>
          <p:nvPr>
            <p:ph type="sldNum" sz="quarter" idx="12"/>
          </p:nvPr>
        </p:nvSpPr>
        <p:spPr/>
        <p:txBody>
          <a:bodyPr/>
          <a:lstStyle/>
          <a:p>
            <a:fld id="{42D63805-6B3A-4718-8F91-8B9405BA4DEA}" type="slidenum">
              <a:rPr lang="en-US" smtClean="0"/>
              <a:t>38</a:t>
            </a:fld>
            <a:endParaRPr lang="en-US"/>
          </a:p>
        </p:txBody>
      </p:sp>
    </p:spTree>
    <p:extLst>
      <p:ext uri="{BB962C8B-B14F-4D97-AF65-F5344CB8AC3E}">
        <p14:creationId xmlns:p14="http://schemas.microsoft.com/office/powerpoint/2010/main" val="929937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16578-EA0C-6CC4-6D0F-DADD30DCD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157463-5A94-A0EB-92EF-00B9F5DDC540}"/>
              </a:ext>
            </a:extLst>
          </p:cNvPr>
          <p:cNvSpPr>
            <a:spLocks noGrp="1"/>
          </p:cNvSpPr>
          <p:nvPr>
            <p:ph type="title"/>
          </p:nvPr>
        </p:nvSpPr>
        <p:spPr/>
        <p:txBody>
          <a:bodyPr/>
          <a:lstStyle/>
          <a:p>
            <a:r>
              <a:rPr lang="en-US"/>
              <a:t>Questions to Think About for LBOH	</a:t>
            </a:r>
          </a:p>
        </p:txBody>
      </p:sp>
      <p:sp>
        <p:nvSpPr>
          <p:cNvPr id="3" name="Content Placeholder 2">
            <a:extLst>
              <a:ext uri="{FF2B5EF4-FFF2-40B4-BE49-F238E27FC236}">
                <a16:creationId xmlns:a16="http://schemas.microsoft.com/office/drawing/2014/main" id="{38E9B886-D696-0762-A2CC-195036010E78}"/>
              </a:ext>
            </a:extLst>
          </p:cNvPr>
          <p:cNvSpPr>
            <a:spLocks noGrp="1"/>
          </p:cNvSpPr>
          <p:nvPr>
            <p:ph idx="1"/>
          </p:nvPr>
        </p:nvSpPr>
        <p:spPr/>
        <p:txBody>
          <a:bodyPr>
            <a:normAutofit/>
          </a:bodyPr>
          <a:lstStyle/>
          <a:p>
            <a:pPr>
              <a:spcBef>
                <a:spcPts val="0"/>
              </a:spcBef>
            </a:pPr>
            <a:r>
              <a:rPr lang="en-US" sz="2400" b="1">
                <a:latin typeface="+mj-lt"/>
              </a:rPr>
              <a:t>Do YOU have evidence of your immunity to measles?  </a:t>
            </a:r>
          </a:p>
          <a:p>
            <a:pPr lvl="1">
              <a:spcBef>
                <a:spcPts val="0"/>
              </a:spcBef>
            </a:pPr>
            <a:endParaRPr lang="en-US" sz="1000">
              <a:latin typeface="+mj-lt"/>
            </a:endParaRPr>
          </a:p>
          <a:p>
            <a:pPr lvl="1">
              <a:spcBef>
                <a:spcPts val="0"/>
              </a:spcBef>
            </a:pPr>
            <a:r>
              <a:rPr lang="en-US" sz="2250">
                <a:latin typeface="+mj-lt"/>
              </a:rPr>
              <a:t>Your Staff?  </a:t>
            </a:r>
          </a:p>
          <a:p>
            <a:pPr lvl="1">
              <a:spcBef>
                <a:spcPts val="0"/>
              </a:spcBef>
            </a:pPr>
            <a:endParaRPr lang="en-US" sz="1000">
              <a:latin typeface="+mj-lt"/>
            </a:endParaRPr>
          </a:p>
          <a:p>
            <a:pPr lvl="1">
              <a:spcBef>
                <a:spcPts val="0"/>
              </a:spcBef>
            </a:pPr>
            <a:r>
              <a:rPr lang="en-US" sz="2250">
                <a:latin typeface="+mj-lt"/>
              </a:rPr>
              <a:t>Could you quickly stand up an MMR vaccine clinic for exposed residents?  </a:t>
            </a:r>
          </a:p>
          <a:p>
            <a:pPr>
              <a:spcBef>
                <a:spcPts val="0"/>
              </a:spcBef>
            </a:pPr>
            <a:endParaRPr lang="en-US" sz="2400">
              <a:latin typeface="+mj-lt"/>
            </a:endParaRPr>
          </a:p>
          <a:p>
            <a:pPr>
              <a:spcBef>
                <a:spcPts val="0"/>
              </a:spcBef>
            </a:pPr>
            <a:endParaRPr lang="en-US" sz="2400">
              <a:latin typeface="+mj-lt"/>
            </a:endParaRPr>
          </a:p>
          <a:p>
            <a:pPr>
              <a:spcBef>
                <a:spcPts val="0"/>
              </a:spcBef>
            </a:pPr>
            <a:r>
              <a:rPr lang="en-US" sz="2400" b="1">
                <a:latin typeface="+mj-lt"/>
              </a:rPr>
              <a:t>Is it clear who would provide emergency weekend response if you did have a large exposure requiring immediate follow-up?  </a:t>
            </a:r>
          </a:p>
        </p:txBody>
      </p:sp>
      <p:sp>
        <p:nvSpPr>
          <p:cNvPr id="4" name="Slide Number Placeholder 3">
            <a:extLst>
              <a:ext uri="{FF2B5EF4-FFF2-40B4-BE49-F238E27FC236}">
                <a16:creationId xmlns:a16="http://schemas.microsoft.com/office/drawing/2014/main" id="{D8846F19-116E-A527-2B03-23CC2E9FF30B}"/>
              </a:ext>
            </a:extLst>
          </p:cNvPr>
          <p:cNvSpPr>
            <a:spLocks noGrp="1"/>
          </p:cNvSpPr>
          <p:nvPr>
            <p:ph type="sldNum" sz="quarter" idx="12"/>
          </p:nvPr>
        </p:nvSpPr>
        <p:spPr/>
        <p:txBody>
          <a:bodyPr/>
          <a:lstStyle/>
          <a:p>
            <a:fld id="{42D63805-6B3A-4718-8F91-8B9405BA4DEA}" type="slidenum">
              <a:rPr lang="en-US" smtClean="0"/>
              <a:t>39</a:t>
            </a:fld>
            <a:endParaRPr lang="en-US"/>
          </a:p>
        </p:txBody>
      </p:sp>
      <p:pic>
        <p:nvPicPr>
          <p:cNvPr id="6" name="Picture 5">
            <a:extLst>
              <a:ext uri="{FF2B5EF4-FFF2-40B4-BE49-F238E27FC236}">
                <a16:creationId xmlns:a16="http://schemas.microsoft.com/office/drawing/2014/main" id="{1B73F3D4-D236-2B48-3086-89048F745DA0}"/>
              </a:ext>
            </a:extLst>
          </p:cNvPr>
          <p:cNvPicPr>
            <a:picLocks noChangeAspect="1"/>
          </p:cNvPicPr>
          <p:nvPr/>
        </p:nvPicPr>
        <p:blipFill>
          <a:blip r:embed="rId2"/>
          <a:stretch>
            <a:fillRect/>
          </a:stretch>
        </p:blipFill>
        <p:spPr>
          <a:xfrm>
            <a:off x="8917982" y="4558792"/>
            <a:ext cx="1942481" cy="1842008"/>
          </a:xfrm>
          <a:prstGeom prst="rect">
            <a:avLst/>
          </a:prstGeom>
          <a:ln w="38100">
            <a:solidFill>
              <a:schemeClr val="tx1"/>
            </a:solidFill>
          </a:ln>
        </p:spPr>
      </p:pic>
    </p:spTree>
    <p:extLst>
      <p:ext uri="{BB962C8B-B14F-4D97-AF65-F5344CB8AC3E}">
        <p14:creationId xmlns:p14="http://schemas.microsoft.com/office/powerpoint/2010/main" val="12491159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19916-B0F2-0F5A-B2DC-E258C0F97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E4871-2EFD-00DA-6B98-14735BE52E86}"/>
              </a:ext>
            </a:extLst>
          </p:cNvPr>
          <p:cNvSpPr>
            <a:spLocks noGrp="1"/>
          </p:cNvSpPr>
          <p:nvPr>
            <p:ph type="title"/>
          </p:nvPr>
        </p:nvSpPr>
        <p:spPr>
          <a:xfrm>
            <a:off x="467783" y="86824"/>
            <a:ext cx="10160000" cy="1143000"/>
          </a:xfrm>
        </p:spPr>
        <p:txBody>
          <a:bodyPr/>
          <a:lstStyle/>
          <a:p>
            <a:r>
              <a:rPr lang="en-US" sz="4000"/>
              <a:t>Measles In Review – The Case</a:t>
            </a:r>
          </a:p>
        </p:txBody>
      </p:sp>
      <p:sp>
        <p:nvSpPr>
          <p:cNvPr id="3" name="Content Placeholder 2">
            <a:extLst>
              <a:ext uri="{FF2B5EF4-FFF2-40B4-BE49-F238E27FC236}">
                <a16:creationId xmlns:a16="http://schemas.microsoft.com/office/drawing/2014/main" id="{51105CA8-FD86-8471-17FE-01303C245C8A}"/>
              </a:ext>
            </a:extLst>
          </p:cNvPr>
          <p:cNvSpPr>
            <a:spLocks noGrp="1"/>
          </p:cNvSpPr>
          <p:nvPr>
            <p:ph idx="1"/>
          </p:nvPr>
        </p:nvSpPr>
        <p:spPr>
          <a:xfrm>
            <a:off x="609600" y="1226058"/>
            <a:ext cx="10160000" cy="5357304"/>
          </a:xfrm>
        </p:spPr>
        <p:txBody>
          <a:bodyPr>
            <a:normAutofit/>
          </a:bodyPr>
          <a:lstStyle/>
          <a:p>
            <a:pPr>
              <a:lnSpc>
                <a:spcPct val="110000"/>
              </a:lnSpc>
              <a:spcBef>
                <a:spcPts val="0"/>
              </a:spcBef>
            </a:pPr>
            <a:r>
              <a:rPr lang="en-US" sz="2400" b="1">
                <a:latin typeface="+mj-lt"/>
              </a:rPr>
              <a:t>Cause: </a:t>
            </a:r>
            <a:r>
              <a:rPr lang="en-US" sz="2400">
                <a:latin typeface="+mj-lt"/>
              </a:rPr>
              <a:t>Measles Virus</a:t>
            </a:r>
          </a:p>
          <a:p>
            <a:pPr>
              <a:lnSpc>
                <a:spcPct val="110000"/>
              </a:lnSpc>
              <a:spcBef>
                <a:spcPts val="0"/>
              </a:spcBef>
            </a:pPr>
            <a:endParaRPr lang="en-US" sz="500">
              <a:latin typeface="+mj-lt"/>
            </a:endParaRPr>
          </a:p>
          <a:p>
            <a:pPr>
              <a:lnSpc>
                <a:spcPct val="110000"/>
              </a:lnSpc>
              <a:spcBef>
                <a:spcPts val="0"/>
              </a:spcBef>
            </a:pPr>
            <a:r>
              <a:rPr lang="en-US" sz="2400" b="1">
                <a:latin typeface="+mj-lt"/>
              </a:rPr>
              <a:t>Transmission: </a:t>
            </a:r>
            <a:r>
              <a:rPr lang="en-US" sz="2400">
                <a:latin typeface="+mj-lt"/>
              </a:rPr>
              <a:t>respiratory/airborne transmission</a:t>
            </a:r>
          </a:p>
          <a:p>
            <a:pPr>
              <a:lnSpc>
                <a:spcPct val="110000"/>
              </a:lnSpc>
              <a:spcBef>
                <a:spcPts val="0"/>
              </a:spcBef>
            </a:pPr>
            <a:endParaRPr lang="en-US" sz="500">
              <a:latin typeface="+mj-lt"/>
            </a:endParaRPr>
          </a:p>
          <a:p>
            <a:pPr>
              <a:lnSpc>
                <a:spcPct val="110000"/>
              </a:lnSpc>
              <a:spcBef>
                <a:spcPts val="0"/>
              </a:spcBef>
            </a:pPr>
            <a:r>
              <a:rPr lang="en-US" sz="2400" b="1">
                <a:latin typeface="+mj-lt"/>
              </a:rPr>
              <a:t>Symptoms:  Primary Symptom is a rash </a:t>
            </a:r>
          </a:p>
          <a:p>
            <a:pPr lvl="1">
              <a:lnSpc>
                <a:spcPct val="110000"/>
              </a:lnSpc>
              <a:spcBef>
                <a:spcPts val="0"/>
              </a:spcBef>
            </a:pPr>
            <a:r>
              <a:rPr lang="en-US" sz="2000" b="1">
                <a:latin typeface="+mj-lt"/>
              </a:rPr>
              <a:t>Prodromal Symptoms:</a:t>
            </a:r>
            <a:r>
              <a:rPr lang="en-US" sz="2000">
                <a:latin typeface="+mj-lt"/>
              </a:rPr>
              <a:t> high fever, cough, coryza, and conjunctivitis (the Three “C”s)</a:t>
            </a:r>
          </a:p>
          <a:p>
            <a:pPr lvl="1">
              <a:lnSpc>
                <a:spcPct val="110000"/>
              </a:lnSpc>
              <a:spcBef>
                <a:spcPts val="0"/>
              </a:spcBef>
            </a:pPr>
            <a:endParaRPr lang="en-US" sz="500">
              <a:latin typeface="+mj-lt"/>
            </a:endParaRPr>
          </a:p>
          <a:p>
            <a:pPr>
              <a:lnSpc>
                <a:spcPct val="110000"/>
              </a:lnSpc>
              <a:spcBef>
                <a:spcPts val="0"/>
              </a:spcBef>
            </a:pPr>
            <a:r>
              <a:rPr lang="en-US" sz="2400" b="1">
                <a:latin typeface="+mj-lt"/>
              </a:rPr>
              <a:t>Incubation period: </a:t>
            </a:r>
            <a:r>
              <a:rPr lang="en-US" sz="2400">
                <a:latin typeface="+mj-lt"/>
              </a:rPr>
              <a:t>Incubation period is usually 10–12 days (average 14 days to onset of rash)</a:t>
            </a:r>
          </a:p>
          <a:p>
            <a:pPr>
              <a:lnSpc>
                <a:spcPct val="110000"/>
              </a:lnSpc>
              <a:spcBef>
                <a:spcPts val="0"/>
              </a:spcBef>
            </a:pPr>
            <a:endParaRPr lang="en-US" sz="500">
              <a:latin typeface="+mj-lt"/>
            </a:endParaRPr>
          </a:p>
          <a:p>
            <a:pPr>
              <a:lnSpc>
                <a:spcPct val="110000"/>
              </a:lnSpc>
              <a:spcBef>
                <a:spcPts val="0"/>
              </a:spcBef>
            </a:pPr>
            <a:r>
              <a:rPr lang="en-US" sz="2400" b="1">
                <a:latin typeface="+mj-lt"/>
              </a:rPr>
              <a:t>Infectious Period: 4</a:t>
            </a:r>
            <a:r>
              <a:rPr lang="en-US" sz="2400">
                <a:latin typeface="+mj-lt"/>
              </a:rPr>
              <a:t> days before rash through 4 days after rash onset.  Onset of Rash is Day 0. </a:t>
            </a:r>
          </a:p>
          <a:p>
            <a:pPr marL="85725" indent="0">
              <a:lnSpc>
                <a:spcPct val="110000"/>
              </a:lnSpc>
              <a:spcBef>
                <a:spcPts val="0"/>
              </a:spcBef>
              <a:buNone/>
            </a:pPr>
            <a:endParaRPr lang="en-US" sz="1800">
              <a:latin typeface="+mj-lt"/>
            </a:endParaRPr>
          </a:p>
          <a:p>
            <a:pPr marL="85725" indent="0">
              <a:lnSpc>
                <a:spcPct val="110000"/>
              </a:lnSpc>
              <a:spcBef>
                <a:spcPts val="0"/>
              </a:spcBef>
              <a:buNone/>
            </a:pPr>
            <a:endParaRPr lang="en-US" sz="1800" b="1">
              <a:latin typeface="+mj-lt"/>
            </a:endParaRPr>
          </a:p>
          <a:p>
            <a:pPr>
              <a:lnSpc>
                <a:spcPct val="110000"/>
              </a:lnSpc>
              <a:spcBef>
                <a:spcPts val="0"/>
              </a:spcBef>
            </a:pPr>
            <a:endParaRPr lang="en-US" sz="1800" b="1">
              <a:latin typeface="+mj-lt"/>
            </a:endParaRPr>
          </a:p>
          <a:p>
            <a:pPr>
              <a:lnSpc>
                <a:spcPct val="110000"/>
              </a:lnSpc>
              <a:spcBef>
                <a:spcPts val="0"/>
              </a:spcBef>
            </a:pPr>
            <a:endParaRPr lang="en-US" sz="1800" b="1">
              <a:latin typeface="+mj-lt"/>
            </a:endParaRPr>
          </a:p>
          <a:p>
            <a:pPr>
              <a:lnSpc>
                <a:spcPct val="110000"/>
              </a:lnSpc>
              <a:spcBef>
                <a:spcPts val="0"/>
              </a:spcBef>
            </a:pPr>
            <a:endParaRPr lang="en-US" sz="1800" b="1">
              <a:latin typeface="+mj-lt"/>
            </a:endParaRPr>
          </a:p>
          <a:p>
            <a:pPr>
              <a:lnSpc>
                <a:spcPct val="110000"/>
              </a:lnSpc>
              <a:spcBef>
                <a:spcPts val="0"/>
              </a:spcBef>
            </a:pPr>
            <a:endParaRPr lang="en-US" sz="1800" b="1">
              <a:latin typeface="+mj-lt"/>
            </a:endParaRPr>
          </a:p>
        </p:txBody>
      </p:sp>
      <p:sp>
        <p:nvSpPr>
          <p:cNvPr id="4" name="Slide Number Placeholder 3">
            <a:extLst>
              <a:ext uri="{FF2B5EF4-FFF2-40B4-BE49-F238E27FC236}">
                <a16:creationId xmlns:a16="http://schemas.microsoft.com/office/drawing/2014/main" id="{B82CCCBA-7F9D-053C-B322-8B44DD7994E9}"/>
              </a:ext>
            </a:extLst>
          </p:cNvPr>
          <p:cNvSpPr>
            <a:spLocks noGrp="1"/>
          </p:cNvSpPr>
          <p:nvPr>
            <p:ph type="sldNum" sz="quarter" idx="12"/>
          </p:nvPr>
        </p:nvSpPr>
        <p:spPr/>
        <p:txBody>
          <a:bodyPr/>
          <a:lstStyle/>
          <a:p>
            <a:fld id="{42D63805-6B3A-4718-8F91-8B9405BA4DEA}" type="slidenum">
              <a:rPr lang="en-US" smtClean="0"/>
              <a:t>40</a:t>
            </a:fld>
            <a:endParaRPr lang="en-US"/>
          </a:p>
        </p:txBody>
      </p:sp>
      <p:grpSp>
        <p:nvGrpSpPr>
          <p:cNvPr id="22" name="Group 21">
            <a:extLst>
              <a:ext uri="{FF2B5EF4-FFF2-40B4-BE49-F238E27FC236}">
                <a16:creationId xmlns:a16="http://schemas.microsoft.com/office/drawing/2014/main" id="{8FDCD97D-4E5B-63C6-C8CE-4DFA053EBCB5}"/>
              </a:ext>
            </a:extLst>
          </p:cNvPr>
          <p:cNvGrpSpPr/>
          <p:nvPr/>
        </p:nvGrpSpPr>
        <p:grpSpPr>
          <a:xfrm>
            <a:off x="3057646" y="4572000"/>
            <a:ext cx="7841071" cy="1194000"/>
            <a:chOff x="1295400" y="4292400"/>
            <a:chExt cx="7841071" cy="1194000"/>
          </a:xfrm>
        </p:grpSpPr>
        <p:sp>
          <p:nvSpPr>
            <p:cNvPr id="27" name="Rectangle 26">
              <a:extLst>
                <a:ext uri="{FF2B5EF4-FFF2-40B4-BE49-F238E27FC236}">
                  <a16:creationId xmlns:a16="http://schemas.microsoft.com/office/drawing/2014/main" id="{C8DBDFD0-324F-B09E-5342-3CC08CFDF195}"/>
                </a:ext>
              </a:extLst>
            </p:cNvPr>
            <p:cNvSpPr/>
            <p:nvPr/>
          </p:nvSpPr>
          <p:spPr>
            <a:xfrm>
              <a:off x="12954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9D2E825-936B-0A7D-726A-2764A5F4C1E1}"/>
                </a:ext>
              </a:extLst>
            </p:cNvPr>
            <p:cNvSpPr/>
            <p:nvPr/>
          </p:nvSpPr>
          <p:spPr>
            <a:xfrm>
              <a:off x="19812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57D4218-5D15-3B36-C3ED-D16428AD73D1}"/>
                </a:ext>
              </a:extLst>
            </p:cNvPr>
            <p:cNvSpPr/>
            <p:nvPr/>
          </p:nvSpPr>
          <p:spPr>
            <a:xfrm>
              <a:off x="83058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43CE1FA-ED6D-2154-F544-BC241236E661}"/>
                </a:ext>
              </a:extLst>
            </p:cNvPr>
            <p:cNvSpPr/>
            <p:nvPr/>
          </p:nvSpPr>
          <p:spPr>
            <a:xfrm>
              <a:off x="76200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8292B4E-B558-5EA3-DE72-F0DECCAE8DDD}"/>
                </a:ext>
              </a:extLst>
            </p:cNvPr>
            <p:cNvSpPr/>
            <p:nvPr/>
          </p:nvSpPr>
          <p:spPr>
            <a:xfrm>
              <a:off x="69342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C974403-085F-2618-F3F5-CA8414FE63C7}"/>
                </a:ext>
              </a:extLst>
            </p:cNvPr>
            <p:cNvSpPr/>
            <p:nvPr/>
          </p:nvSpPr>
          <p:spPr>
            <a:xfrm>
              <a:off x="62484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9C9D62E-24EA-F36B-F7A0-F6B7B47E5444}"/>
                </a:ext>
              </a:extLst>
            </p:cNvPr>
            <p:cNvSpPr/>
            <p:nvPr/>
          </p:nvSpPr>
          <p:spPr>
            <a:xfrm>
              <a:off x="33528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5BB00D2-1FE2-1EBB-5529-8D2C606999B2}"/>
                </a:ext>
              </a:extLst>
            </p:cNvPr>
            <p:cNvSpPr/>
            <p:nvPr/>
          </p:nvSpPr>
          <p:spPr>
            <a:xfrm>
              <a:off x="2667000" y="4840068"/>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876F6237-F31B-20CB-FB57-1E59C1AB9AB1}"/>
                </a:ext>
              </a:extLst>
            </p:cNvPr>
            <p:cNvGrpSpPr/>
            <p:nvPr/>
          </p:nvGrpSpPr>
          <p:grpSpPr>
            <a:xfrm>
              <a:off x="2787502" y="4837530"/>
              <a:ext cx="6348969" cy="648870"/>
              <a:chOff x="365051" y="4794217"/>
              <a:chExt cx="6348969" cy="648870"/>
            </a:xfrm>
          </p:grpSpPr>
          <p:grpSp>
            <p:nvGrpSpPr>
              <p:cNvPr id="44" name="Group 43">
                <a:extLst>
                  <a:ext uri="{FF2B5EF4-FFF2-40B4-BE49-F238E27FC236}">
                    <a16:creationId xmlns:a16="http://schemas.microsoft.com/office/drawing/2014/main" id="{B13AD1B9-4317-302D-CDEF-F52BA87AA046}"/>
                  </a:ext>
                </a:extLst>
              </p:cNvPr>
              <p:cNvGrpSpPr/>
              <p:nvPr/>
            </p:nvGrpSpPr>
            <p:grpSpPr>
              <a:xfrm>
                <a:off x="1463750" y="4794217"/>
                <a:ext cx="2438399" cy="648870"/>
                <a:chOff x="3825947" y="4523809"/>
                <a:chExt cx="2438399" cy="648870"/>
              </a:xfrm>
            </p:grpSpPr>
            <p:sp>
              <p:nvSpPr>
                <p:cNvPr id="51" name="Rectangle 50">
                  <a:extLst>
                    <a:ext uri="{FF2B5EF4-FFF2-40B4-BE49-F238E27FC236}">
                      <a16:creationId xmlns:a16="http://schemas.microsoft.com/office/drawing/2014/main" id="{AD84AC2E-CD47-A6EF-FE44-E1B6A2390C16}"/>
                    </a:ext>
                  </a:extLst>
                </p:cNvPr>
                <p:cNvSpPr/>
                <p:nvPr/>
              </p:nvSpPr>
              <p:spPr>
                <a:xfrm>
                  <a:off x="4054545" y="4523809"/>
                  <a:ext cx="1981201" cy="6488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CA1DE38E-E270-EBEB-5B8D-15F76E87CC21}"/>
                    </a:ext>
                  </a:extLst>
                </p:cNvPr>
                <p:cNvSpPr txBox="1"/>
                <p:nvPr/>
              </p:nvSpPr>
              <p:spPr>
                <a:xfrm rot="10800000" flipV="1">
                  <a:off x="3825947" y="4526347"/>
                  <a:ext cx="2438399" cy="646331"/>
                </a:xfrm>
                <a:prstGeom prst="rect">
                  <a:avLst/>
                </a:prstGeom>
                <a:noFill/>
              </p:spPr>
              <p:txBody>
                <a:bodyPr wrap="square" rtlCol="0">
                  <a:spAutoFit/>
                </a:bodyPr>
                <a:lstStyle/>
                <a:p>
                  <a:pPr algn="ctr"/>
                  <a:r>
                    <a:rPr lang="en-US" b="1">
                      <a:solidFill>
                        <a:schemeClr val="tx2"/>
                      </a:solidFill>
                    </a:rPr>
                    <a:t>Day 0</a:t>
                  </a:r>
                </a:p>
                <a:p>
                  <a:pPr algn="ctr"/>
                  <a:r>
                    <a:rPr lang="en-US" b="1">
                      <a:solidFill>
                        <a:schemeClr val="tx2"/>
                      </a:solidFill>
                    </a:rPr>
                    <a:t>Onset of Rash</a:t>
                  </a:r>
                </a:p>
              </p:txBody>
            </p:sp>
          </p:grpSp>
          <p:sp>
            <p:nvSpPr>
              <p:cNvPr id="45" name="TextBox 44">
                <a:extLst>
                  <a:ext uri="{FF2B5EF4-FFF2-40B4-BE49-F238E27FC236}">
                    <a16:creationId xmlns:a16="http://schemas.microsoft.com/office/drawing/2014/main" id="{07250E51-A1C5-13CC-9371-3273FE6D0B43}"/>
                  </a:ext>
                </a:extLst>
              </p:cNvPr>
              <p:cNvSpPr txBox="1"/>
              <p:nvPr/>
            </p:nvSpPr>
            <p:spPr>
              <a:xfrm>
                <a:off x="1038225" y="4933950"/>
                <a:ext cx="930349" cy="374482"/>
              </a:xfrm>
              <a:prstGeom prst="rect">
                <a:avLst/>
              </a:prstGeom>
              <a:noFill/>
            </p:spPr>
            <p:txBody>
              <a:bodyPr wrap="square" rtlCol="0">
                <a:spAutoFit/>
              </a:bodyPr>
              <a:lstStyle/>
              <a:p>
                <a:r>
                  <a:rPr lang="en-US" b="1"/>
                  <a:t>-1</a:t>
                </a:r>
              </a:p>
            </p:txBody>
          </p:sp>
          <p:sp>
            <p:nvSpPr>
              <p:cNvPr id="46" name="TextBox 45">
                <a:extLst>
                  <a:ext uri="{FF2B5EF4-FFF2-40B4-BE49-F238E27FC236}">
                    <a16:creationId xmlns:a16="http://schemas.microsoft.com/office/drawing/2014/main" id="{83BCA719-7130-29FC-0432-23BAA10657FA}"/>
                  </a:ext>
                </a:extLst>
              </p:cNvPr>
              <p:cNvSpPr txBox="1"/>
              <p:nvPr/>
            </p:nvSpPr>
            <p:spPr>
              <a:xfrm>
                <a:off x="365051" y="4940332"/>
                <a:ext cx="930349" cy="374482"/>
              </a:xfrm>
              <a:prstGeom prst="rect">
                <a:avLst/>
              </a:prstGeom>
              <a:noFill/>
            </p:spPr>
            <p:txBody>
              <a:bodyPr wrap="square" rtlCol="0">
                <a:spAutoFit/>
              </a:bodyPr>
              <a:lstStyle/>
              <a:p>
                <a:r>
                  <a:rPr lang="en-US" b="1"/>
                  <a:t>-2</a:t>
                </a:r>
              </a:p>
            </p:txBody>
          </p:sp>
          <p:sp>
            <p:nvSpPr>
              <p:cNvPr id="47" name="TextBox 46">
                <a:extLst>
                  <a:ext uri="{FF2B5EF4-FFF2-40B4-BE49-F238E27FC236}">
                    <a16:creationId xmlns:a16="http://schemas.microsoft.com/office/drawing/2014/main" id="{5C77378B-76E0-B14E-0379-B4BE21E957EE}"/>
                  </a:ext>
                </a:extLst>
              </p:cNvPr>
              <p:cNvSpPr txBox="1"/>
              <p:nvPr/>
            </p:nvSpPr>
            <p:spPr>
              <a:xfrm>
                <a:off x="3770240" y="4940332"/>
                <a:ext cx="930349" cy="374482"/>
              </a:xfrm>
              <a:prstGeom prst="rect">
                <a:avLst/>
              </a:prstGeom>
              <a:noFill/>
            </p:spPr>
            <p:txBody>
              <a:bodyPr wrap="square" rtlCol="0">
                <a:spAutoFit/>
              </a:bodyPr>
              <a:lstStyle/>
              <a:p>
                <a:r>
                  <a:rPr lang="en-US" b="1"/>
                  <a:t>+1</a:t>
                </a:r>
              </a:p>
            </p:txBody>
          </p:sp>
          <p:sp>
            <p:nvSpPr>
              <p:cNvPr id="48" name="TextBox 47">
                <a:extLst>
                  <a:ext uri="{FF2B5EF4-FFF2-40B4-BE49-F238E27FC236}">
                    <a16:creationId xmlns:a16="http://schemas.microsoft.com/office/drawing/2014/main" id="{F704357D-9415-E022-1677-FBE964263BC6}"/>
                  </a:ext>
                </a:extLst>
              </p:cNvPr>
              <p:cNvSpPr txBox="1"/>
              <p:nvPr/>
            </p:nvSpPr>
            <p:spPr>
              <a:xfrm>
                <a:off x="4465678" y="4959518"/>
                <a:ext cx="930349" cy="374482"/>
              </a:xfrm>
              <a:prstGeom prst="rect">
                <a:avLst/>
              </a:prstGeom>
              <a:noFill/>
            </p:spPr>
            <p:txBody>
              <a:bodyPr wrap="square" rtlCol="0">
                <a:spAutoFit/>
              </a:bodyPr>
              <a:lstStyle/>
              <a:p>
                <a:r>
                  <a:rPr lang="en-US" b="1"/>
                  <a:t>+2</a:t>
                </a:r>
              </a:p>
            </p:txBody>
          </p:sp>
          <p:sp>
            <p:nvSpPr>
              <p:cNvPr id="49" name="TextBox 48">
                <a:extLst>
                  <a:ext uri="{FF2B5EF4-FFF2-40B4-BE49-F238E27FC236}">
                    <a16:creationId xmlns:a16="http://schemas.microsoft.com/office/drawing/2014/main" id="{9A944E43-6A80-F9DE-619E-6C503918015C}"/>
                  </a:ext>
                </a:extLst>
              </p:cNvPr>
              <p:cNvSpPr txBox="1"/>
              <p:nvPr/>
            </p:nvSpPr>
            <p:spPr>
              <a:xfrm>
                <a:off x="5143500" y="4953000"/>
                <a:ext cx="995367" cy="369332"/>
              </a:xfrm>
              <a:prstGeom prst="rect">
                <a:avLst/>
              </a:prstGeom>
              <a:noFill/>
            </p:spPr>
            <p:txBody>
              <a:bodyPr wrap="square" rtlCol="0">
                <a:spAutoFit/>
              </a:bodyPr>
              <a:lstStyle/>
              <a:p>
                <a:r>
                  <a:rPr lang="en-US" b="1"/>
                  <a:t>+3</a:t>
                </a:r>
              </a:p>
            </p:txBody>
          </p:sp>
          <p:sp>
            <p:nvSpPr>
              <p:cNvPr id="50" name="TextBox 49">
                <a:extLst>
                  <a:ext uri="{FF2B5EF4-FFF2-40B4-BE49-F238E27FC236}">
                    <a16:creationId xmlns:a16="http://schemas.microsoft.com/office/drawing/2014/main" id="{66FE2BFB-70E5-6427-C747-5559041C01FC}"/>
                  </a:ext>
                </a:extLst>
              </p:cNvPr>
              <p:cNvSpPr txBox="1"/>
              <p:nvPr/>
            </p:nvSpPr>
            <p:spPr>
              <a:xfrm>
                <a:off x="5838220" y="4945482"/>
                <a:ext cx="875800" cy="369332"/>
              </a:xfrm>
              <a:prstGeom prst="rect">
                <a:avLst/>
              </a:prstGeom>
              <a:noFill/>
            </p:spPr>
            <p:txBody>
              <a:bodyPr wrap="square" rtlCol="0">
                <a:spAutoFit/>
              </a:bodyPr>
              <a:lstStyle/>
              <a:p>
                <a:r>
                  <a:rPr lang="en-US" b="1"/>
                  <a:t>+4</a:t>
                </a:r>
              </a:p>
            </p:txBody>
          </p:sp>
        </p:grpSp>
        <p:sp>
          <p:nvSpPr>
            <p:cNvPr id="40" name="Arrow: Bent 39">
              <a:extLst>
                <a:ext uri="{FF2B5EF4-FFF2-40B4-BE49-F238E27FC236}">
                  <a16:creationId xmlns:a16="http://schemas.microsoft.com/office/drawing/2014/main" id="{0764EE79-C55E-7E3E-DEE7-1C711CB35B86}"/>
                </a:ext>
              </a:extLst>
            </p:cNvPr>
            <p:cNvSpPr/>
            <p:nvPr/>
          </p:nvSpPr>
          <p:spPr>
            <a:xfrm flipH="1">
              <a:off x="3603715" y="4292400"/>
              <a:ext cx="644269" cy="506898"/>
            </a:xfrm>
            <a:prstGeom prst="bentArrow">
              <a:avLst>
                <a:gd name="adj1" fmla="val 25000"/>
                <a:gd name="adj2" fmla="val 14466"/>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TextBox 40">
              <a:extLst>
                <a:ext uri="{FF2B5EF4-FFF2-40B4-BE49-F238E27FC236}">
                  <a16:creationId xmlns:a16="http://schemas.microsoft.com/office/drawing/2014/main" id="{E7C2E6CA-AD8D-D8D8-AAED-AB51DE16CF22}"/>
                </a:ext>
              </a:extLst>
            </p:cNvPr>
            <p:cNvSpPr txBox="1"/>
            <p:nvPr/>
          </p:nvSpPr>
          <p:spPr>
            <a:xfrm>
              <a:off x="2041451" y="4982376"/>
              <a:ext cx="930349" cy="374482"/>
            </a:xfrm>
            <a:prstGeom prst="rect">
              <a:avLst/>
            </a:prstGeom>
            <a:noFill/>
          </p:spPr>
          <p:txBody>
            <a:bodyPr wrap="square" rtlCol="0">
              <a:spAutoFit/>
            </a:bodyPr>
            <a:lstStyle/>
            <a:p>
              <a:r>
                <a:rPr lang="en-US" b="1"/>
                <a:t>-3</a:t>
              </a:r>
            </a:p>
          </p:txBody>
        </p:sp>
        <p:sp>
          <p:nvSpPr>
            <p:cNvPr id="42" name="TextBox 41">
              <a:extLst>
                <a:ext uri="{FF2B5EF4-FFF2-40B4-BE49-F238E27FC236}">
                  <a16:creationId xmlns:a16="http://schemas.microsoft.com/office/drawing/2014/main" id="{B3D8B22E-B759-8CEB-E255-0E8914E9C3C6}"/>
                </a:ext>
              </a:extLst>
            </p:cNvPr>
            <p:cNvSpPr txBox="1"/>
            <p:nvPr/>
          </p:nvSpPr>
          <p:spPr>
            <a:xfrm>
              <a:off x="1371600" y="4982376"/>
              <a:ext cx="609600" cy="374482"/>
            </a:xfrm>
            <a:prstGeom prst="rect">
              <a:avLst/>
            </a:prstGeom>
            <a:noFill/>
          </p:spPr>
          <p:txBody>
            <a:bodyPr wrap="square" rtlCol="0">
              <a:spAutoFit/>
            </a:bodyPr>
            <a:lstStyle/>
            <a:p>
              <a:r>
                <a:rPr lang="en-US" b="1"/>
                <a:t>-4</a:t>
              </a:r>
            </a:p>
          </p:txBody>
        </p:sp>
        <p:sp>
          <p:nvSpPr>
            <p:cNvPr id="43" name="Arrow: Bent 42">
              <a:extLst>
                <a:ext uri="{FF2B5EF4-FFF2-40B4-BE49-F238E27FC236}">
                  <a16:creationId xmlns:a16="http://schemas.microsoft.com/office/drawing/2014/main" id="{BFC4B4A2-7C16-4028-A51D-B16C8D923162}"/>
                </a:ext>
              </a:extLst>
            </p:cNvPr>
            <p:cNvSpPr/>
            <p:nvPr/>
          </p:nvSpPr>
          <p:spPr>
            <a:xfrm>
              <a:off x="5943600" y="4293702"/>
              <a:ext cx="644269" cy="506898"/>
            </a:xfrm>
            <a:prstGeom prst="bentArrow">
              <a:avLst>
                <a:gd name="adj1" fmla="val 25000"/>
                <a:gd name="adj2" fmla="val 14466"/>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3" name="Right Brace 52">
            <a:extLst>
              <a:ext uri="{FF2B5EF4-FFF2-40B4-BE49-F238E27FC236}">
                <a16:creationId xmlns:a16="http://schemas.microsoft.com/office/drawing/2014/main" id="{F597F914-5854-37D6-9D90-CDF4B95903BE}"/>
              </a:ext>
            </a:extLst>
          </p:cNvPr>
          <p:cNvSpPr/>
          <p:nvPr/>
        </p:nvSpPr>
        <p:spPr>
          <a:xfrm rot="5400000">
            <a:off x="6670570" y="2184307"/>
            <a:ext cx="412613" cy="7601536"/>
          </a:xfrm>
          <a:prstGeom prst="rightBrace">
            <a:avLst>
              <a:gd name="adj1" fmla="val 7476"/>
              <a:gd name="adj2" fmla="val 49621"/>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1E96BFDB-3362-420F-0C55-69B32F6DC95D}"/>
              </a:ext>
            </a:extLst>
          </p:cNvPr>
          <p:cNvSpPr txBox="1"/>
          <p:nvPr/>
        </p:nvSpPr>
        <p:spPr>
          <a:xfrm>
            <a:off x="5569404" y="6221434"/>
            <a:ext cx="2806111" cy="523220"/>
          </a:xfrm>
          <a:prstGeom prst="rect">
            <a:avLst/>
          </a:prstGeom>
          <a:noFill/>
        </p:spPr>
        <p:txBody>
          <a:bodyPr wrap="square" rtlCol="0">
            <a:spAutoFit/>
          </a:bodyPr>
          <a:lstStyle/>
          <a:p>
            <a:pPr algn="ctr"/>
            <a:r>
              <a:rPr lang="en-US" sz="1400">
                <a:solidFill>
                  <a:srgbClr val="FF0000"/>
                </a:solidFill>
              </a:rPr>
              <a:t>Infectious Period </a:t>
            </a:r>
          </a:p>
          <a:p>
            <a:pPr algn="ctr"/>
            <a:r>
              <a:rPr lang="en-US" sz="1400">
                <a:solidFill>
                  <a:srgbClr val="FF0000"/>
                </a:solidFill>
              </a:rPr>
              <a:t>(9 days)</a:t>
            </a:r>
          </a:p>
        </p:txBody>
      </p:sp>
      <p:sp>
        <p:nvSpPr>
          <p:cNvPr id="5" name="TextBox 4">
            <a:extLst>
              <a:ext uri="{FF2B5EF4-FFF2-40B4-BE49-F238E27FC236}">
                <a16:creationId xmlns:a16="http://schemas.microsoft.com/office/drawing/2014/main" id="{91F4E2FB-739D-7804-8AAF-C19943D298CA}"/>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Summary</a:t>
            </a:r>
          </a:p>
        </p:txBody>
      </p:sp>
    </p:spTree>
    <p:extLst>
      <p:ext uri="{BB962C8B-B14F-4D97-AF65-F5344CB8AC3E}">
        <p14:creationId xmlns:p14="http://schemas.microsoft.com/office/powerpoint/2010/main" val="1527538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E8B8-E6A9-80FE-C0E7-5859DA8890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B3383-9A11-013D-1B76-94A3BE386477}"/>
              </a:ext>
            </a:extLst>
          </p:cNvPr>
          <p:cNvSpPr>
            <a:spLocks noGrp="1"/>
          </p:cNvSpPr>
          <p:nvPr>
            <p:ph type="title"/>
          </p:nvPr>
        </p:nvSpPr>
        <p:spPr>
          <a:xfrm>
            <a:off x="332132" y="232722"/>
            <a:ext cx="10160000" cy="1143000"/>
          </a:xfrm>
        </p:spPr>
        <p:txBody>
          <a:bodyPr/>
          <a:lstStyle/>
          <a:p>
            <a:r>
              <a:rPr lang="en-US" sz="4000"/>
              <a:t>Measles In Review – Exposed Contacts</a:t>
            </a:r>
          </a:p>
        </p:txBody>
      </p:sp>
      <p:sp>
        <p:nvSpPr>
          <p:cNvPr id="3" name="Content Placeholder 2">
            <a:extLst>
              <a:ext uri="{FF2B5EF4-FFF2-40B4-BE49-F238E27FC236}">
                <a16:creationId xmlns:a16="http://schemas.microsoft.com/office/drawing/2014/main" id="{0FB5BF47-D7DD-AC28-A931-35AC7E1B24F4}"/>
              </a:ext>
            </a:extLst>
          </p:cNvPr>
          <p:cNvSpPr>
            <a:spLocks noGrp="1"/>
          </p:cNvSpPr>
          <p:nvPr>
            <p:ph idx="1"/>
          </p:nvPr>
        </p:nvSpPr>
        <p:spPr>
          <a:xfrm>
            <a:off x="272992" y="1255546"/>
            <a:ext cx="10160000" cy="4800600"/>
          </a:xfrm>
        </p:spPr>
        <p:txBody>
          <a:bodyPr/>
          <a:lstStyle/>
          <a:p>
            <a:pPr>
              <a:spcBef>
                <a:spcPts val="0"/>
              </a:spcBef>
            </a:pPr>
            <a:r>
              <a:rPr lang="en-US" sz="2400" b="1">
                <a:latin typeface="+mj-lt"/>
              </a:rPr>
              <a:t>Contacts with Evidence of Immunity do not need to quarantine:</a:t>
            </a:r>
          </a:p>
          <a:p>
            <a:pPr>
              <a:spcBef>
                <a:spcPts val="0"/>
              </a:spcBef>
            </a:pPr>
            <a:endParaRPr lang="en-US" sz="1000" b="1">
              <a:latin typeface="+mj-lt"/>
            </a:endParaRPr>
          </a:p>
          <a:p>
            <a:pPr lvl="1">
              <a:spcBef>
                <a:spcPts val="0"/>
              </a:spcBef>
            </a:pPr>
            <a:r>
              <a:rPr lang="en-US" sz="2000">
                <a:latin typeface="+mj-lt"/>
              </a:rPr>
              <a:t>2 doses of MMR Vaccine</a:t>
            </a:r>
          </a:p>
          <a:p>
            <a:pPr lvl="1">
              <a:spcBef>
                <a:spcPts val="0"/>
              </a:spcBef>
            </a:pPr>
            <a:r>
              <a:rPr lang="en-US" sz="2000">
                <a:latin typeface="+mj-lt"/>
              </a:rPr>
              <a:t>Lab test showing immunity or Lab evidence of previous disease.</a:t>
            </a:r>
          </a:p>
          <a:p>
            <a:pPr lvl="1">
              <a:spcBef>
                <a:spcPts val="0"/>
              </a:spcBef>
            </a:pPr>
            <a:r>
              <a:rPr lang="en-US" sz="2000">
                <a:latin typeface="+mj-lt"/>
              </a:rPr>
              <a:t>Birth before 1957 (non-HCWs)</a:t>
            </a:r>
          </a:p>
          <a:p>
            <a:pPr lvl="1">
              <a:spcBef>
                <a:spcPts val="0"/>
              </a:spcBef>
            </a:pPr>
            <a:endParaRPr lang="en-US" sz="2000">
              <a:latin typeface="+mj-lt"/>
            </a:endParaRPr>
          </a:p>
          <a:p>
            <a:pPr>
              <a:spcBef>
                <a:spcPts val="0"/>
              </a:spcBef>
            </a:pPr>
            <a:r>
              <a:rPr lang="en-US" sz="2400" b="1">
                <a:latin typeface="+mj-lt"/>
              </a:rPr>
              <a:t>Quarantine for Susceptible Contacts:  </a:t>
            </a:r>
            <a:r>
              <a:rPr lang="en-US" sz="2400">
                <a:latin typeface="+mj-lt"/>
              </a:rPr>
              <a:t>Day 5 through 21 following exposure.  Exposure = Day 0.</a:t>
            </a:r>
          </a:p>
          <a:p>
            <a:pPr>
              <a:spcBef>
                <a:spcPts val="0"/>
              </a:spcBef>
            </a:pPr>
            <a:endParaRPr lang="en-US" sz="1000">
              <a:latin typeface="+mj-lt"/>
            </a:endParaRPr>
          </a:p>
          <a:p>
            <a:pPr lvl="1">
              <a:spcBef>
                <a:spcPts val="0"/>
              </a:spcBef>
            </a:pPr>
            <a:r>
              <a:rPr lang="en-US" sz="2000" b="1">
                <a:latin typeface="+mj-lt"/>
              </a:rPr>
              <a:t>Vaccine:</a:t>
            </a:r>
            <a:r>
              <a:rPr lang="en-US" sz="2000">
                <a:latin typeface="+mj-lt"/>
              </a:rPr>
              <a:t>  Post Exposure MMR within 72 hours may prevent disease (and quarantine requirements).</a:t>
            </a:r>
          </a:p>
          <a:p>
            <a:pPr lvl="1">
              <a:spcBef>
                <a:spcPts val="0"/>
              </a:spcBef>
            </a:pPr>
            <a:r>
              <a:rPr lang="en-US" sz="2000" b="1">
                <a:latin typeface="+mj-lt"/>
              </a:rPr>
              <a:t>Immune Globulin:  </a:t>
            </a:r>
            <a:r>
              <a:rPr lang="en-US" sz="2000">
                <a:latin typeface="+mj-lt"/>
              </a:rPr>
              <a:t>IG may prevent or modify measles in persons who are nonimmune, if given within 6 days of exposure</a:t>
            </a:r>
          </a:p>
          <a:p>
            <a:pPr>
              <a:spcBef>
                <a:spcPts val="0"/>
              </a:spcBef>
            </a:pPr>
            <a:endParaRPr lang="en-US" sz="2400">
              <a:latin typeface="+mj-lt"/>
            </a:endParaRPr>
          </a:p>
          <a:p>
            <a:endParaRPr lang="en-US"/>
          </a:p>
        </p:txBody>
      </p:sp>
      <p:sp>
        <p:nvSpPr>
          <p:cNvPr id="4" name="Slide Number Placeholder 3">
            <a:extLst>
              <a:ext uri="{FF2B5EF4-FFF2-40B4-BE49-F238E27FC236}">
                <a16:creationId xmlns:a16="http://schemas.microsoft.com/office/drawing/2014/main" id="{E1074F2E-EFA4-4312-ACAA-98A750C4C2C2}"/>
              </a:ext>
            </a:extLst>
          </p:cNvPr>
          <p:cNvSpPr>
            <a:spLocks noGrp="1"/>
          </p:cNvSpPr>
          <p:nvPr>
            <p:ph type="sldNum" sz="quarter" idx="12"/>
          </p:nvPr>
        </p:nvSpPr>
        <p:spPr/>
        <p:txBody>
          <a:bodyPr/>
          <a:lstStyle/>
          <a:p>
            <a:fld id="{42D63805-6B3A-4718-8F91-8B9405BA4DEA}" type="slidenum">
              <a:rPr lang="en-US" smtClean="0"/>
              <a:t>41</a:t>
            </a:fld>
            <a:endParaRPr lang="en-US"/>
          </a:p>
        </p:txBody>
      </p:sp>
      <p:sp>
        <p:nvSpPr>
          <p:cNvPr id="6" name="TextBox 5">
            <a:extLst>
              <a:ext uri="{FF2B5EF4-FFF2-40B4-BE49-F238E27FC236}">
                <a16:creationId xmlns:a16="http://schemas.microsoft.com/office/drawing/2014/main" id="{D98E58FF-6265-32A9-E766-C6F86E29B5F6}"/>
              </a:ext>
            </a:extLst>
          </p:cNvPr>
          <p:cNvSpPr txBox="1"/>
          <p:nvPr/>
        </p:nvSpPr>
        <p:spPr>
          <a:xfrm>
            <a:off x="9178208" y="120749"/>
            <a:ext cx="1752600" cy="307777"/>
          </a:xfrm>
          <a:prstGeom prst="rect">
            <a:avLst/>
          </a:prstGeom>
          <a:solidFill>
            <a:schemeClr val="accent6">
              <a:lumMod val="20000"/>
              <a:lumOff val="80000"/>
            </a:schemeClr>
          </a:solidFill>
          <a:ln w="28575">
            <a:solidFill>
              <a:schemeClr val="tx1"/>
            </a:solidFill>
          </a:ln>
        </p:spPr>
        <p:txBody>
          <a:bodyPr wrap="square" rtlCol="0">
            <a:spAutoFit/>
          </a:bodyPr>
          <a:lstStyle/>
          <a:p>
            <a:pPr algn="ctr"/>
            <a:r>
              <a:rPr lang="en-US" sz="1400" b="1"/>
              <a:t>Measles Summary</a:t>
            </a:r>
          </a:p>
        </p:txBody>
      </p:sp>
      <p:pic>
        <p:nvPicPr>
          <p:cNvPr id="8" name="Picture 7">
            <a:extLst>
              <a:ext uri="{FF2B5EF4-FFF2-40B4-BE49-F238E27FC236}">
                <a16:creationId xmlns:a16="http://schemas.microsoft.com/office/drawing/2014/main" id="{72C977D0-FEF9-C0C6-18AE-7AB35344EE98}"/>
              </a:ext>
            </a:extLst>
          </p:cNvPr>
          <p:cNvPicPr>
            <a:picLocks noChangeAspect="1"/>
          </p:cNvPicPr>
          <p:nvPr/>
        </p:nvPicPr>
        <p:blipFill>
          <a:blip r:embed="rId3"/>
          <a:stretch>
            <a:fillRect/>
          </a:stretch>
        </p:blipFill>
        <p:spPr>
          <a:xfrm>
            <a:off x="4715390" y="5049506"/>
            <a:ext cx="6248400" cy="1665020"/>
          </a:xfrm>
          <a:prstGeom prst="rect">
            <a:avLst/>
          </a:prstGeom>
        </p:spPr>
      </p:pic>
    </p:spTree>
    <p:extLst>
      <p:ext uri="{BB962C8B-B14F-4D97-AF65-F5344CB8AC3E}">
        <p14:creationId xmlns:p14="http://schemas.microsoft.com/office/powerpoint/2010/main" val="331394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8742E-140B-EA1F-CCB0-65307DF2B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D714F5-F8D3-4B9D-8B12-6E98E8C6CC62}"/>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A41F4373-125D-B466-79A5-6E32C7FA8B1B}"/>
              </a:ext>
            </a:extLst>
          </p:cNvPr>
          <p:cNvSpPr>
            <a:spLocks noGrp="1"/>
          </p:cNvSpPr>
          <p:nvPr>
            <p:ph idx="1"/>
          </p:nvPr>
        </p:nvSpPr>
        <p:spPr>
          <a:xfrm>
            <a:off x="609600" y="1244600"/>
            <a:ext cx="9937173" cy="5249718"/>
          </a:xfrm>
        </p:spPr>
        <p:txBody>
          <a:bodyPr vert="horz" lIns="91440" tIns="45720" rIns="91440" bIns="45720" rtlCol="0" anchor="t">
            <a:normAutofit fontScale="85000" lnSpcReduction="20000"/>
          </a:bodyPr>
          <a:lstStyle/>
          <a:p>
            <a:pPr>
              <a:spcBef>
                <a:spcPts val="0"/>
              </a:spcBef>
            </a:pPr>
            <a:r>
              <a:rPr lang="en-US" sz="2400" b="1">
                <a:latin typeface="+mj-lt"/>
              </a:rPr>
              <a:t>Measles-Specific Resources</a:t>
            </a:r>
          </a:p>
          <a:p>
            <a:pPr>
              <a:spcBef>
                <a:spcPts val="0"/>
              </a:spcBef>
            </a:pPr>
            <a:endParaRPr lang="en-US" sz="1300" b="1">
              <a:latin typeface="+mj-lt"/>
            </a:endParaRPr>
          </a:p>
          <a:p>
            <a:pPr lvl="1"/>
            <a:r>
              <a:rPr lang="en-US" sz="2100" b="1">
                <a:latin typeface="+mj-lt"/>
              </a:rPr>
              <a:t>The Epidemiology and Prevention of Vaccine-Preventable Diseases, 			      a.k.a. the “</a:t>
            </a:r>
            <a:r>
              <a:rPr lang="en-US" sz="2100" b="1">
                <a:latin typeface="+mj-lt"/>
                <a:hlinkClick r:id="rId3"/>
              </a:rPr>
              <a:t>Pink Book,” Chapter on Measles</a:t>
            </a:r>
            <a:endParaRPr lang="en-US" sz="2100" b="1">
              <a:latin typeface="+mj-lt"/>
            </a:endParaRPr>
          </a:p>
          <a:p>
            <a:pPr lvl="1"/>
            <a:r>
              <a:rPr lang="en-US" sz="2100" b="1">
                <a:latin typeface="+mj-lt"/>
                <a:hlinkClick r:id="rId4"/>
              </a:rPr>
              <a:t>CDC Measles Chapter</a:t>
            </a:r>
            <a:endParaRPr lang="en-US" sz="2100" b="1">
              <a:latin typeface="+mj-lt"/>
            </a:endParaRPr>
          </a:p>
          <a:p>
            <a:pPr lvl="1"/>
            <a:r>
              <a:rPr lang="en-US" sz="2100" b="1">
                <a:latin typeface="+mj-lt"/>
                <a:hlinkClick r:id="rId5"/>
              </a:rPr>
              <a:t>Measles for Healthcare Providers</a:t>
            </a:r>
            <a:endParaRPr lang="en-US" sz="2100" b="1">
              <a:latin typeface="+mj-lt"/>
            </a:endParaRPr>
          </a:p>
          <a:p>
            <a:pPr lvl="1"/>
            <a:r>
              <a:rPr lang="en-US" sz="2100" b="1">
                <a:latin typeface="+mj-lt"/>
                <a:hlinkClick r:id="rId6"/>
              </a:rPr>
              <a:t>WHO Information on Measles</a:t>
            </a:r>
            <a:endParaRPr lang="en-US" sz="2100" b="1">
              <a:latin typeface="+mj-lt"/>
            </a:endParaRPr>
          </a:p>
          <a:p>
            <a:pPr lvl="1"/>
            <a:endParaRPr lang="en-US" sz="1650" b="1">
              <a:latin typeface="+mj-lt"/>
            </a:endParaRPr>
          </a:p>
          <a:p>
            <a:pPr>
              <a:spcBef>
                <a:spcPts val="0"/>
              </a:spcBef>
            </a:pPr>
            <a:r>
              <a:rPr lang="en-US" sz="2400" b="1">
                <a:latin typeface="+mj-lt"/>
              </a:rPr>
              <a:t>MDPH Division of Epidemiology and Immunization: 617-983-6800</a:t>
            </a:r>
          </a:p>
          <a:p>
            <a:pPr>
              <a:spcBef>
                <a:spcPts val="0"/>
              </a:spcBef>
            </a:pPr>
            <a:endParaRPr lang="en-US" sz="1300" b="1">
              <a:latin typeface="+mj-lt"/>
            </a:endParaRPr>
          </a:p>
          <a:p>
            <a:pPr lvl="1">
              <a:spcBef>
                <a:spcPts val="0"/>
              </a:spcBef>
            </a:pPr>
            <a:r>
              <a:rPr lang="en-US" sz="2000">
                <a:latin typeface="+mj-lt"/>
              </a:rPr>
              <a:t>Questions/Guidance for follow-up</a:t>
            </a:r>
          </a:p>
          <a:p>
            <a:pPr lvl="1">
              <a:spcBef>
                <a:spcPts val="0"/>
              </a:spcBef>
            </a:pPr>
            <a:r>
              <a:rPr lang="en-US" sz="2000">
                <a:latin typeface="+mj-lt"/>
              </a:rPr>
              <a:t>Sample Letters/Alerts</a:t>
            </a:r>
          </a:p>
          <a:p>
            <a:pPr lvl="1">
              <a:spcBef>
                <a:spcPts val="0"/>
              </a:spcBef>
            </a:pPr>
            <a:r>
              <a:rPr lang="en-US" sz="2000">
                <a:latin typeface="+mj-lt"/>
              </a:rPr>
              <a:t>Reporting </a:t>
            </a:r>
          </a:p>
          <a:p>
            <a:pPr lvl="1">
              <a:spcBef>
                <a:spcPts val="0"/>
              </a:spcBef>
            </a:pPr>
            <a:endParaRPr lang="en-US" sz="1700">
              <a:latin typeface="+mj-lt"/>
            </a:endParaRPr>
          </a:p>
          <a:p>
            <a:pPr>
              <a:spcBef>
                <a:spcPts val="0"/>
              </a:spcBef>
            </a:pPr>
            <a:r>
              <a:rPr lang="en-US" sz="2400" b="1">
                <a:latin typeface="+mj-lt"/>
              </a:rPr>
              <a:t>MAVEN Help Desk: 617-983-6801</a:t>
            </a:r>
          </a:p>
          <a:p>
            <a:pPr>
              <a:spcBef>
                <a:spcPts val="0"/>
              </a:spcBef>
            </a:pPr>
            <a:endParaRPr lang="en-US" sz="1700" b="1">
              <a:latin typeface="+mj-lt"/>
            </a:endParaRPr>
          </a:p>
          <a:p>
            <a:pPr>
              <a:spcBef>
                <a:spcPts val="0"/>
              </a:spcBef>
            </a:pPr>
            <a:r>
              <a:rPr lang="en-US" sz="2600" b="1">
                <a:latin typeface="+mj-lt"/>
              </a:rPr>
              <a:t>MDPH Reference Materials</a:t>
            </a:r>
          </a:p>
          <a:p>
            <a:pPr>
              <a:spcBef>
                <a:spcPts val="0"/>
              </a:spcBef>
            </a:pPr>
            <a:endParaRPr lang="en-US" sz="1300" b="1">
              <a:latin typeface="+mj-lt"/>
            </a:endParaRPr>
          </a:p>
          <a:p>
            <a:pPr lvl="1">
              <a:spcBef>
                <a:spcPts val="0"/>
              </a:spcBef>
            </a:pPr>
            <a:r>
              <a:rPr lang="en-US" sz="2200" b="1">
                <a:latin typeface="+mj-lt"/>
                <a:hlinkClick r:id="rId7"/>
              </a:rPr>
              <a:t>MDPH Guide to Surveillance, Reporting, and Control: Disease-Specific Chapters</a:t>
            </a:r>
            <a:r>
              <a:rPr lang="en-US" sz="2200" b="1">
                <a:latin typeface="+mj-lt"/>
              </a:rPr>
              <a:t> </a:t>
            </a:r>
          </a:p>
          <a:p>
            <a:pPr lvl="1">
              <a:spcBef>
                <a:spcPts val="0"/>
              </a:spcBef>
            </a:pPr>
            <a:r>
              <a:rPr lang="en-US" sz="2200" b="1">
                <a:latin typeface="+mj-lt"/>
                <a:hlinkClick r:id="rId8"/>
              </a:rPr>
              <a:t>The Massachusetts Immunization Information System (MIIS) Onboarding and Resources</a:t>
            </a:r>
            <a:r>
              <a:rPr lang="en-US" sz="2200" b="1">
                <a:latin typeface="+mj-lt"/>
              </a:rPr>
              <a:t>: </a:t>
            </a:r>
          </a:p>
          <a:p>
            <a:pPr lvl="1">
              <a:spcBef>
                <a:spcPts val="0"/>
              </a:spcBef>
            </a:pPr>
            <a:r>
              <a:rPr lang="en-US" sz="2200" b="1">
                <a:latin typeface="+mj-lt"/>
                <a:hlinkClick r:id="rId9"/>
              </a:rPr>
              <a:t>105 CMR 300.00: Reportable diseases, surveillance, and isolation and quarantine requirements</a:t>
            </a:r>
            <a:endParaRPr lang="en-US" sz="2200" b="1">
              <a:latin typeface="+mj-lt"/>
            </a:endParaRPr>
          </a:p>
          <a:p>
            <a:pPr marL="0" indent="0">
              <a:spcBef>
                <a:spcPts val="0"/>
              </a:spcBef>
              <a:buNone/>
            </a:pPr>
            <a:endParaRPr lang="en-US">
              <a:latin typeface="+mj-lt"/>
            </a:endParaRPr>
          </a:p>
          <a:p>
            <a:pPr lvl="2">
              <a:spcBef>
                <a:spcPts val="0"/>
              </a:spcBef>
            </a:pPr>
            <a:endParaRPr lang="en-US">
              <a:latin typeface="+mj-lt"/>
              <a:ea typeface="Cambria"/>
            </a:endParaRPr>
          </a:p>
        </p:txBody>
      </p:sp>
      <p:sp>
        <p:nvSpPr>
          <p:cNvPr id="6" name="Slide Number Placeholder 4">
            <a:extLst>
              <a:ext uri="{FF2B5EF4-FFF2-40B4-BE49-F238E27FC236}">
                <a16:creationId xmlns:a16="http://schemas.microsoft.com/office/drawing/2014/main" id="{9CDB782E-9677-8731-439C-40996CB16356}"/>
              </a:ext>
            </a:extLst>
          </p:cNvPr>
          <p:cNvSpPr>
            <a:spLocks noGrp="1"/>
          </p:cNvSpPr>
          <p:nvPr>
            <p:ph type="sldNum" sz="quarter" idx="12"/>
          </p:nvPr>
        </p:nvSpPr>
        <p:spPr/>
        <p:txBody>
          <a:bodyPr/>
          <a:lstStyle/>
          <a:p>
            <a:fld id="{685602AB-B368-4134-B090-96D43D6EFBC1}" type="slidenum">
              <a:rPr lang="en-US" smtClean="0"/>
              <a:pPr/>
              <a:t>42</a:t>
            </a:fld>
            <a:endParaRPr lang="en-US"/>
          </a:p>
        </p:txBody>
      </p:sp>
    </p:spTree>
    <p:extLst>
      <p:ext uri="{BB962C8B-B14F-4D97-AF65-F5344CB8AC3E}">
        <p14:creationId xmlns:p14="http://schemas.microsoft.com/office/powerpoint/2010/main" val="12475943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60995-F33D-3CF0-DA4E-3B913724E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DEDFE-A1BB-DDFD-96D3-FEBC3085C99A}"/>
              </a:ext>
            </a:extLst>
          </p:cNvPr>
          <p:cNvSpPr>
            <a:spLocks noGrp="1"/>
          </p:cNvSpPr>
          <p:nvPr>
            <p:ph type="title"/>
          </p:nvPr>
        </p:nvSpPr>
        <p:spPr>
          <a:xfrm>
            <a:off x="467783" y="86824"/>
            <a:ext cx="10160000" cy="1143000"/>
          </a:xfrm>
        </p:spPr>
        <p:txBody>
          <a:bodyPr/>
          <a:lstStyle/>
          <a:p>
            <a:r>
              <a:rPr lang="en-US" sz="4000"/>
              <a:t>What is Mumps?</a:t>
            </a:r>
          </a:p>
        </p:txBody>
      </p:sp>
      <p:sp>
        <p:nvSpPr>
          <p:cNvPr id="3" name="Content Placeholder 2">
            <a:extLst>
              <a:ext uri="{FF2B5EF4-FFF2-40B4-BE49-F238E27FC236}">
                <a16:creationId xmlns:a16="http://schemas.microsoft.com/office/drawing/2014/main" id="{1B2C2982-B84E-C9B7-0C3D-1C6A52467985}"/>
              </a:ext>
            </a:extLst>
          </p:cNvPr>
          <p:cNvSpPr>
            <a:spLocks noGrp="1"/>
          </p:cNvSpPr>
          <p:nvPr>
            <p:ph idx="1"/>
          </p:nvPr>
        </p:nvSpPr>
        <p:spPr>
          <a:xfrm>
            <a:off x="609600" y="1226058"/>
            <a:ext cx="10160000" cy="5357304"/>
          </a:xfrm>
        </p:spPr>
        <p:txBody>
          <a:bodyPr>
            <a:normAutofit fontScale="92500"/>
          </a:bodyPr>
          <a:lstStyle/>
          <a:p>
            <a:pPr>
              <a:lnSpc>
                <a:spcPct val="110000"/>
              </a:lnSpc>
              <a:spcBef>
                <a:spcPts val="0"/>
              </a:spcBef>
            </a:pPr>
            <a:r>
              <a:rPr lang="en-US" sz="2400" b="1">
                <a:latin typeface="+mj-lt"/>
              </a:rPr>
              <a:t>Cause: </a:t>
            </a:r>
            <a:r>
              <a:rPr lang="en-US" sz="2400">
                <a:latin typeface="+mj-lt"/>
              </a:rPr>
              <a:t>paramyxovirus (Mumps Virus)</a:t>
            </a:r>
          </a:p>
          <a:p>
            <a:pPr>
              <a:lnSpc>
                <a:spcPct val="110000"/>
              </a:lnSpc>
              <a:spcBef>
                <a:spcPts val="0"/>
              </a:spcBef>
            </a:pPr>
            <a:endParaRPr lang="en-US" sz="500">
              <a:latin typeface="+mj-lt"/>
            </a:endParaRPr>
          </a:p>
          <a:p>
            <a:pPr>
              <a:lnSpc>
                <a:spcPct val="110000"/>
              </a:lnSpc>
              <a:spcBef>
                <a:spcPts val="0"/>
              </a:spcBef>
            </a:pPr>
            <a:r>
              <a:rPr lang="en-US" sz="2400" b="1">
                <a:latin typeface="+mj-lt"/>
              </a:rPr>
              <a:t>Transmission: </a:t>
            </a:r>
            <a:r>
              <a:rPr lang="en-US" sz="2400">
                <a:latin typeface="+mj-lt"/>
              </a:rPr>
              <a:t>droplet transmission</a:t>
            </a:r>
          </a:p>
          <a:p>
            <a:pPr>
              <a:lnSpc>
                <a:spcPct val="110000"/>
              </a:lnSpc>
              <a:spcBef>
                <a:spcPts val="0"/>
              </a:spcBef>
            </a:pPr>
            <a:endParaRPr lang="en-US" sz="500">
              <a:latin typeface="+mj-lt"/>
            </a:endParaRPr>
          </a:p>
          <a:p>
            <a:pPr>
              <a:lnSpc>
                <a:spcPct val="110000"/>
              </a:lnSpc>
              <a:spcBef>
                <a:spcPts val="0"/>
              </a:spcBef>
            </a:pPr>
            <a:r>
              <a:rPr lang="en-US" sz="2400" b="1">
                <a:latin typeface="+mj-lt"/>
              </a:rPr>
              <a:t>Symptoms:  Primary Symptom is swollen salivary glands (parotitis) </a:t>
            </a:r>
          </a:p>
          <a:p>
            <a:pPr lvl="1">
              <a:lnSpc>
                <a:spcPct val="110000"/>
              </a:lnSpc>
              <a:spcBef>
                <a:spcPts val="0"/>
              </a:spcBef>
            </a:pPr>
            <a:r>
              <a:rPr lang="en-US" sz="2000" b="1">
                <a:latin typeface="+mj-lt"/>
              </a:rPr>
              <a:t>Prodromal Symptoms:</a:t>
            </a:r>
            <a:r>
              <a:rPr lang="en-US" sz="2000">
                <a:latin typeface="+mj-lt"/>
              </a:rPr>
              <a:t> fever, headache, fatigue ,myalgia, anorexia, earache, sore throat, nasal congestion, stiff neck</a:t>
            </a:r>
          </a:p>
          <a:p>
            <a:pPr lvl="1">
              <a:lnSpc>
                <a:spcPct val="110000"/>
              </a:lnSpc>
              <a:spcBef>
                <a:spcPts val="0"/>
              </a:spcBef>
            </a:pPr>
            <a:r>
              <a:rPr lang="en-US" sz="2000" b="1">
                <a:latin typeface="+mj-lt"/>
              </a:rPr>
              <a:t>Asymptomatic!</a:t>
            </a:r>
            <a:r>
              <a:rPr lang="en-US" sz="2000">
                <a:latin typeface="+mj-lt"/>
              </a:rPr>
              <a:t> (20% unvaccinated)</a:t>
            </a:r>
          </a:p>
          <a:p>
            <a:pPr lvl="1">
              <a:lnSpc>
                <a:spcPct val="110000"/>
              </a:lnSpc>
              <a:spcBef>
                <a:spcPts val="0"/>
              </a:spcBef>
            </a:pPr>
            <a:endParaRPr lang="en-US" sz="500">
              <a:latin typeface="+mj-lt"/>
            </a:endParaRPr>
          </a:p>
          <a:p>
            <a:pPr>
              <a:lnSpc>
                <a:spcPct val="110000"/>
              </a:lnSpc>
              <a:spcBef>
                <a:spcPts val="0"/>
              </a:spcBef>
            </a:pPr>
            <a:r>
              <a:rPr lang="en-US" sz="2400" b="1">
                <a:latin typeface="+mj-lt"/>
              </a:rPr>
              <a:t>Incubation period: </a:t>
            </a:r>
            <a:r>
              <a:rPr lang="en-US" sz="2400">
                <a:latin typeface="+mj-lt"/>
              </a:rPr>
              <a:t>16-18 d post- exposure (range 12-25 d)</a:t>
            </a:r>
          </a:p>
          <a:p>
            <a:pPr>
              <a:lnSpc>
                <a:spcPct val="110000"/>
              </a:lnSpc>
              <a:spcBef>
                <a:spcPts val="0"/>
              </a:spcBef>
            </a:pPr>
            <a:endParaRPr lang="en-US" sz="500">
              <a:latin typeface="+mj-lt"/>
            </a:endParaRPr>
          </a:p>
          <a:p>
            <a:pPr>
              <a:lnSpc>
                <a:spcPct val="110000"/>
              </a:lnSpc>
              <a:spcBef>
                <a:spcPts val="0"/>
              </a:spcBef>
            </a:pPr>
            <a:r>
              <a:rPr lang="en-US" sz="2400" b="1">
                <a:latin typeface="+mj-lt"/>
              </a:rPr>
              <a:t>Infectious Period: </a:t>
            </a:r>
            <a:r>
              <a:rPr lang="en-US" sz="2400">
                <a:latin typeface="+mj-lt"/>
              </a:rPr>
              <a:t>2 days before swelling onset through 5 days after onset.</a:t>
            </a:r>
          </a:p>
          <a:p>
            <a:pPr marL="85725" indent="0">
              <a:lnSpc>
                <a:spcPct val="110000"/>
              </a:lnSpc>
              <a:spcBef>
                <a:spcPts val="0"/>
              </a:spcBef>
              <a:buNone/>
            </a:pPr>
            <a:endParaRPr lang="en-US" sz="1800">
              <a:latin typeface="+mj-lt"/>
            </a:endParaRPr>
          </a:p>
          <a:p>
            <a:pPr marL="85725" indent="0">
              <a:lnSpc>
                <a:spcPct val="110000"/>
              </a:lnSpc>
              <a:spcBef>
                <a:spcPts val="0"/>
              </a:spcBef>
              <a:buNone/>
            </a:pPr>
            <a:endParaRPr lang="en-US" sz="1800" b="1">
              <a:latin typeface="+mj-lt"/>
            </a:endParaRPr>
          </a:p>
          <a:p>
            <a:pPr>
              <a:lnSpc>
                <a:spcPct val="110000"/>
              </a:lnSpc>
              <a:spcBef>
                <a:spcPts val="0"/>
              </a:spcBef>
            </a:pPr>
            <a:endParaRPr lang="en-US" sz="1800" b="1">
              <a:latin typeface="+mj-lt"/>
            </a:endParaRPr>
          </a:p>
          <a:p>
            <a:pPr>
              <a:lnSpc>
                <a:spcPct val="110000"/>
              </a:lnSpc>
              <a:spcBef>
                <a:spcPts val="0"/>
              </a:spcBef>
            </a:pPr>
            <a:endParaRPr lang="en-US" sz="1800" b="1">
              <a:latin typeface="+mj-lt"/>
            </a:endParaRPr>
          </a:p>
          <a:p>
            <a:pPr>
              <a:lnSpc>
                <a:spcPct val="110000"/>
              </a:lnSpc>
              <a:spcBef>
                <a:spcPts val="0"/>
              </a:spcBef>
            </a:pPr>
            <a:endParaRPr lang="en-US" sz="1800" b="1">
              <a:latin typeface="+mj-lt"/>
            </a:endParaRPr>
          </a:p>
          <a:p>
            <a:pPr>
              <a:lnSpc>
                <a:spcPct val="110000"/>
              </a:lnSpc>
              <a:spcBef>
                <a:spcPts val="0"/>
              </a:spcBef>
            </a:pPr>
            <a:endParaRPr lang="en-US" sz="1800" b="1">
              <a:latin typeface="+mj-lt"/>
            </a:endParaRPr>
          </a:p>
          <a:p>
            <a:pPr>
              <a:lnSpc>
                <a:spcPct val="110000"/>
              </a:lnSpc>
              <a:spcBef>
                <a:spcPts val="0"/>
              </a:spcBef>
            </a:pPr>
            <a:r>
              <a:rPr lang="en-US" sz="2400" b="1">
                <a:latin typeface="+mj-lt"/>
              </a:rPr>
              <a:t>Recovery: </a:t>
            </a:r>
            <a:r>
              <a:rPr lang="en-US" sz="2400">
                <a:latin typeface="+mj-lt"/>
              </a:rPr>
              <a:t>about 2 weeks</a:t>
            </a:r>
          </a:p>
        </p:txBody>
      </p:sp>
      <p:sp>
        <p:nvSpPr>
          <p:cNvPr id="4" name="Slide Number Placeholder 3">
            <a:extLst>
              <a:ext uri="{FF2B5EF4-FFF2-40B4-BE49-F238E27FC236}">
                <a16:creationId xmlns:a16="http://schemas.microsoft.com/office/drawing/2014/main" id="{434B81AD-5BBC-0970-9CBD-85989C34BD8D}"/>
              </a:ext>
            </a:extLst>
          </p:cNvPr>
          <p:cNvSpPr>
            <a:spLocks noGrp="1"/>
          </p:cNvSpPr>
          <p:nvPr>
            <p:ph type="sldNum" sz="quarter" idx="12"/>
          </p:nvPr>
        </p:nvSpPr>
        <p:spPr/>
        <p:txBody>
          <a:bodyPr/>
          <a:lstStyle/>
          <a:p>
            <a:fld id="{42D63805-6B3A-4718-8F91-8B9405BA4DEA}" type="slidenum">
              <a:rPr lang="en-US" smtClean="0"/>
              <a:t>43</a:t>
            </a:fld>
            <a:endParaRPr lang="en-US"/>
          </a:p>
        </p:txBody>
      </p:sp>
      <p:grpSp>
        <p:nvGrpSpPr>
          <p:cNvPr id="31" name="Group 30">
            <a:extLst>
              <a:ext uri="{FF2B5EF4-FFF2-40B4-BE49-F238E27FC236}">
                <a16:creationId xmlns:a16="http://schemas.microsoft.com/office/drawing/2014/main" id="{76A12622-F702-6406-6CBD-7CD98118840F}"/>
              </a:ext>
            </a:extLst>
          </p:cNvPr>
          <p:cNvGrpSpPr/>
          <p:nvPr/>
        </p:nvGrpSpPr>
        <p:grpSpPr>
          <a:xfrm>
            <a:off x="2109258" y="4624866"/>
            <a:ext cx="7223760" cy="1150652"/>
            <a:chOff x="914400" y="4751942"/>
            <a:chExt cx="7223760" cy="1150652"/>
          </a:xfrm>
        </p:grpSpPr>
        <p:grpSp>
          <p:nvGrpSpPr>
            <p:cNvPr id="30" name="Group 29">
              <a:extLst>
                <a:ext uri="{FF2B5EF4-FFF2-40B4-BE49-F238E27FC236}">
                  <a16:creationId xmlns:a16="http://schemas.microsoft.com/office/drawing/2014/main" id="{55F73637-B479-36AC-AE10-CC8604787239}"/>
                </a:ext>
              </a:extLst>
            </p:cNvPr>
            <p:cNvGrpSpPr/>
            <p:nvPr/>
          </p:nvGrpSpPr>
          <p:grpSpPr>
            <a:xfrm>
              <a:off x="914400" y="4751942"/>
              <a:ext cx="6794431" cy="1150652"/>
              <a:chOff x="1282769" y="4488148"/>
              <a:chExt cx="6794431" cy="1150652"/>
            </a:xfrm>
          </p:grpSpPr>
          <p:grpSp>
            <p:nvGrpSpPr>
              <p:cNvPr id="25" name="Group 24">
                <a:extLst>
                  <a:ext uri="{FF2B5EF4-FFF2-40B4-BE49-F238E27FC236}">
                    <a16:creationId xmlns:a16="http://schemas.microsoft.com/office/drawing/2014/main" id="{734D1431-E074-25D0-F956-9E3B2F514A93}"/>
                  </a:ext>
                </a:extLst>
              </p:cNvPr>
              <p:cNvGrpSpPr/>
              <p:nvPr/>
            </p:nvGrpSpPr>
            <p:grpSpPr>
              <a:xfrm>
                <a:off x="1282769" y="4987392"/>
                <a:ext cx="6794431" cy="651408"/>
                <a:chOff x="228600" y="4800600"/>
                <a:chExt cx="6794431" cy="651408"/>
              </a:xfrm>
            </p:grpSpPr>
            <p:grpSp>
              <p:nvGrpSpPr>
                <p:cNvPr id="16" name="Group 15">
                  <a:extLst>
                    <a:ext uri="{FF2B5EF4-FFF2-40B4-BE49-F238E27FC236}">
                      <a16:creationId xmlns:a16="http://schemas.microsoft.com/office/drawing/2014/main" id="{F0A6832C-6D01-797A-2A9A-4949D12D2E10}"/>
                    </a:ext>
                  </a:extLst>
                </p:cNvPr>
                <p:cNvGrpSpPr/>
                <p:nvPr/>
              </p:nvGrpSpPr>
              <p:grpSpPr>
                <a:xfrm>
                  <a:off x="228600" y="4800600"/>
                  <a:ext cx="6794431" cy="651408"/>
                  <a:chOff x="2590797" y="4530192"/>
                  <a:chExt cx="6794431" cy="651408"/>
                </a:xfrm>
              </p:grpSpPr>
              <p:grpSp>
                <p:nvGrpSpPr>
                  <p:cNvPr id="8" name="Group 7">
                    <a:extLst>
                      <a:ext uri="{FF2B5EF4-FFF2-40B4-BE49-F238E27FC236}">
                        <a16:creationId xmlns:a16="http://schemas.microsoft.com/office/drawing/2014/main" id="{C322BF38-D7D7-63B4-DCF3-A6191724187E}"/>
                      </a:ext>
                    </a:extLst>
                  </p:cNvPr>
                  <p:cNvGrpSpPr/>
                  <p:nvPr/>
                </p:nvGrpSpPr>
                <p:grpSpPr>
                  <a:xfrm>
                    <a:off x="3733799" y="4532730"/>
                    <a:ext cx="2438399" cy="648870"/>
                    <a:chOff x="3733799" y="4532730"/>
                    <a:chExt cx="2438399" cy="648870"/>
                  </a:xfrm>
                </p:grpSpPr>
                <p:sp>
                  <p:nvSpPr>
                    <p:cNvPr id="5" name="Rectangle 4">
                      <a:extLst>
                        <a:ext uri="{FF2B5EF4-FFF2-40B4-BE49-F238E27FC236}">
                          <a16:creationId xmlns:a16="http://schemas.microsoft.com/office/drawing/2014/main" id="{78FDB893-5EAE-F2DC-69E9-66EB77EFF33F}"/>
                        </a:ext>
                      </a:extLst>
                    </p:cNvPr>
                    <p:cNvSpPr/>
                    <p:nvPr/>
                  </p:nvSpPr>
                  <p:spPr>
                    <a:xfrm>
                      <a:off x="3962399" y="4532730"/>
                      <a:ext cx="1981201" cy="6488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5BA122A-DB79-D020-B027-7C91D68D9E16}"/>
                        </a:ext>
                      </a:extLst>
                    </p:cNvPr>
                    <p:cNvSpPr txBox="1"/>
                    <p:nvPr/>
                  </p:nvSpPr>
                  <p:spPr>
                    <a:xfrm rot="10800000" flipV="1">
                      <a:off x="3733799" y="4532730"/>
                      <a:ext cx="2438399" cy="646331"/>
                    </a:xfrm>
                    <a:prstGeom prst="rect">
                      <a:avLst/>
                    </a:prstGeom>
                    <a:noFill/>
                  </p:spPr>
                  <p:txBody>
                    <a:bodyPr wrap="square" rtlCol="0">
                      <a:spAutoFit/>
                    </a:bodyPr>
                    <a:lstStyle/>
                    <a:p>
                      <a:pPr algn="ctr"/>
                      <a:r>
                        <a:rPr lang="en-US" b="1">
                          <a:solidFill>
                            <a:schemeClr val="tx2"/>
                          </a:solidFill>
                        </a:rPr>
                        <a:t>Day 0</a:t>
                      </a:r>
                    </a:p>
                    <a:p>
                      <a:pPr algn="ctr"/>
                      <a:r>
                        <a:rPr lang="en-US" b="1">
                          <a:solidFill>
                            <a:schemeClr val="tx2"/>
                          </a:solidFill>
                        </a:rPr>
                        <a:t>Onset of swelling</a:t>
                      </a:r>
                    </a:p>
                  </p:txBody>
                </p:sp>
              </p:grpSp>
              <p:sp>
                <p:nvSpPr>
                  <p:cNvPr id="9" name="Rectangle 8">
                    <a:extLst>
                      <a:ext uri="{FF2B5EF4-FFF2-40B4-BE49-F238E27FC236}">
                        <a16:creationId xmlns:a16="http://schemas.microsoft.com/office/drawing/2014/main" id="{56889607-9957-B20A-0CB1-A2FDC210DB14}"/>
                      </a:ext>
                    </a:extLst>
                  </p:cNvPr>
                  <p:cNvSpPr/>
                  <p:nvPr/>
                </p:nvSpPr>
                <p:spPr>
                  <a:xfrm>
                    <a:off x="3276600"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9C9FAD-3A25-F4F7-568E-EAA8297EB697}"/>
                      </a:ext>
                    </a:extLst>
                  </p:cNvPr>
                  <p:cNvSpPr/>
                  <p:nvPr/>
                </p:nvSpPr>
                <p:spPr>
                  <a:xfrm>
                    <a:off x="2590797"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11824-C995-5DDC-E6A2-1A0CB2AFDD4A}"/>
                      </a:ext>
                    </a:extLst>
                  </p:cNvPr>
                  <p:cNvSpPr/>
                  <p:nvPr/>
                </p:nvSpPr>
                <p:spPr>
                  <a:xfrm>
                    <a:off x="6029322"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669C0E2-1100-3106-72A2-DFA92E9A8784}"/>
                      </a:ext>
                    </a:extLst>
                  </p:cNvPr>
                  <p:cNvSpPr/>
                  <p:nvPr/>
                </p:nvSpPr>
                <p:spPr>
                  <a:xfrm>
                    <a:off x="6705600"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0B14750-2E17-1C31-52F6-0E2A75721174}"/>
                      </a:ext>
                    </a:extLst>
                  </p:cNvPr>
                  <p:cNvSpPr/>
                  <p:nvPr/>
                </p:nvSpPr>
                <p:spPr>
                  <a:xfrm>
                    <a:off x="7381878" y="4530192"/>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750A6C2-4F89-9AB5-148E-99E2493A9113}"/>
                      </a:ext>
                    </a:extLst>
                  </p:cNvPr>
                  <p:cNvSpPr/>
                  <p:nvPr/>
                </p:nvSpPr>
                <p:spPr>
                  <a:xfrm>
                    <a:off x="8077200" y="4530192"/>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F0453AC-A0F6-10FD-C480-4F1AB6E28F0A}"/>
                      </a:ext>
                    </a:extLst>
                  </p:cNvPr>
                  <p:cNvSpPr/>
                  <p:nvPr/>
                </p:nvSpPr>
                <p:spPr>
                  <a:xfrm>
                    <a:off x="8775628" y="4530192"/>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713BBB14-80A8-91C8-E316-40126C900FCE}"/>
                    </a:ext>
                  </a:extLst>
                </p:cNvPr>
                <p:cNvSpPr txBox="1"/>
                <p:nvPr/>
              </p:nvSpPr>
              <p:spPr>
                <a:xfrm>
                  <a:off x="1038225" y="4933950"/>
                  <a:ext cx="930349" cy="374482"/>
                </a:xfrm>
                <a:prstGeom prst="rect">
                  <a:avLst/>
                </a:prstGeom>
                <a:noFill/>
              </p:spPr>
              <p:txBody>
                <a:bodyPr wrap="square" rtlCol="0">
                  <a:spAutoFit/>
                </a:bodyPr>
                <a:lstStyle/>
                <a:p>
                  <a:r>
                    <a:rPr lang="en-US" b="1"/>
                    <a:t>-1</a:t>
                  </a:r>
                </a:p>
              </p:txBody>
            </p:sp>
            <p:sp>
              <p:nvSpPr>
                <p:cNvPr id="18" name="TextBox 17">
                  <a:extLst>
                    <a:ext uri="{FF2B5EF4-FFF2-40B4-BE49-F238E27FC236}">
                      <a16:creationId xmlns:a16="http://schemas.microsoft.com/office/drawing/2014/main" id="{0CBBC91A-4F2E-9459-F2AE-13DBC4ED5534}"/>
                    </a:ext>
                  </a:extLst>
                </p:cNvPr>
                <p:cNvSpPr txBox="1"/>
                <p:nvPr/>
              </p:nvSpPr>
              <p:spPr>
                <a:xfrm>
                  <a:off x="352425" y="4940332"/>
                  <a:ext cx="930349" cy="374482"/>
                </a:xfrm>
                <a:prstGeom prst="rect">
                  <a:avLst/>
                </a:prstGeom>
                <a:noFill/>
              </p:spPr>
              <p:txBody>
                <a:bodyPr wrap="square" rtlCol="0">
                  <a:spAutoFit/>
                </a:bodyPr>
                <a:lstStyle/>
                <a:p>
                  <a:r>
                    <a:rPr lang="en-US" b="1"/>
                    <a:t>-2</a:t>
                  </a:r>
                </a:p>
              </p:txBody>
            </p:sp>
            <p:sp>
              <p:nvSpPr>
                <p:cNvPr id="19" name="TextBox 18">
                  <a:extLst>
                    <a:ext uri="{FF2B5EF4-FFF2-40B4-BE49-F238E27FC236}">
                      <a16:creationId xmlns:a16="http://schemas.microsoft.com/office/drawing/2014/main" id="{683903E3-11AF-60F4-C2FB-9E4F2DAF0246}"/>
                    </a:ext>
                  </a:extLst>
                </p:cNvPr>
                <p:cNvSpPr txBox="1"/>
                <p:nvPr/>
              </p:nvSpPr>
              <p:spPr>
                <a:xfrm>
                  <a:off x="3770240" y="4940332"/>
                  <a:ext cx="930349" cy="374482"/>
                </a:xfrm>
                <a:prstGeom prst="rect">
                  <a:avLst/>
                </a:prstGeom>
                <a:noFill/>
              </p:spPr>
              <p:txBody>
                <a:bodyPr wrap="square" rtlCol="0">
                  <a:spAutoFit/>
                </a:bodyPr>
                <a:lstStyle/>
                <a:p>
                  <a:r>
                    <a:rPr lang="en-US" b="1"/>
                    <a:t>+1</a:t>
                  </a:r>
                </a:p>
              </p:txBody>
            </p:sp>
            <p:sp>
              <p:nvSpPr>
                <p:cNvPr id="20" name="TextBox 19">
                  <a:extLst>
                    <a:ext uri="{FF2B5EF4-FFF2-40B4-BE49-F238E27FC236}">
                      <a16:creationId xmlns:a16="http://schemas.microsoft.com/office/drawing/2014/main" id="{64AE16DD-BEB8-B6D2-B07C-46447683D0FB}"/>
                    </a:ext>
                  </a:extLst>
                </p:cNvPr>
                <p:cNvSpPr txBox="1"/>
                <p:nvPr/>
              </p:nvSpPr>
              <p:spPr>
                <a:xfrm>
                  <a:off x="4465678" y="4959518"/>
                  <a:ext cx="930349" cy="374482"/>
                </a:xfrm>
                <a:prstGeom prst="rect">
                  <a:avLst/>
                </a:prstGeom>
                <a:noFill/>
              </p:spPr>
              <p:txBody>
                <a:bodyPr wrap="square" rtlCol="0">
                  <a:spAutoFit/>
                </a:bodyPr>
                <a:lstStyle/>
                <a:p>
                  <a:r>
                    <a:rPr lang="en-US" b="1"/>
                    <a:t>+2</a:t>
                  </a:r>
                </a:p>
              </p:txBody>
            </p:sp>
            <p:sp>
              <p:nvSpPr>
                <p:cNvPr id="21" name="TextBox 20">
                  <a:extLst>
                    <a:ext uri="{FF2B5EF4-FFF2-40B4-BE49-F238E27FC236}">
                      <a16:creationId xmlns:a16="http://schemas.microsoft.com/office/drawing/2014/main" id="{11D7ABFE-8627-2B5B-00AA-D4C88FDA3DE0}"/>
                    </a:ext>
                  </a:extLst>
                </p:cNvPr>
                <p:cNvSpPr txBox="1"/>
                <p:nvPr/>
              </p:nvSpPr>
              <p:spPr>
                <a:xfrm>
                  <a:off x="5143500" y="4953000"/>
                  <a:ext cx="995367" cy="369332"/>
                </a:xfrm>
                <a:prstGeom prst="rect">
                  <a:avLst/>
                </a:prstGeom>
                <a:noFill/>
              </p:spPr>
              <p:txBody>
                <a:bodyPr wrap="square" rtlCol="0">
                  <a:spAutoFit/>
                </a:bodyPr>
                <a:lstStyle/>
                <a:p>
                  <a:r>
                    <a:rPr lang="en-US" b="1"/>
                    <a:t>+3</a:t>
                  </a:r>
                </a:p>
              </p:txBody>
            </p:sp>
            <p:sp>
              <p:nvSpPr>
                <p:cNvPr id="23" name="TextBox 22">
                  <a:extLst>
                    <a:ext uri="{FF2B5EF4-FFF2-40B4-BE49-F238E27FC236}">
                      <a16:creationId xmlns:a16="http://schemas.microsoft.com/office/drawing/2014/main" id="{D4EE848F-0F42-B9AE-5FBF-0FC23362B254}"/>
                    </a:ext>
                  </a:extLst>
                </p:cNvPr>
                <p:cNvSpPr txBox="1"/>
                <p:nvPr/>
              </p:nvSpPr>
              <p:spPr>
                <a:xfrm>
                  <a:off x="5838220" y="4945482"/>
                  <a:ext cx="875800" cy="369332"/>
                </a:xfrm>
                <a:prstGeom prst="rect">
                  <a:avLst/>
                </a:prstGeom>
                <a:noFill/>
              </p:spPr>
              <p:txBody>
                <a:bodyPr wrap="square" rtlCol="0">
                  <a:spAutoFit/>
                </a:bodyPr>
                <a:lstStyle/>
                <a:p>
                  <a:r>
                    <a:rPr lang="en-US" b="1"/>
                    <a:t>+4</a:t>
                  </a:r>
                </a:p>
              </p:txBody>
            </p:sp>
          </p:grpSp>
          <p:sp>
            <p:nvSpPr>
              <p:cNvPr id="26" name="Arrow: Bent 25">
                <a:extLst>
                  <a:ext uri="{FF2B5EF4-FFF2-40B4-BE49-F238E27FC236}">
                    <a16:creationId xmlns:a16="http://schemas.microsoft.com/office/drawing/2014/main" id="{89468E54-7210-E005-2ECB-190E650ED751}"/>
                  </a:ext>
                </a:extLst>
              </p:cNvPr>
              <p:cNvSpPr/>
              <p:nvPr/>
            </p:nvSpPr>
            <p:spPr>
              <a:xfrm>
                <a:off x="4721294" y="4495800"/>
                <a:ext cx="676278" cy="49159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Arrow: Bent 27">
                <a:extLst>
                  <a:ext uri="{FF2B5EF4-FFF2-40B4-BE49-F238E27FC236}">
                    <a16:creationId xmlns:a16="http://schemas.microsoft.com/office/drawing/2014/main" id="{F18BC883-0387-7536-642C-26D0F097D11F}"/>
                  </a:ext>
                </a:extLst>
              </p:cNvPr>
              <p:cNvSpPr/>
              <p:nvPr/>
            </p:nvSpPr>
            <p:spPr>
              <a:xfrm flipH="1">
                <a:off x="2026868" y="4488148"/>
                <a:ext cx="644269" cy="506898"/>
              </a:xfrm>
              <a:prstGeom prst="bentArrow">
                <a:avLst>
                  <a:gd name="adj1" fmla="val 25000"/>
                  <a:gd name="adj2" fmla="val 14466"/>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4" name="TextBox 23">
              <a:extLst>
                <a:ext uri="{FF2B5EF4-FFF2-40B4-BE49-F238E27FC236}">
                  <a16:creationId xmlns:a16="http://schemas.microsoft.com/office/drawing/2014/main" id="{56EBBB50-1365-1FE9-A114-34053376B41A}"/>
                </a:ext>
              </a:extLst>
            </p:cNvPr>
            <p:cNvSpPr txBox="1"/>
            <p:nvPr/>
          </p:nvSpPr>
          <p:spPr>
            <a:xfrm>
              <a:off x="7190311" y="5393493"/>
              <a:ext cx="947849" cy="369332"/>
            </a:xfrm>
            <a:prstGeom prst="rect">
              <a:avLst/>
            </a:prstGeom>
            <a:noFill/>
          </p:spPr>
          <p:txBody>
            <a:bodyPr wrap="square" rtlCol="0">
              <a:spAutoFit/>
            </a:bodyPr>
            <a:lstStyle/>
            <a:p>
              <a:r>
                <a:rPr lang="en-US" b="1"/>
                <a:t>+5</a:t>
              </a:r>
            </a:p>
          </p:txBody>
        </p:sp>
      </p:grpSp>
      <p:sp>
        <p:nvSpPr>
          <p:cNvPr id="29" name="TextBox 28">
            <a:extLst>
              <a:ext uri="{FF2B5EF4-FFF2-40B4-BE49-F238E27FC236}">
                <a16:creationId xmlns:a16="http://schemas.microsoft.com/office/drawing/2014/main" id="{C0E010E9-D360-4EEC-703A-36D33D729B52}"/>
              </a:ext>
            </a:extLst>
          </p:cNvPr>
          <p:cNvSpPr txBox="1"/>
          <p:nvPr/>
        </p:nvSpPr>
        <p:spPr>
          <a:xfrm>
            <a:off x="6157383" y="6472228"/>
            <a:ext cx="5587286" cy="338554"/>
          </a:xfrm>
          <a:prstGeom prst="rect">
            <a:avLst/>
          </a:prstGeom>
          <a:noFill/>
        </p:spPr>
        <p:txBody>
          <a:bodyPr wrap="square" rtlCol="0">
            <a:spAutoFit/>
          </a:bodyPr>
          <a:lstStyle/>
          <a:p>
            <a:r>
              <a:rPr lang="en-US" sz="1600">
                <a:hlinkClick r:id="rId4"/>
              </a:rPr>
              <a:t>https://www.cdc.gov/mumps/about/signs-symptoms.html</a:t>
            </a:r>
            <a:r>
              <a:rPr lang="en-US" sz="1600"/>
              <a:t> </a:t>
            </a:r>
          </a:p>
        </p:txBody>
      </p:sp>
    </p:spTree>
    <p:extLst>
      <p:ext uri="{BB962C8B-B14F-4D97-AF65-F5344CB8AC3E}">
        <p14:creationId xmlns:p14="http://schemas.microsoft.com/office/powerpoint/2010/main" val="1293667568"/>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6C0A7502-50C3-7701-849E-4922EA98308B}"/>
              </a:ext>
            </a:extLst>
          </p:cNvPr>
          <p:cNvGraphicFramePr>
            <a:graphicFrameLocks noGrp="1"/>
          </p:cNvGraphicFramePr>
          <p:nvPr>
            <p:ph idx="1"/>
            <p:extLst>
              <p:ext uri="{D42A27DB-BD31-4B8C-83A1-F6EECF244321}">
                <p14:modId xmlns:p14="http://schemas.microsoft.com/office/powerpoint/2010/main" val="3591644246"/>
              </p:ext>
            </p:extLst>
          </p:nvPr>
        </p:nvGraphicFramePr>
        <p:xfrm>
          <a:off x="271808" y="2475008"/>
          <a:ext cx="10021260" cy="840215"/>
        </p:xfrm>
        <a:graphic>
          <a:graphicData uri="http://schemas.openxmlformats.org/drawingml/2006/table">
            <a:tbl>
              <a:tblPr firstRow="1" firstCol="1" bandRow="1"/>
              <a:tblGrid>
                <a:gridCol w="966788">
                  <a:extLst>
                    <a:ext uri="{9D8B030D-6E8A-4147-A177-3AD203B41FA5}">
                      <a16:colId xmlns:a16="http://schemas.microsoft.com/office/drawing/2014/main" val="1345776394"/>
                    </a:ext>
                  </a:extLst>
                </a:gridCol>
                <a:gridCol w="903404">
                  <a:extLst>
                    <a:ext uri="{9D8B030D-6E8A-4147-A177-3AD203B41FA5}">
                      <a16:colId xmlns:a16="http://schemas.microsoft.com/office/drawing/2014/main" val="1988259544"/>
                    </a:ext>
                  </a:extLst>
                </a:gridCol>
                <a:gridCol w="950132">
                  <a:extLst>
                    <a:ext uri="{9D8B030D-6E8A-4147-A177-3AD203B41FA5}">
                      <a16:colId xmlns:a16="http://schemas.microsoft.com/office/drawing/2014/main" val="3035226750"/>
                    </a:ext>
                  </a:extLst>
                </a:gridCol>
                <a:gridCol w="934556">
                  <a:extLst>
                    <a:ext uri="{9D8B030D-6E8A-4147-A177-3AD203B41FA5}">
                      <a16:colId xmlns:a16="http://schemas.microsoft.com/office/drawing/2014/main" val="2046861635"/>
                    </a:ext>
                  </a:extLst>
                </a:gridCol>
                <a:gridCol w="965706">
                  <a:extLst>
                    <a:ext uri="{9D8B030D-6E8A-4147-A177-3AD203B41FA5}">
                      <a16:colId xmlns:a16="http://schemas.microsoft.com/office/drawing/2014/main" val="3394337940"/>
                    </a:ext>
                  </a:extLst>
                </a:gridCol>
                <a:gridCol w="848974">
                  <a:extLst>
                    <a:ext uri="{9D8B030D-6E8A-4147-A177-3AD203B41FA5}">
                      <a16:colId xmlns:a16="http://schemas.microsoft.com/office/drawing/2014/main" val="3546813268"/>
                    </a:ext>
                  </a:extLst>
                </a:gridCol>
                <a:gridCol w="801526">
                  <a:extLst>
                    <a:ext uri="{9D8B030D-6E8A-4147-A177-3AD203B41FA5}">
                      <a16:colId xmlns:a16="http://schemas.microsoft.com/office/drawing/2014/main" val="814992932"/>
                    </a:ext>
                  </a:extLst>
                </a:gridCol>
                <a:gridCol w="825129">
                  <a:extLst>
                    <a:ext uri="{9D8B030D-6E8A-4147-A177-3AD203B41FA5}">
                      <a16:colId xmlns:a16="http://schemas.microsoft.com/office/drawing/2014/main" val="37128152"/>
                    </a:ext>
                  </a:extLst>
                </a:gridCol>
                <a:gridCol w="663815">
                  <a:extLst>
                    <a:ext uri="{9D8B030D-6E8A-4147-A177-3AD203B41FA5}">
                      <a16:colId xmlns:a16="http://schemas.microsoft.com/office/drawing/2014/main" val="3913371389"/>
                    </a:ext>
                  </a:extLst>
                </a:gridCol>
                <a:gridCol w="720410">
                  <a:extLst>
                    <a:ext uri="{9D8B030D-6E8A-4147-A177-3AD203B41FA5}">
                      <a16:colId xmlns:a16="http://schemas.microsoft.com/office/drawing/2014/main" val="1694781824"/>
                    </a:ext>
                  </a:extLst>
                </a:gridCol>
                <a:gridCol w="720410">
                  <a:extLst>
                    <a:ext uri="{9D8B030D-6E8A-4147-A177-3AD203B41FA5}">
                      <a16:colId xmlns:a16="http://schemas.microsoft.com/office/drawing/2014/main" val="2733050927"/>
                    </a:ext>
                  </a:extLst>
                </a:gridCol>
                <a:gridCol w="720410">
                  <a:extLst>
                    <a:ext uri="{9D8B030D-6E8A-4147-A177-3AD203B41FA5}">
                      <a16:colId xmlns:a16="http://schemas.microsoft.com/office/drawing/2014/main" val="1252760138"/>
                    </a:ext>
                  </a:extLst>
                </a:gridCol>
              </a:tblGrid>
              <a:tr h="518430">
                <a:tc>
                  <a:txBody>
                    <a:bodyPr/>
                    <a:lstStyle/>
                    <a:p>
                      <a:r>
                        <a:rPr lang="en-US" sz="1400">
                          <a:effectLst/>
                          <a:latin typeface="Arial"/>
                        </a:rPr>
                        <a:t>Disease </a:t>
                      </a:r>
                    </a:p>
                  </a:txBody>
                  <a:tcPr marL="95250" marR="9525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2014</a:t>
                      </a:r>
                    </a:p>
                  </a:txBody>
                  <a:tcPr marL="95250" marR="9525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2015</a:t>
                      </a:r>
                    </a:p>
                  </a:txBody>
                  <a:tcPr marL="95250" marR="9525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2016</a:t>
                      </a:r>
                    </a:p>
                  </a:txBody>
                  <a:tcPr marL="95250" marR="9525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2017</a:t>
                      </a:r>
                    </a:p>
                  </a:txBody>
                  <a:tcPr marL="95250" marR="9525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2018</a:t>
                      </a:r>
                    </a:p>
                  </a:txBody>
                  <a:tcPr marL="95250" marR="9525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2019</a:t>
                      </a:r>
                    </a:p>
                  </a:txBody>
                  <a:tcPr marL="95250" marR="9525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2020</a:t>
                      </a:r>
                    </a:p>
                  </a:txBody>
                  <a:tcPr marL="95250" marR="9525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2021</a:t>
                      </a:r>
                    </a:p>
                  </a:txBody>
                  <a:tcPr marL="95250" marR="9525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2022</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2023</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400">
                          <a:effectLst/>
                          <a:latin typeface="Arial"/>
                        </a:rPr>
                        <a:t>2024*</a:t>
                      </a:r>
                    </a:p>
                  </a:txBody>
                  <a:tcPr marL="95250" marR="9525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46347538"/>
                  </a:ext>
                </a:extLst>
              </a:tr>
              <a:tr h="321785">
                <a:tc>
                  <a:txBody>
                    <a:bodyPr/>
                    <a:lstStyle/>
                    <a:p>
                      <a:r>
                        <a:rPr lang="en-US" sz="1400">
                          <a:effectLst/>
                          <a:latin typeface="Arial"/>
                        </a:rPr>
                        <a:t>Mumps</a:t>
                      </a:r>
                      <a:r>
                        <a:rPr lang="en-US" sz="1400" baseline="30000">
                          <a:effectLst/>
                          <a:latin typeface="Arial"/>
                        </a:rPr>
                        <a:t>2</a:t>
                      </a:r>
                      <a:endParaRPr lang="en-US" sz="1400">
                        <a:effectLst/>
                        <a:latin typeface="Arial"/>
                      </a:endParaRPr>
                    </a:p>
                  </a:txBody>
                  <a:tcPr marL="95250" marR="95250" anchor="ct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sz="1400">
                          <a:effectLst/>
                          <a:latin typeface="Arial"/>
                        </a:rPr>
                        <a:t>5</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6</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258</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192</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44</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64</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19</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2</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9</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7</a:t>
                      </a:r>
                    </a:p>
                  </a:txBody>
                  <a:tcPr marL="95250" marR="952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a:effectLst/>
                          <a:latin typeface="Arial"/>
                        </a:rPr>
                        <a:t>14</a:t>
                      </a:r>
                    </a:p>
                  </a:txBody>
                  <a:tcPr marL="95250" marR="95250" anchor="ct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24359475"/>
                  </a:ext>
                </a:extLst>
              </a:tr>
            </a:tbl>
          </a:graphicData>
        </a:graphic>
      </p:graphicFrame>
      <p:sp>
        <p:nvSpPr>
          <p:cNvPr id="2" name="Title 1"/>
          <p:cNvSpPr>
            <a:spLocks noGrp="1"/>
          </p:cNvSpPr>
          <p:nvPr>
            <p:ph type="title"/>
          </p:nvPr>
        </p:nvSpPr>
        <p:spPr>
          <a:xfrm>
            <a:off x="533400" y="87008"/>
            <a:ext cx="10160000" cy="1143000"/>
          </a:xfrm>
        </p:spPr>
        <p:txBody>
          <a:bodyPr/>
          <a:lstStyle/>
          <a:p>
            <a:r>
              <a:rPr lang="en-US"/>
              <a:t>Mumps in Massachusetts</a:t>
            </a:r>
          </a:p>
        </p:txBody>
      </p:sp>
      <p:sp>
        <p:nvSpPr>
          <p:cNvPr id="6" name="TextBox 5"/>
          <p:cNvSpPr txBox="1"/>
          <p:nvPr/>
        </p:nvSpPr>
        <p:spPr>
          <a:xfrm>
            <a:off x="6248400" y="6520517"/>
            <a:ext cx="4038600" cy="369332"/>
          </a:xfrm>
          <a:prstGeom prst="rect">
            <a:avLst/>
          </a:prstGeom>
          <a:noFill/>
        </p:spPr>
        <p:txBody>
          <a:bodyPr wrap="square" lIns="91440" tIns="45720" rIns="91440" bIns="45720" rtlCol="0" anchor="t">
            <a:spAutoFit/>
          </a:bodyPr>
          <a:lstStyle/>
          <a:p>
            <a:r>
              <a:rPr lang="en-US">
                <a:highlight>
                  <a:srgbClr val="FFFF00"/>
                </a:highlight>
                <a:latin typeface="+mj-lt"/>
              </a:rPr>
              <a:t>* 2024 data is preliminary (12/30/24</a:t>
            </a:r>
            <a:r>
              <a:rPr lang="en-US">
                <a:latin typeface="+mj-lt"/>
              </a:rPr>
              <a:t>). </a:t>
            </a:r>
          </a:p>
        </p:txBody>
      </p:sp>
      <p:sp>
        <p:nvSpPr>
          <p:cNvPr id="7" name="TextBox 6"/>
          <p:cNvSpPr txBox="1"/>
          <p:nvPr/>
        </p:nvSpPr>
        <p:spPr>
          <a:xfrm>
            <a:off x="661987" y="1785384"/>
            <a:ext cx="6229750" cy="461665"/>
          </a:xfrm>
          <a:prstGeom prst="rect">
            <a:avLst/>
          </a:prstGeom>
          <a:noFill/>
        </p:spPr>
        <p:txBody>
          <a:bodyPr wrap="square" rtlCol="0">
            <a:spAutoFit/>
          </a:bodyPr>
          <a:lstStyle/>
          <a:p>
            <a:r>
              <a:rPr lang="en-US" sz="2400" b="1">
                <a:latin typeface="+mj-lt"/>
              </a:rPr>
              <a:t>MA Confirmed and Probable Mumps Cases</a:t>
            </a:r>
          </a:p>
        </p:txBody>
      </p:sp>
      <p:sp>
        <p:nvSpPr>
          <p:cNvPr id="3" name="TextBox 2"/>
          <p:cNvSpPr txBox="1"/>
          <p:nvPr/>
        </p:nvSpPr>
        <p:spPr>
          <a:xfrm>
            <a:off x="685800" y="4092925"/>
            <a:ext cx="9205432" cy="1569660"/>
          </a:xfrm>
          <a:prstGeom prst="rect">
            <a:avLst/>
          </a:prstGeom>
          <a:noFill/>
        </p:spPr>
        <p:txBody>
          <a:bodyPr wrap="square" rtlCol="0">
            <a:spAutoFit/>
          </a:bodyPr>
          <a:lstStyle/>
          <a:p>
            <a:r>
              <a:rPr lang="en-US" sz="2400" b="1" u="sng">
                <a:solidFill>
                  <a:srgbClr val="FF0000"/>
                </a:solidFill>
                <a:latin typeface="+mj-lt"/>
              </a:rPr>
              <a:t>2016</a:t>
            </a:r>
            <a:r>
              <a:rPr lang="en-US" sz="2400" b="1">
                <a:solidFill>
                  <a:srgbClr val="FF0000"/>
                </a:solidFill>
                <a:latin typeface="+mj-lt"/>
              </a:rPr>
              <a:t>:</a:t>
            </a:r>
            <a:r>
              <a:rPr lang="en-US" sz="2400" b="1">
                <a:latin typeface="+mj-lt"/>
              </a:rPr>
              <a:t> </a:t>
            </a:r>
            <a:r>
              <a:rPr lang="en-US" sz="2400">
                <a:latin typeface="+mj-lt"/>
              </a:rPr>
              <a:t>Largest Mumps outbreak in MA in 30+ years: out of 789 total investigations 258 confirmed and probable.  </a:t>
            </a:r>
          </a:p>
          <a:p>
            <a:pPr marL="0" lvl="1"/>
            <a:endParaRPr lang="en-US" sz="2400">
              <a:latin typeface="+mj-lt"/>
            </a:endParaRPr>
          </a:p>
          <a:p>
            <a:pPr marL="0" lvl="1"/>
            <a:r>
              <a:rPr lang="en-US" sz="2400" b="1" u="sng">
                <a:solidFill>
                  <a:srgbClr val="FF0000"/>
                </a:solidFill>
                <a:latin typeface="+mj-lt"/>
              </a:rPr>
              <a:t>2021</a:t>
            </a:r>
            <a:r>
              <a:rPr lang="en-US" sz="2400" b="1">
                <a:latin typeface="+mj-lt"/>
              </a:rPr>
              <a:t>:</a:t>
            </a:r>
            <a:r>
              <a:rPr lang="en-US" sz="2400">
                <a:latin typeface="+mj-lt"/>
              </a:rPr>
              <a:t> Lowest number of mumps cases in MA in over a decade. </a:t>
            </a:r>
          </a:p>
        </p:txBody>
      </p:sp>
      <p:sp>
        <p:nvSpPr>
          <p:cNvPr id="4" name="Oval 3"/>
          <p:cNvSpPr/>
          <p:nvPr/>
        </p:nvSpPr>
        <p:spPr>
          <a:xfrm>
            <a:off x="3257749" y="2940034"/>
            <a:ext cx="533400" cy="456715"/>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8" name="Oval 7">
            <a:extLst>
              <a:ext uri="{FF2B5EF4-FFF2-40B4-BE49-F238E27FC236}">
                <a16:creationId xmlns:a16="http://schemas.microsoft.com/office/drawing/2014/main" id="{2EF51CB2-B105-B432-794B-7AC0CB8601DA}"/>
              </a:ext>
            </a:extLst>
          </p:cNvPr>
          <p:cNvSpPr/>
          <p:nvPr/>
        </p:nvSpPr>
        <p:spPr>
          <a:xfrm>
            <a:off x="7543800" y="2930220"/>
            <a:ext cx="533400" cy="457200"/>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Slide Number Placeholder 8">
            <a:extLst>
              <a:ext uri="{FF2B5EF4-FFF2-40B4-BE49-F238E27FC236}">
                <a16:creationId xmlns:a16="http://schemas.microsoft.com/office/drawing/2014/main" id="{8CD47169-8C73-F086-FD7B-83A5E9F3D414}"/>
              </a:ext>
            </a:extLst>
          </p:cNvPr>
          <p:cNvSpPr>
            <a:spLocks noGrp="1"/>
          </p:cNvSpPr>
          <p:nvPr>
            <p:ph type="sldNum" sz="quarter" idx="12"/>
          </p:nvPr>
        </p:nvSpPr>
        <p:spPr/>
        <p:txBody>
          <a:bodyPr/>
          <a:lstStyle/>
          <a:p>
            <a:fld id="{42D63805-6B3A-4718-8F91-8B9405BA4DEA}" type="slidenum">
              <a:rPr lang="en-US" smtClean="0"/>
              <a:t>44</a:t>
            </a:fld>
            <a:endParaRPr lang="en-US"/>
          </a:p>
        </p:txBody>
      </p:sp>
      <p:sp>
        <p:nvSpPr>
          <p:cNvPr id="14" name="TextBox 13">
            <a:extLst>
              <a:ext uri="{FF2B5EF4-FFF2-40B4-BE49-F238E27FC236}">
                <a16:creationId xmlns:a16="http://schemas.microsoft.com/office/drawing/2014/main" id="{650312D5-24F3-0237-F9AD-2F791C1416CA}"/>
              </a:ext>
            </a:extLst>
          </p:cNvPr>
          <p:cNvSpPr txBox="1"/>
          <p:nvPr/>
        </p:nvSpPr>
        <p:spPr>
          <a:xfrm>
            <a:off x="381437" y="3370590"/>
            <a:ext cx="2362200" cy="261610"/>
          </a:xfrm>
          <a:prstGeom prst="rect">
            <a:avLst/>
          </a:prstGeom>
          <a:noFill/>
        </p:spPr>
        <p:txBody>
          <a:bodyPr wrap="square" rtlCol="0">
            <a:spAutoFit/>
          </a:bodyPr>
          <a:lstStyle/>
          <a:p>
            <a:r>
              <a:rPr lang="en-US" sz="1100" i="1"/>
              <a:t>*Data as of 12/31/2024</a:t>
            </a:r>
          </a:p>
        </p:txBody>
      </p:sp>
    </p:spTree>
    <p:extLst>
      <p:ext uri="{BB962C8B-B14F-4D97-AF65-F5344CB8AC3E}">
        <p14:creationId xmlns:p14="http://schemas.microsoft.com/office/powerpoint/2010/main" val="3466793629"/>
      </p:ext>
    </p:extLst>
  </p:cSld>
  <p:clrMapOvr>
    <a:masterClrMapping/>
  </p:clrMapOvr>
  <p:extLst>
    <p:ext uri="{6950BFC3-D8DA-4A85-94F7-54DA5524770B}">
      <p188:commentRel xmlns:p188="http://schemas.microsoft.com/office/powerpoint/2018/8/main" r:id="rId3"/>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FFD7F-92D5-29CB-4234-1C1A310C74D4}"/>
              </a:ext>
            </a:extLst>
          </p:cNvPr>
          <p:cNvSpPr>
            <a:spLocks noGrp="1"/>
          </p:cNvSpPr>
          <p:nvPr>
            <p:ph type="title"/>
          </p:nvPr>
        </p:nvSpPr>
        <p:spPr/>
        <p:txBody>
          <a:bodyPr/>
          <a:lstStyle/>
          <a:p>
            <a:r>
              <a:rPr lang="en-US"/>
              <a:t>Challenges of Mumps Testing</a:t>
            </a:r>
          </a:p>
        </p:txBody>
      </p:sp>
      <p:sp>
        <p:nvSpPr>
          <p:cNvPr id="3" name="Content Placeholder 2">
            <a:extLst>
              <a:ext uri="{FF2B5EF4-FFF2-40B4-BE49-F238E27FC236}">
                <a16:creationId xmlns:a16="http://schemas.microsoft.com/office/drawing/2014/main" id="{B234F75E-8B41-8A98-2DAC-6F504AE88FCD}"/>
              </a:ext>
            </a:extLst>
          </p:cNvPr>
          <p:cNvSpPr>
            <a:spLocks noGrp="1"/>
          </p:cNvSpPr>
          <p:nvPr>
            <p:ph idx="1"/>
          </p:nvPr>
        </p:nvSpPr>
        <p:spPr/>
        <p:txBody>
          <a:bodyPr>
            <a:normAutofit fontScale="92500" lnSpcReduction="20000"/>
          </a:bodyPr>
          <a:lstStyle/>
          <a:p>
            <a:pPr marL="85725" indent="0">
              <a:buNone/>
            </a:pPr>
            <a:endParaRPr lang="en-US" sz="2400" b="1">
              <a:latin typeface="+mj-lt"/>
            </a:endParaRPr>
          </a:p>
          <a:p>
            <a:pPr marL="85725" indent="0">
              <a:lnSpc>
                <a:spcPct val="120000"/>
              </a:lnSpc>
              <a:spcBef>
                <a:spcPts val="0"/>
              </a:spcBef>
              <a:buNone/>
            </a:pPr>
            <a:r>
              <a:rPr lang="en-US" sz="2400" b="1">
                <a:latin typeface="+mj-lt"/>
              </a:rPr>
              <a:t>Reasons </a:t>
            </a:r>
          </a:p>
          <a:p>
            <a:pPr marL="573088" lvl="1" indent="-341313">
              <a:lnSpc>
                <a:spcPct val="120000"/>
              </a:lnSpc>
              <a:spcBef>
                <a:spcPts val="0"/>
              </a:spcBef>
              <a:buClr>
                <a:schemeClr val="accent1"/>
              </a:buClr>
            </a:pPr>
            <a:r>
              <a:rPr lang="en-US" sz="2400">
                <a:latin typeface="+mj-lt"/>
              </a:rPr>
              <a:t>Mumps virus sheds intermittently, so PCR testing may miss it</a:t>
            </a:r>
          </a:p>
          <a:p>
            <a:pPr marL="573088" lvl="1" indent="-341313">
              <a:lnSpc>
                <a:spcPct val="120000"/>
              </a:lnSpc>
              <a:spcBef>
                <a:spcPts val="0"/>
              </a:spcBef>
              <a:buClr>
                <a:schemeClr val="accent1"/>
              </a:buClr>
            </a:pPr>
            <a:r>
              <a:rPr lang="en-US" sz="2400">
                <a:latin typeface="+mj-lt"/>
              </a:rPr>
              <a:t>Very difficult for a person who has been vaccinated (MMR vaccine) to mount an IgM response </a:t>
            </a:r>
          </a:p>
          <a:p>
            <a:pPr marL="308610" lvl="1" indent="0">
              <a:lnSpc>
                <a:spcPct val="120000"/>
              </a:lnSpc>
              <a:spcBef>
                <a:spcPts val="0"/>
              </a:spcBef>
              <a:buNone/>
            </a:pPr>
            <a:endParaRPr lang="en-US" sz="2400">
              <a:latin typeface="+mj-lt"/>
            </a:endParaRPr>
          </a:p>
          <a:p>
            <a:pPr marL="85725" indent="0">
              <a:lnSpc>
                <a:spcPct val="120000"/>
              </a:lnSpc>
              <a:spcBef>
                <a:spcPts val="0"/>
              </a:spcBef>
              <a:buNone/>
            </a:pPr>
            <a:r>
              <a:rPr lang="en-US" sz="2400" b="1">
                <a:latin typeface="+mj-lt"/>
              </a:rPr>
              <a:t>Recommendation</a:t>
            </a:r>
          </a:p>
          <a:p>
            <a:pPr marL="573088" lvl="1" indent="-341313">
              <a:lnSpc>
                <a:spcPct val="120000"/>
              </a:lnSpc>
              <a:spcBef>
                <a:spcPts val="0"/>
              </a:spcBef>
              <a:buClr>
                <a:schemeClr val="accent1"/>
              </a:buClr>
            </a:pPr>
            <a:r>
              <a:rPr lang="en-US" sz="2400">
                <a:latin typeface="+mj-lt"/>
              </a:rPr>
              <a:t>Recommend cases stay in isolation through their potential infectious period </a:t>
            </a:r>
            <a:r>
              <a:rPr lang="en-US" sz="2400" u="sng">
                <a:latin typeface="+mj-lt"/>
              </a:rPr>
              <a:t>even if their results are negative. </a:t>
            </a:r>
          </a:p>
          <a:p>
            <a:pPr marL="85725" indent="0">
              <a:lnSpc>
                <a:spcPct val="120000"/>
              </a:lnSpc>
              <a:spcBef>
                <a:spcPts val="0"/>
              </a:spcBef>
              <a:buNone/>
            </a:pPr>
            <a:endParaRPr lang="en-US" sz="2400" b="1">
              <a:latin typeface="+mj-lt"/>
            </a:endParaRPr>
          </a:p>
          <a:p>
            <a:pPr marL="85725" indent="0">
              <a:lnSpc>
                <a:spcPct val="120000"/>
              </a:lnSpc>
              <a:spcBef>
                <a:spcPts val="0"/>
              </a:spcBef>
              <a:buNone/>
            </a:pPr>
            <a:r>
              <a:rPr lang="en-US" sz="2400" b="1">
                <a:latin typeface="+mj-lt"/>
              </a:rPr>
              <a:t>Exception</a:t>
            </a:r>
          </a:p>
          <a:p>
            <a:pPr marL="573088" lvl="1" indent="-341313">
              <a:lnSpc>
                <a:spcPct val="120000"/>
              </a:lnSpc>
              <a:spcBef>
                <a:spcPts val="0"/>
              </a:spcBef>
              <a:buClr>
                <a:schemeClr val="accent1"/>
              </a:buClr>
            </a:pPr>
            <a:r>
              <a:rPr lang="en-US" sz="2400">
                <a:latin typeface="+mj-lt"/>
              </a:rPr>
              <a:t>The only time a mumps case will be revoked is if an alternate diagnosis is given by the provider, or if the case does not meet clinical case definition (i.e. did not have at least 48 hours of swelling) </a:t>
            </a:r>
          </a:p>
          <a:p>
            <a:pPr marL="85725" indent="0">
              <a:buNone/>
            </a:pPr>
            <a:endParaRPr lang="en-US" sz="2400" b="1">
              <a:latin typeface="+mj-lt"/>
            </a:endParaRPr>
          </a:p>
        </p:txBody>
      </p:sp>
      <p:sp>
        <p:nvSpPr>
          <p:cNvPr id="4" name="Slide Number Placeholder 3">
            <a:extLst>
              <a:ext uri="{FF2B5EF4-FFF2-40B4-BE49-F238E27FC236}">
                <a16:creationId xmlns:a16="http://schemas.microsoft.com/office/drawing/2014/main" id="{F8384C9C-5BB2-C20B-8D6F-D85D200010E3}"/>
              </a:ext>
            </a:extLst>
          </p:cNvPr>
          <p:cNvSpPr>
            <a:spLocks noGrp="1"/>
          </p:cNvSpPr>
          <p:nvPr>
            <p:ph type="sldNum" sz="quarter" idx="12"/>
          </p:nvPr>
        </p:nvSpPr>
        <p:spPr/>
        <p:txBody>
          <a:bodyPr/>
          <a:lstStyle/>
          <a:p>
            <a:fld id="{42D63805-6B3A-4718-8F91-8B9405BA4DEA}" type="slidenum">
              <a:rPr lang="en-US" smtClean="0"/>
              <a:t>45</a:t>
            </a:fld>
            <a:endParaRPr lang="en-US"/>
          </a:p>
        </p:txBody>
      </p:sp>
      <p:sp>
        <p:nvSpPr>
          <p:cNvPr id="5" name="TextBox 4">
            <a:extLst>
              <a:ext uri="{FF2B5EF4-FFF2-40B4-BE49-F238E27FC236}">
                <a16:creationId xmlns:a16="http://schemas.microsoft.com/office/drawing/2014/main" id="{88B1C93F-4D61-DB6E-2E43-11A53F783BD5}"/>
              </a:ext>
            </a:extLst>
          </p:cNvPr>
          <p:cNvSpPr txBox="1"/>
          <p:nvPr/>
        </p:nvSpPr>
        <p:spPr>
          <a:xfrm>
            <a:off x="3467100" y="1278087"/>
            <a:ext cx="5257800" cy="461665"/>
          </a:xfrm>
          <a:prstGeom prst="rect">
            <a:avLst/>
          </a:prstGeom>
          <a:noFill/>
        </p:spPr>
        <p:txBody>
          <a:bodyPr wrap="square" rtlCol="0">
            <a:spAutoFit/>
          </a:bodyPr>
          <a:lstStyle/>
          <a:p>
            <a:r>
              <a:rPr lang="en-US" sz="2400" b="1">
                <a:solidFill>
                  <a:srgbClr val="FF0000"/>
                </a:solidFill>
                <a:latin typeface="+mj-lt"/>
              </a:rPr>
              <a:t>Negative Mumps Test ≠  No Mumps</a:t>
            </a:r>
            <a:endParaRPr lang="en-US" sz="2400">
              <a:latin typeface="+mj-lt"/>
            </a:endParaRPr>
          </a:p>
        </p:txBody>
      </p:sp>
    </p:spTree>
    <p:extLst>
      <p:ext uri="{BB962C8B-B14F-4D97-AF65-F5344CB8AC3E}">
        <p14:creationId xmlns:p14="http://schemas.microsoft.com/office/powerpoint/2010/main" val="945431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49E01-D69F-49D3-9A4E-1768515AD831}"/>
              </a:ext>
            </a:extLst>
          </p:cNvPr>
          <p:cNvSpPr>
            <a:spLocks noGrp="1"/>
          </p:cNvSpPr>
          <p:nvPr>
            <p:ph type="title"/>
          </p:nvPr>
        </p:nvSpPr>
        <p:spPr>
          <a:xfrm>
            <a:off x="474617" y="270284"/>
            <a:ext cx="10160000" cy="1143000"/>
          </a:xfrm>
        </p:spPr>
        <p:txBody>
          <a:bodyPr/>
          <a:lstStyle/>
          <a:p>
            <a:r>
              <a:rPr lang="en-US"/>
              <a:t>Measles, Mumps, and Rubella (MMR) Vaccination</a:t>
            </a:r>
          </a:p>
        </p:txBody>
      </p:sp>
      <p:sp>
        <p:nvSpPr>
          <p:cNvPr id="3" name="Content Placeholder 2">
            <a:extLst>
              <a:ext uri="{FF2B5EF4-FFF2-40B4-BE49-F238E27FC236}">
                <a16:creationId xmlns:a16="http://schemas.microsoft.com/office/drawing/2014/main" id="{5695C616-9A4E-44B7-B74A-CBDF8F08817F}"/>
              </a:ext>
            </a:extLst>
          </p:cNvPr>
          <p:cNvSpPr>
            <a:spLocks noGrp="1"/>
          </p:cNvSpPr>
          <p:nvPr>
            <p:ph idx="1"/>
          </p:nvPr>
        </p:nvSpPr>
        <p:spPr>
          <a:xfrm>
            <a:off x="281850" y="1413284"/>
            <a:ext cx="10160000" cy="4800600"/>
          </a:xfrm>
        </p:spPr>
        <p:txBody>
          <a:bodyPr>
            <a:normAutofit/>
          </a:bodyPr>
          <a:lstStyle/>
          <a:p>
            <a:pPr marL="200025">
              <a:spcBef>
                <a:spcPts val="0"/>
              </a:spcBef>
            </a:pPr>
            <a:r>
              <a:rPr lang="en-US" sz="2400" b="1">
                <a:latin typeface="+mj-lt"/>
              </a:rPr>
              <a:t>There are now TWO MMR vaccines available for use in US! </a:t>
            </a:r>
          </a:p>
          <a:p>
            <a:pPr marL="200025">
              <a:spcBef>
                <a:spcPts val="0"/>
              </a:spcBef>
            </a:pPr>
            <a:endParaRPr lang="en-US" sz="1000">
              <a:latin typeface="+mj-lt"/>
            </a:endParaRPr>
          </a:p>
          <a:p>
            <a:pPr marL="422910" lvl="1">
              <a:spcBef>
                <a:spcPts val="0"/>
              </a:spcBef>
            </a:pPr>
            <a:r>
              <a:rPr lang="en-US" sz="2250" b="1">
                <a:solidFill>
                  <a:srgbClr val="FF0000"/>
                </a:solidFill>
                <a:latin typeface="+mj-lt"/>
              </a:rPr>
              <a:t>KEY UPDATE:  </a:t>
            </a:r>
            <a:r>
              <a:rPr lang="en-US" sz="2250">
                <a:latin typeface="+mj-lt"/>
              </a:rPr>
              <a:t>Both vaccines are fully interchangeable for all indications for which MMR vaccination is recommended:</a:t>
            </a:r>
          </a:p>
          <a:p>
            <a:pPr marL="422910" lvl="1">
              <a:spcBef>
                <a:spcPts val="0"/>
              </a:spcBef>
            </a:pPr>
            <a:endParaRPr lang="en-US" sz="500">
              <a:latin typeface="+mj-lt"/>
            </a:endParaRPr>
          </a:p>
          <a:p>
            <a:pPr marL="542925">
              <a:spcBef>
                <a:spcPts val="0"/>
              </a:spcBef>
            </a:pPr>
            <a:r>
              <a:rPr lang="en-US" sz="2400" b="1">
                <a:latin typeface="+mj-lt"/>
              </a:rPr>
              <a:t>M-M-R II </a:t>
            </a:r>
            <a:r>
              <a:rPr lang="en-US" sz="2400">
                <a:latin typeface="+mj-lt"/>
              </a:rPr>
              <a:t>manufactured by Merck (Previous only US option available since 1978)</a:t>
            </a:r>
          </a:p>
          <a:p>
            <a:pPr marL="542925">
              <a:spcBef>
                <a:spcPts val="0"/>
              </a:spcBef>
            </a:pPr>
            <a:endParaRPr lang="en-US" sz="500">
              <a:latin typeface="+mj-lt"/>
            </a:endParaRPr>
          </a:p>
          <a:p>
            <a:pPr marL="542925">
              <a:spcBef>
                <a:spcPts val="0"/>
              </a:spcBef>
            </a:pPr>
            <a:r>
              <a:rPr lang="en-US" sz="2400" b="1">
                <a:latin typeface="+mj-lt"/>
              </a:rPr>
              <a:t>PRIORIX</a:t>
            </a:r>
            <a:r>
              <a:rPr lang="en-US" sz="2400">
                <a:latin typeface="+mj-lt"/>
              </a:rPr>
              <a:t> manufactured  by GSK (Licensed June 2022)</a:t>
            </a:r>
          </a:p>
          <a:p>
            <a:pPr marL="542925">
              <a:spcBef>
                <a:spcPts val="0"/>
              </a:spcBef>
            </a:pPr>
            <a:endParaRPr lang="en-US" sz="1000">
              <a:latin typeface="+mj-lt"/>
            </a:endParaRPr>
          </a:p>
          <a:p>
            <a:pPr marL="542925">
              <a:spcBef>
                <a:spcPts val="0"/>
              </a:spcBef>
            </a:pPr>
            <a:endParaRPr lang="en-US" sz="1000">
              <a:latin typeface="+mj-lt"/>
            </a:endParaRPr>
          </a:p>
          <a:p>
            <a:pPr marL="542925">
              <a:spcBef>
                <a:spcPts val="0"/>
              </a:spcBef>
            </a:pPr>
            <a:endParaRPr lang="en-US" sz="1000">
              <a:latin typeface="+mj-lt"/>
            </a:endParaRPr>
          </a:p>
          <a:p>
            <a:pPr marL="371475" indent="0">
              <a:spcBef>
                <a:spcPts val="0"/>
              </a:spcBef>
              <a:buNone/>
            </a:pPr>
            <a:endParaRPr lang="en-US" sz="1000">
              <a:latin typeface="+mj-lt"/>
            </a:endParaRPr>
          </a:p>
          <a:p>
            <a:pPr marL="200025">
              <a:spcBef>
                <a:spcPts val="0"/>
              </a:spcBef>
            </a:pPr>
            <a:r>
              <a:rPr lang="en-US" sz="2400" b="1">
                <a:latin typeface="+mj-lt"/>
              </a:rPr>
              <a:t>MMR</a:t>
            </a:r>
            <a:r>
              <a:rPr lang="en-US" sz="2400" b="1" u="sng">
                <a:latin typeface="+mj-lt"/>
              </a:rPr>
              <a:t>V</a:t>
            </a:r>
            <a:r>
              <a:rPr lang="en-US" sz="2400" b="1">
                <a:latin typeface="+mj-lt"/>
              </a:rPr>
              <a:t> Combination Vaccine:  </a:t>
            </a:r>
            <a:r>
              <a:rPr lang="en-US" sz="2400">
                <a:latin typeface="+mj-lt"/>
              </a:rPr>
              <a:t>Children may also get MMRV (measles, mumps, rubella, &amp; varicella) licensed for use 12 months through 12 years of age.</a:t>
            </a:r>
          </a:p>
          <a:p>
            <a:pPr marL="200025">
              <a:spcBef>
                <a:spcPts val="0"/>
              </a:spcBef>
            </a:pPr>
            <a:endParaRPr lang="en-US" sz="1000">
              <a:latin typeface="+mj-lt"/>
            </a:endParaRPr>
          </a:p>
          <a:p>
            <a:pPr marL="577850" lvl="2">
              <a:spcBef>
                <a:spcPts val="0"/>
              </a:spcBef>
              <a:buClr>
                <a:schemeClr val="accent1"/>
              </a:buClr>
            </a:pPr>
            <a:r>
              <a:rPr lang="en-US" sz="2400" b="1" err="1">
                <a:latin typeface="+mj-lt"/>
              </a:rPr>
              <a:t>ProQuad</a:t>
            </a:r>
            <a:r>
              <a:rPr lang="en-US" sz="2100">
                <a:latin typeface="+mj-lt"/>
              </a:rPr>
              <a:t> manufactured by Merck (MMRV licensed 2005)</a:t>
            </a:r>
          </a:p>
          <a:p>
            <a:pPr marL="85725" indent="0">
              <a:spcBef>
                <a:spcPts val="0"/>
              </a:spcBef>
              <a:buNone/>
            </a:pPr>
            <a:endParaRPr lang="en-US"/>
          </a:p>
          <a:p>
            <a:pPr marL="85725" indent="0">
              <a:buNone/>
            </a:pPr>
            <a:endParaRPr lang="en-US"/>
          </a:p>
        </p:txBody>
      </p:sp>
      <p:sp>
        <p:nvSpPr>
          <p:cNvPr id="4" name="Slide Number Placeholder 3">
            <a:extLst>
              <a:ext uri="{FF2B5EF4-FFF2-40B4-BE49-F238E27FC236}">
                <a16:creationId xmlns:a16="http://schemas.microsoft.com/office/drawing/2014/main" id="{69C66A08-50B8-4200-9C56-7B95F675FA56}"/>
              </a:ext>
            </a:extLst>
          </p:cNvPr>
          <p:cNvSpPr>
            <a:spLocks noGrp="1"/>
          </p:cNvSpPr>
          <p:nvPr>
            <p:ph type="sldNum" sz="quarter" idx="12"/>
          </p:nvPr>
        </p:nvSpPr>
        <p:spPr/>
        <p:txBody>
          <a:bodyPr/>
          <a:lstStyle/>
          <a:p>
            <a:fld id="{42D63805-6B3A-4718-8F91-8B9405BA4DEA}" type="slidenum">
              <a:rPr lang="en-US" smtClean="0"/>
              <a:t>46</a:t>
            </a:fld>
            <a:endParaRPr lang="en-US"/>
          </a:p>
        </p:txBody>
      </p:sp>
      <p:pic>
        <p:nvPicPr>
          <p:cNvPr id="6" name="Picture 5" descr="A picture containing text, indoor&#10;&#10;Description automatically generated">
            <a:extLst>
              <a:ext uri="{FF2B5EF4-FFF2-40B4-BE49-F238E27FC236}">
                <a16:creationId xmlns:a16="http://schemas.microsoft.com/office/drawing/2014/main" id="{3ACAB44D-55D8-4520-9FE2-E257531674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7373" t="8033" r="34722" b="14774"/>
          <a:stretch/>
        </p:blipFill>
        <p:spPr>
          <a:xfrm>
            <a:off x="10139462" y="2260222"/>
            <a:ext cx="604776" cy="1098469"/>
          </a:xfrm>
          <a:prstGeom prst="rect">
            <a:avLst/>
          </a:prstGeom>
        </p:spPr>
      </p:pic>
      <p:pic>
        <p:nvPicPr>
          <p:cNvPr id="8" name="Picture 7" descr="Text&#10;&#10;Description automatically generated">
            <a:extLst>
              <a:ext uri="{FF2B5EF4-FFF2-40B4-BE49-F238E27FC236}">
                <a16:creationId xmlns:a16="http://schemas.microsoft.com/office/drawing/2014/main" id="{8F0E0C37-A195-46B5-857C-B78394A63D4E}"/>
              </a:ext>
            </a:extLst>
          </p:cNvPr>
          <p:cNvPicPr>
            <a:picLocks noChangeAspect="1"/>
          </p:cNvPicPr>
          <p:nvPr/>
        </p:nvPicPr>
        <p:blipFill rotWithShape="1">
          <a:blip r:embed="rId5">
            <a:extLst>
              <a:ext uri="{28A0092B-C50C-407E-A947-70E740481C1C}">
                <a14:useLocalDpi xmlns:a14="http://schemas.microsoft.com/office/drawing/2010/main" val="0"/>
              </a:ext>
            </a:extLst>
          </a:blip>
          <a:srcRect t="21415" b="20998"/>
          <a:stretch/>
        </p:blipFill>
        <p:spPr>
          <a:xfrm>
            <a:off x="8071479" y="3372522"/>
            <a:ext cx="1131582" cy="651650"/>
          </a:xfrm>
          <a:prstGeom prst="rect">
            <a:avLst/>
          </a:prstGeom>
        </p:spPr>
      </p:pic>
      <p:sp>
        <p:nvSpPr>
          <p:cNvPr id="5" name="TextBox 4">
            <a:extLst>
              <a:ext uri="{FF2B5EF4-FFF2-40B4-BE49-F238E27FC236}">
                <a16:creationId xmlns:a16="http://schemas.microsoft.com/office/drawing/2014/main" id="{3732E5BC-2365-8173-48D6-734C6258D3F9}"/>
              </a:ext>
            </a:extLst>
          </p:cNvPr>
          <p:cNvSpPr txBox="1"/>
          <p:nvPr/>
        </p:nvSpPr>
        <p:spPr>
          <a:xfrm>
            <a:off x="7696200" y="4024172"/>
            <a:ext cx="3358823" cy="523220"/>
          </a:xfrm>
          <a:prstGeom prst="rect">
            <a:avLst/>
          </a:prstGeom>
          <a:noFill/>
        </p:spPr>
        <p:txBody>
          <a:bodyPr wrap="square" rtlCol="0">
            <a:spAutoFit/>
          </a:bodyPr>
          <a:lstStyle/>
          <a:p>
            <a:pPr algn="ctr"/>
            <a:r>
              <a:rPr lang="en-US" sz="1400">
                <a:hlinkClick r:id="rId6"/>
              </a:rPr>
              <a:t>CDC MMWR: MMR Vaccine (PRIORIX) ACIP Recommendations Nov. 18, 2022.</a:t>
            </a:r>
            <a:endParaRPr lang="en-US" sz="1400"/>
          </a:p>
        </p:txBody>
      </p:sp>
      <p:pic>
        <p:nvPicPr>
          <p:cNvPr id="7" name="Picture 6">
            <a:extLst>
              <a:ext uri="{FF2B5EF4-FFF2-40B4-BE49-F238E27FC236}">
                <a16:creationId xmlns:a16="http://schemas.microsoft.com/office/drawing/2014/main" id="{823FCCC4-FEAA-399F-A94B-C3005E624982}"/>
              </a:ext>
            </a:extLst>
          </p:cNvPr>
          <p:cNvPicPr>
            <a:picLocks noChangeAspect="1"/>
          </p:cNvPicPr>
          <p:nvPr/>
        </p:nvPicPr>
        <p:blipFill rotWithShape="1">
          <a:blip r:embed="rId7"/>
          <a:srcRect l="34313" t="10975" r="30392" b="9024"/>
          <a:stretch/>
        </p:blipFill>
        <p:spPr>
          <a:xfrm>
            <a:off x="7817571" y="5413096"/>
            <a:ext cx="507815" cy="1156691"/>
          </a:xfrm>
          <a:prstGeom prst="rect">
            <a:avLst/>
          </a:prstGeom>
        </p:spPr>
      </p:pic>
    </p:spTree>
    <p:extLst>
      <p:ext uri="{BB962C8B-B14F-4D97-AF65-F5344CB8AC3E}">
        <p14:creationId xmlns:p14="http://schemas.microsoft.com/office/powerpoint/2010/main" val="1235905590"/>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Mumps Control Measures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16416" y="1600200"/>
            <a:ext cx="6149568" cy="4800600"/>
          </a:xfrm>
        </p:spPr>
      </p:pic>
      <p:sp>
        <p:nvSpPr>
          <p:cNvPr id="3" name="Slide Number Placeholder 2">
            <a:extLst>
              <a:ext uri="{FF2B5EF4-FFF2-40B4-BE49-F238E27FC236}">
                <a16:creationId xmlns:a16="http://schemas.microsoft.com/office/drawing/2014/main" id="{D4CC4DA6-FDDC-2754-EE6A-1815706A5C66}"/>
              </a:ext>
            </a:extLst>
          </p:cNvPr>
          <p:cNvSpPr>
            <a:spLocks noGrp="1"/>
          </p:cNvSpPr>
          <p:nvPr>
            <p:ph type="sldNum" sz="quarter" idx="12"/>
          </p:nvPr>
        </p:nvSpPr>
        <p:spPr/>
        <p:txBody>
          <a:bodyPr/>
          <a:lstStyle/>
          <a:p>
            <a:fld id="{42D63805-6B3A-4718-8F91-8B9405BA4DEA}" type="slidenum">
              <a:rPr lang="en-US" smtClean="0"/>
              <a:t>47</a:t>
            </a:fld>
            <a:endParaRPr lang="en-US"/>
          </a:p>
        </p:txBody>
      </p:sp>
    </p:spTree>
    <p:extLst>
      <p:ext uri="{BB962C8B-B14F-4D97-AF65-F5344CB8AC3E}">
        <p14:creationId xmlns:p14="http://schemas.microsoft.com/office/powerpoint/2010/main" val="21755207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Control Measures</a:t>
            </a:r>
            <a:endParaRPr lang="en-US" sz="3100"/>
          </a:p>
        </p:txBody>
      </p:sp>
      <p:sp>
        <p:nvSpPr>
          <p:cNvPr id="3" name="Content Placeholder 2"/>
          <p:cNvSpPr>
            <a:spLocks noGrp="1"/>
          </p:cNvSpPr>
          <p:nvPr>
            <p:ph idx="1"/>
          </p:nvPr>
        </p:nvSpPr>
        <p:spPr/>
        <p:txBody>
          <a:bodyPr>
            <a:normAutofit/>
          </a:bodyPr>
          <a:lstStyle/>
          <a:p>
            <a:pPr marL="338138" indent="-225425">
              <a:spcBef>
                <a:spcPts val="0"/>
              </a:spcBef>
            </a:pPr>
            <a:r>
              <a:rPr lang="en-US" sz="2800">
                <a:latin typeface="+mj-lt"/>
              </a:rPr>
              <a:t>Control measures are the responsibility of LBOHs.</a:t>
            </a:r>
          </a:p>
          <a:p>
            <a:pPr marL="338138" indent="-225425">
              <a:spcBef>
                <a:spcPts val="0"/>
              </a:spcBef>
              <a:buNone/>
            </a:pPr>
            <a:endParaRPr lang="en-US" sz="1000" b="1">
              <a:solidFill>
                <a:srgbClr val="FF0000"/>
              </a:solidFill>
              <a:latin typeface="+mj-lt"/>
            </a:endParaRPr>
          </a:p>
          <a:p>
            <a:pPr marL="338138" indent="-225425">
              <a:spcBef>
                <a:spcPts val="0"/>
              </a:spcBef>
            </a:pPr>
            <a:r>
              <a:rPr lang="en-US" sz="2800" b="1">
                <a:solidFill>
                  <a:srgbClr val="FF0000"/>
                </a:solidFill>
                <a:latin typeface="+mj-lt"/>
              </a:rPr>
              <a:t>Confirmed and probable cases of mumps require control measures.</a:t>
            </a:r>
          </a:p>
          <a:p>
            <a:pPr marL="338138" indent="-225425">
              <a:spcBef>
                <a:spcPts val="0"/>
              </a:spcBef>
              <a:buNone/>
            </a:pPr>
            <a:endParaRPr lang="en-US" sz="1000" b="1">
              <a:solidFill>
                <a:srgbClr val="FF0000"/>
              </a:solidFill>
              <a:latin typeface="+mj-lt"/>
            </a:endParaRPr>
          </a:p>
          <a:p>
            <a:pPr marL="561023" lvl="1" indent="-225425">
              <a:spcBef>
                <a:spcPts val="0"/>
              </a:spcBef>
            </a:pPr>
            <a:r>
              <a:rPr lang="en-US" sz="2650">
                <a:latin typeface="+mj-lt"/>
              </a:rPr>
              <a:t>If a suspect case is NOT lab confirmed, there are </a:t>
            </a:r>
            <a:r>
              <a:rPr lang="en-US" sz="2650" b="1">
                <a:latin typeface="+mj-lt"/>
              </a:rPr>
              <a:t>no</a:t>
            </a:r>
            <a:r>
              <a:rPr lang="en-US" sz="2650">
                <a:latin typeface="+mj-lt"/>
              </a:rPr>
              <a:t> formal control measures for contacts from public health, </a:t>
            </a:r>
            <a:r>
              <a:rPr lang="en-US" sz="2650" b="1">
                <a:latin typeface="+mj-lt"/>
              </a:rPr>
              <a:t>however,</a:t>
            </a:r>
          </a:p>
          <a:p>
            <a:pPr marL="561023" lvl="1" indent="-225425">
              <a:spcBef>
                <a:spcPts val="0"/>
              </a:spcBef>
            </a:pPr>
            <a:endParaRPr lang="en-US" sz="850" b="1">
              <a:latin typeface="+mj-lt"/>
            </a:endParaRPr>
          </a:p>
          <a:p>
            <a:pPr marL="835343" lvl="2" indent="-225425">
              <a:spcBef>
                <a:spcPts val="0"/>
              </a:spcBef>
            </a:pPr>
            <a:r>
              <a:rPr lang="en-US" sz="2500">
                <a:latin typeface="+mj-lt"/>
              </a:rPr>
              <a:t>Providers can use clinical judgment for household contacts, etc.  </a:t>
            </a:r>
          </a:p>
          <a:p>
            <a:pPr marL="835343" lvl="2" indent="-225425">
              <a:spcBef>
                <a:spcPts val="0"/>
              </a:spcBef>
            </a:pPr>
            <a:endParaRPr lang="en-US" sz="850">
              <a:latin typeface="+mj-lt"/>
            </a:endParaRPr>
          </a:p>
          <a:p>
            <a:pPr marL="835343" lvl="2" indent="-225425">
              <a:spcBef>
                <a:spcPts val="0"/>
              </a:spcBef>
            </a:pPr>
            <a:r>
              <a:rPr lang="en-US" sz="2500">
                <a:latin typeface="+mj-lt"/>
              </a:rPr>
              <a:t>It is always a good time to get Up-to-Date with MMR Vaccine if needed!  Patients should remain in isolation </a:t>
            </a:r>
          </a:p>
        </p:txBody>
      </p:sp>
      <p:sp>
        <p:nvSpPr>
          <p:cNvPr id="4" name="Slide Number Placeholder 3">
            <a:extLst>
              <a:ext uri="{FF2B5EF4-FFF2-40B4-BE49-F238E27FC236}">
                <a16:creationId xmlns:a16="http://schemas.microsoft.com/office/drawing/2014/main" id="{01642F4E-C6A2-EFF2-66A7-9B3BA0D89D36}"/>
              </a:ext>
            </a:extLst>
          </p:cNvPr>
          <p:cNvSpPr>
            <a:spLocks noGrp="1"/>
          </p:cNvSpPr>
          <p:nvPr>
            <p:ph type="sldNum" sz="quarter" idx="12"/>
          </p:nvPr>
        </p:nvSpPr>
        <p:spPr/>
        <p:txBody>
          <a:bodyPr/>
          <a:lstStyle/>
          <a:p>
            <a:fld id="{42D63805-6B3A-4718-8F91-8B9405BA4DEA}" type="slidenum">
              <a:rPr lang="en-US" smtClean="0"/>
              <a:t>48</a:t>
            </a:fld>
            <a:endParaRPr lang="en-US"/>
          </a:p>
        </p:txBody>
      </p:sp>
    </p:spTree>
    <p:extLst>
      <p:ext uri="{BB962C8B-B14F-4D97-AF65-F5344CB8AC3E}">
        <p14:creationId xmlns:p14="http://schemas.microsoft.com/office/powerpoint/2010/main" val="19070986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1B90-CAF0-673F-0161-1ECD3FAC8831}"/>
              </a:ext>
            </a:extLst>
          </p:cNvPr>
          <p:cNvSpPr>
            <a:spLocks noGrp="1"/>
          </p:cNvSpPr>
          <p:nvPr>
            <p:ph type="title"/>
          </p:nvPr>
        </p:nvSpPr>
        <p:spPr/>
        <p:txBody>
          <a:bodyPr/>
          <a:lstStyle/>
          <a:p>
            <a:r>
              <a:rPr lang="en-US"/>
              <a:t>Control Measures</a:t>
            </a:r>
          </a:p>
        </p:txBody>
      </p:sp>
      <p:sp>
        <p:nvSpPr>
          <p:cNvPr id="3" name="Content Placeholder 2">
            <a:extLst>
              <a:ext uri="{FF2B5EF4-FFF2-40B4-BE49-F238E27FC236}">
                <a16:creationId xmlns:a16="http://schemas.microsoft.com/office/drawing/2014/main" id="{78B71164-F750-3588-8904-51836EF1A10A}"/>
              </a:ext>
            </a:extLst>
          </p:cNvPr>
          <p:cNvSpPr>
            <a:spLocks noGrp="1"/>
          </p:cNvSpPr>
          <p:nvPr>
            <p:ph idx="1"/>
          </p:nvPr>
        </p:nvSpPr>
        <p:spPr/>
        <p:txBody>
          <a:bodyPr>
            <a:normAutofit/>
          </a:bodyPr>
          <a:lstStyle/>
          <a:p>
            <a:pPr>
              <a:spcBef>
                <a:spcPts val="0"/>
              </a:spcBef>
            </a:pPr>
            <a:r>
              <a:rPr lang="en-US" sz="2400">
                <a:latin typeface="+mj-lt"/>
              </a:rPr>
              <a:t>Key Prevention: Isolation and physical distancing (esp. dense setting).</a:t>
            </a:r>
          </a:p>
          <a:p>
            <a:pPr marL="85725" indent="0">
              <a:spcBef>
                <a:spcPts val="0"/>
              </a:spcBef>
              <a:buNone/>
            </a:pPr>
            <a:endParaRPr lang="en-US" sz="2400">
              <a:latin typeface="+mj-lt"/>
            </a:endParaRPr>
          </a:p>
          <a:p>
            <a:pPr>
              <a:spcBef>
                <a:spcPts val="0"/>
              </a:spcBef>
            </a:pPr>
            <a:r>
              <a:rPr lang="en-US" sz="2400">
                <a:latin typeface="+mj-lt"/>
              </a:rPr>
              <a:t>Remember </a:t>
            </a:r>
            <a:r>
              <a:rPr lang="en-US" sz="2400">
                <a:solidFill>
                  <a:srgbClr val="FF0000"/>
                </a:solidFill>
                <a:latin typeface="+mj-lt"/>
              </a:rPr>
              <a:t>“</a:t>
            </a:r>
            <a:r>
              <a:rPr lang="en-US" sz="2400" b="1">
                <a:solidFill>
                  <a:srgbClr val="FF0000"/>
                </a:solidFill>
                <a:latin typeface="+mj-lt"/>
              </a:rPr>
              <a:t>Negative Mumps Test ≠  No Mumps,” </a:t>
            </a:r>
            <a:r>
              <a:rPr lang="en-US" sz="2400">
                <a:latin typeface="+mj-lt"/>
              </a:rPr>
              <a:t>therefore even if patients with clinical symptoms have negative results, they should still be </a:t>
            </a:r>
            <a:r>
              <a:rPr lang="en-US" sz="2400" b="1">
                <a:latin typeface="+mj-lt"/>
              </a:rPr>
              <a:t>isolated.</a:t>
            </a:r>
          </a:p>
          <a:p>
            <a:pPr>
              <a:spcBef>
                <a:spcPts val="0"/>
              </a:spcBef>
            </a:pPr>
            <a:endParaRPr lang="en-US" sz="2400" b="1">
              <a:latin typeface="+mj-lt"/>
            </a:endParaRPr>
          </a:p>
          <a:p>
            <a:pPr>
              <a:spcBef>
                <a:spcPts val="0"/>
              </a:spcBef>
            </a:pPr>
            <a:r>
              <a:rPr lang="en-US" sz="2400">
                <a:latin typeface="+mj-lt"/>
              </a:rPr>
              <a:t>MMR Vaccination (88% effective preventing mumps): Ensure all contacts are up to date with their MMRs.</a:t>
            </a:r>
          </a:p>
          <a:p>
            <a:pPr>
              <a:spcBef>
                <a:spcPts val="0"/>
              </a:spcBef>
            </a:pPr>
            <a:endParaRPr lang="en-US" sz="2400">
              <a:latin typeface="+mj-lt"/>
            </a:endParaRPr>
          </a:p>
          <a:p>
            <a:pPr>
              <a:spcBef>
                <a:spcPts val="0"/>
              </a:spcBef>
            </a:pPr>
            <a:r>
              <a:rPr lang="en-US" sz="2400">
                <a:latin typeface="+mj-lt"/>
              </a:rPr>
              <a:t>Exposed unvaccinated individuals should be excluded (Day 12-25 following exposure Day 0)</a:t>
            </a:r>
          </a:p>
          <a:p>
            <a:pPr marL="85725" indent="0">
              <a:buNone/>
            </a:pPr>
            <a:endParaRPr lang="en-US" sz="2400"/>
          </a:p>
          <a:p>
            <a:endParaRPr lang="en-US" sz="2400"/>
          </a:p>
          <a:p>
            <a:endParaRPr lang="en-US" sz="2400"/>
          </a:p>
        </p:txBody>
      </p:sp>
      <p:sp>
        <p:nvSpPr>
          <p:cNvPr id="4" name="Slide Number Placeholder 3">
            <a:extLst>
              <a:ext uri="{FF2B5EF4-FFF2-40B4-BE49-F238E27FC236}">
                <a16:creationId xmlns:a16="http://schemas.microsoft.com/office/drawing/2014/main" id="{310B62CC-5607-449B-B67E-26BD2C345B5F}"/>
              </a:ext>
            </a:extLst>
          </p:cNvPr>
          <p:cNvSpPr>
            <a:spLocks noGrp="1"/>
          </p:cNvSpPr>
          <p:nvPr>
            <p:ph type="sldNum" sz="quarter" idx="12"/>
          </p:nvPr>
        </p:nvSpPr>
        <p:spPr/>
        <p:txBody>
          <a:bodyPr/>
          <a:lstStyle/>
          <a:p>
            <a:fld id="{42D63805-6B3A-4718-8F91-8B9405BA4DEA}" type="slidenum">
              <a:rPr lang="en-US" smtClean="0"/>
              <a:t>49</a:t>
            </a:fld>
            <a:endParaRPr lang="en-US"/>
          </a:p>
        </p:txBody>
      </p:sp>
    </p:spTree>
    <p:extLst>
      <p:ext uri="{BB962C8B-B14F-4D97-AF65-F5344CB8AC3E}">
        <p14:creationId xmlns:p14="http://schemas.microsoft.com/office/powerpoint/2010/main" val="515047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09800"/>
            <a:ext cx="9115425" cy="4072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AutoShape 557"/>
          <p:cNvSpPr>
            <a:spLocks noChangeArrowheads="1"/>
          </p:cNvSpPr>
          <p:nvPr/>
        </p:nvSpPr>
        <p:spPr bwMode="auto">
          <a:xfrm>
            <a:off x="5460076" y="1770882"/>
            <a:ext cx="329890" cy="407020"/>
          </a:xfrm>
          <a:prstGeom prst="downArrow">
            <a:avLst>
              <a:gd name="adj1" fmla="val 50000"/>
              <a:gd name="adj2" fmla="val 75000"/>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51" name="Line 554"/>
          <p:cNvSpPr>
            <a:spLocks noChangeShapeType="1"/>
          </p:cNvSpPr>
          <p:nvPr/>
        </p:nvSpPr>
        <p:spPr bwMode="auto">
          <a:xfrm>
            <a:off x="5753099" y="2209800"/>
            <a:ext cx="35130" cy="2890951"/>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 name="Text Box 558"/>
          <p:cNvSpPr txBox="1">
            <a:spLocks noChangeArrowheads="1"/>
          </p:cNvSpPr>
          <p:nvPr/>
        </p:nvSpPr>
        <p:spPr bwMode="auto">
          <a:xfrm>
            <a:off x="4517343" y="1251925"/>
            <a:ext cx="2214336" cy="53552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60000"/>
              </a:lnSpc>
              <a:spcBef>
                <a:spcPct val="50000"/>
              </a:spcBef>
              <a:buFontTx/>
              <a:buNone/>
            </a:pPr>
            <a:r>
              <a:rPr lang="en-US" altLang="en-US" sz="1600" b="1">
                <a:solidFill>
                  <a:srgbClr val="CC0000"/>
                </a:solidFill>
                <a:latin typeface="Times New Roman" pitchFamily="18" charset="0"/>
              </a:rPr>
              <a:t>Swelling Onset </a:t>
            </a:r>
          </a:p>
          <a:p>
            <a:pPr algn="ctr" eaLnBrk="1" hangingPunct="1">
              <a:lnSpc>
                <a:spcPct val="70000"/>
              </a:lnSpc>
              <a:spcBef>
                <a:spcPct val="50000"/>
              </a:spcBef>
              <a:buFontTx/>
              <a:buNone/>
            </a:pPr>
            <a:r>
              <a:rPr lang="en-US" altLang="en-US" sz="1600" b="1">
                <a:solidFill>
                  <a:srgbClr val="CC0000"/>
                </a:solidFill>
                <a:latin typeface="Times New Roman" pitchFamily="18" charset="0"/>
              </a:rPr>
              <a:t>(Day Zero)</a:t>
            </a:r>
          </a:p>
        </p:txBody>
      </p:sp>
      <p:sp>
        <p:nvSpPr>
          <p:cNvPr id="55" name="Text Box 561"/>
          <p:cNvSpPr txBox="1">
            <a:spLocks noChangeArrowheads="1"/>
          </p:cNvSpPr>
          <p:nvPr/>
        </p:nvSpPr>
        <p:spPr bwMode="auto">
          <a:xfrm>
            <a:off x="1066799" y="2448703"/>
            <a:ext cx="4426670" cy="846933"/>
          </a:xfrm>
          <a:prstGeom prst="rect">
            <a:avLst/>
          </a:prstGeom>
          <a:solidFill>
            <a:srgbClr val="00CCFF"/>
          </a:solidFill>
          <a:ln w="9525">
            <a:solidFill>
              <a:srgbClr val="000000"/>
            </a:solidFill>
            <a:miter lim="800000"/>
            <a:headEnd/>
            <a:tailEnd/>
          </a:ln>
        </p:spPr>
        <p:txBody>
          <a:bodyPr lIns="91432" tIns="45716" rIns="45716" bIns="45716"/>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latin typeface="Times New Roman" pitchFamily="18" charset="0"/>
              </a:rPr>
              <a:t>INCUBATION PERIOD:  </a:t>
            </a:r>
          </a:p>
          <a:p>
            <a:pPr algn="ctr" eaLnBrk="1" hangingPunct="1">
              <a:spcBef>
                <a:spcPct val="0"/>
              </a:spcBef>
              <a:buFontTx/>
              <a:buNone/>
            </a:pPr>
            <a:r>
              <a:rPr lang="en-US" altLang="en-US" sz="1200" b="1">
                <a:latin typeface="Times New Roman" pitchFamily="18" charset="0"/>
              </a:rPr>
              <a:t>        Average is 16-18 days (range 12-25 days) to swelling onset</a:t>
            </a:r>
          </a:p>
        </p:txBody>
      </p:sp>
      <p:sp>
        <p:nvSpPr>
          <p:cNvPr id="56" name="AutoShape 562"/>
          <p:cNvSpPr>
            <a:spLocks noChangeArrowheads="1"/>
          </p:cNvSpPr>
          <p:nvPr/>
        </p:nvSpPr>
        <p:spPr bwMode="auto">
          <a:xfrm>
            <a:off x="1094032" y="2746757"/>
            <a:ext cx="675605" cy="548878"/>
          </a:xfrm>
          <a:prstGeom prst="leftArrow">
            <a:avLst>
              <a:gd name="adj1" fmla="val 50000"/>
              <a:gd name="adj2" fmla="val 31250"/>
            </a:avLst>
          </a:prstGeom>
          <a:solidFill>
            <a:schemeClr val="accent1"/>
          </a:solidFill>
          <a:ln w="158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6" rIns="91432" bIns="45716"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900" b="1"/>
              <a:t>25 d</a:t>
            </a:r>
          </a:p>
        </p:txBody>
      </p:sp>
      <p:sp>
        <p:nvSpPr>
          <p:cNvPr id="57" name="Text Box 563"/>
          <p:cNvSpPr txBox="1">
            <a:spLocks noChangeArrowheads="1"/>
          </p:cNvSpPr>
          <p:nvPr/>
        </p:nvSpPr>
        <p:spPr bwMode="auto">
          <a:xfrm>
            <a:off x="5493469" y="3295635"/>
            <a:ext cx="3117418" cy="1134268"/>
          </a:xfrm>
          <a:prstGeom prst="rect">
            <a:avLst/>
          </a:prstGeom>
          <a:solidFill>
            <a:srgbClr val="FFFF66"/>
          </a:solidFill>
          <a:ln w="9525">
            <a:solidFill>
              <a:srgbClr val="000000"/>
            </a:solidFill>
            <a:miter lim="800000"/>
            <a:headEnd/>
            <a:tailEnd/>
          </a:ln>
        </p:spPr>
        <p:txBody>
          <a:bodyPr lIns="91432" tIns="45716" rIns="91432" bIns="45716"/>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latin typeface="Times New Roman" pitchFamily="18" charset="0"/>
              </a:rPr>
              <a:t>SWELLING: Lasts an average of  7-10 days; Parotid swelling may be noted as an earache or pain on palpitation at the angle of the jaw either unilaterally or bilaterally. May also present as orchitis or oophoritis</a:t>
            </a:r>
          </a:p>
        </p:txBody>
      </p:sp>
      <p:sp>
        <p:nvSpPr>
          <p:cNvPr id="72" name="Line 554"/>
          <p:cNvSpPr>
            <a:spLocks noChangeShapeType="1"/>
          </p:cNvSpPr>
          <p:nvPr/>
        </p:nvSpPr>
        <p:spPr bwMode="auto">
          <a:xfrm>
            <a:off x="5493470" y="2209799"/>
            <a:ext cx="0" cy="2967152"/>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 name="Text Box 564"/>
          <p:cNvSpPr txBox="1">
            <a:spLocks noChangeArrowheads="1"/>
          </p:cNvSpPr>
          <p:nvPr/>
        </p:nvSpPr>
        <p:spPr bwMode="auto">
          <a:xfrm>
            <a:off x="4953414" y="4429903"/>
            <a:ext cx="2209800" cy="886438"/>
          </a:xfrm>
          <a:prstGeom prst="rect">
            <a:avLst/>
          </a:prstGeom>
          <a:solidFill>
            <a:srgbClr val="FF3300"/>
          </a:solidFill>
          <a:ln w="9525">
            <a:solidFill>
              <a:srgbClr val="000000"/>
            </a:solidFill>
            <a:miter lim="800000"/>
            <a:headEnd/>
            <a:tailEnd/>
          </a:ln>
        </p:spPr>
        <p:txBody>
          <a:bodyPr lIns="91432" tIns="45716" rIns="91432" bIns="45716"/>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latin typeface="Times New Roman" pitchFamily="18" charset="0"/>
              </a:rPr>
              <a:t>INFECTIOUS PERIOD: 2 days before to 5 days after swelling onset </a:t>
            </a:r>
            <a:endParaRPr lang="en-US" altLang="en-US" sz="1200"/>
          </a:p>
        </p:txBody>
      </p:sp>
      <p:sp>
        <p:nvSpPr>
          <p:cNvPr id="53" name="Text Box 559"/>
          <p:cNvSpPr txBox="1">
            <a:spLocks noChangeArrowheads="1"/>
          </p:cNvSpPr>
          <p:nvPr/>
        </p:nvSpPr>
        <p:spPr bwMode="auto">
          <a:xfrm>
            <a:off x="3997481" y="3295635"/>
            <a:ext cx="1495988" cy="1134268"/>
          </a:xfrm>
          <a:prstGeom prst="rect">
            <a:avLst/>
          </a:prstGeom>
          <a:solidFill>
            <a:srgbClr val="FFFF66"/>
          </a:solidFill>
          <a:ln w="9525">
            <a:solidFill>
              <a:srgbClr val="000000"/>
            </a:solidFill>
            <a:miter lim="800000"/>
            <a:headEnd/>
            <a:tailEnd/>
          </a:ln>
        </p:spPr>
        <p:txBody>
          <a:bodyPr lIns="0" tIns="45716" rIns="0" bIns="45716"/>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defRPr/>
            </a:pPr>
            <a:r>
              <a:rPr lang="en-US" altLang="en-US" sz="1200" b="1">
                <a:latin typeface="Times New Roman" pitchFamily="18" charset="0"/>
              </a:rPr>
              <a:t>PRODROME: </a:t>
            </a:r>
          </a:p>
          <a:p>
            <a:pPr algn="ctr" eaLnBrk="1" hangingPunct="1">
              <a:spcBef>
                <a:spcPct val="0"/>
              </a:spcBef>
              <a:buFontTx/>
              <a:buNone/>
              <a:defRPr/>
            </a:pPr>
            <a:r>
              <a:rPr lang="en-US" altLang="en-US" sz="1200" b="1">
                <a:latin typeface="Times New Roman" pitchFamily="18" charset="0"/>
              </a:rPr>
              <a:t>3-5 days</a:t>
            </a:r>
          </a:p>
          <a:p>
            <a:pPr algn="ctr" eaLnBrk="1" hangingPunct="1">
              <a:spcBef>
                <a:spcPct val="0"/>
              </a:spcBef>
              <a:buFontTx/>
              <a:buNone/>
              <a:defRPr/>
            </a:pPr>
            <a:r>
              <a:rPr lang="en-US" altLang="en-US" sz="1200" b="1">
                <a:latin typeface="Times New Roman" pitchFamily="18" charset="0"/>
              </a:rPr>
              <a:t>myalgia, anorexia, malaise, headache, and low-grade fever</a:t>
            </a:r>
            <a:endParaRPr lang="en-US" altLang="en-US" sz="1200">
              <a:latin typeface="Times New Roman" pitchFamily="18" charset="0"/>
            </a:endParaRPr>
          </a:p>
        </p:txBody>
      </p:sp>
      <p:sp>
        <p:nvSpPr>
          <p:cNvPr id="61" name="Text Box 569"/>
          <p:cNvSpPr txBox="1">
            <a:spLocks noChangeArrowheads="1"/>
          </p:cNvSpPr>
          <p:nvPr/>
        </p:nvSpPr>
        <p:spPr bwMode="auto">
          <a:xfrm>
            <a:off x="4953415" y="5316342"/>
            <a:ext cx="2219729" cy="951739"/>
          </a:xfrm>
          <a:prstGeom prst="rect">
            <a:avLst/>
          </a:prstGeom>
          <a:solidFill>
            <a:srgbClr val="CC99FF"/>
          </a:solidFill>
          <a:ln w="9525">
            <a:solidFill>
              <a:srgbClr val="000000"/>
            </a:solidFill>
            <a:miter lim="800000"/>
            <a:headEnd/>
            <a:tailEnd/>
          </a:ln>
        </p:spPr>
        <p:txBody>
          <a:bodyPr lIns="91432" tIns="45716" rIns="91432" bIns="45716"/>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latin typeface="Times New Roman" pitchFamily="18" charset="0"/>
              </a:rPr>
              <a:t>ISOLATE CASE:  through 5 days after swelling onset</a:t>
            </a:r>
            <a:endParaRPr lang="en-US" altLang="en-US" sz="1200"/>
          </a:p>
        </p:txBody>
      </p:sp>
      <p:sp>
        <p:nvSpPr>
          <p:cNvPr id="2" name="Title 1">
            <a:extLst>
              <a:ext uri="{FF2B5EF4-FFF2-40B4-BE49-F238E27FC236}">
                <a16:creationId xmlns:a16="http://schemas.microsoft.com/office/drawing/2014/main" id="{7CD12FDF-3DE4-6773-7B89-604FD727FB99}"/>
              </a:ext>
            </a:extLst>
          </p:cNvPr>
          <p:cNvSpPr>
            <a:spLocks noGrp="1"/>
          </p:cNvSpPr>
          <p:nvPr>
            <p:ph type="title"/>
          </p:nvPr>
        </p:nvSpPr>
        <p:spPr/>
        <p:txBody>
          <a:bodyPr/>
          <a:lstStyle/>
          <a:p>
            <a:r>
              <a:rPr lang="en-US" sz="3600"/>
              <a:t>Mumps Infection Timeline</a:t>
            </a:r>
          </a:p>
        </p:txBody>
      </p:sp>
      <p:sp>
        <p:nvSpPr>
          <p:cNvPr id="3" name="Slide Number Placeholder 2">
            <a:extLst>
              <a:ext uri="{FF2B5EF4-FFF2-40B4-BE49-F238E27FC236}">
                <a16:creationId xmlns:a16="http://schemas.microsoft.com/office/drawing/2014/main" id="{5FA8F508-F95D-B8CF-45D6-6C79B66FBBE9}"/>
              </a:ext>
            </a:extLst>
          </p:cNvPr>
          <p:cNvSpPr>
            <a:spLocks noGrp="1"/>
          </p:cNvSpPr>
          <p:nvPr>
            <p:ph type="sldNum" sz="quarter" idx="12"/>
          </p:nvPr>
        </p:nvSpPr>
        <p:spPr/>
        <p:txBody>
          <a:bodyPr/>
          <a:lstStyle/>
          <a:p>
            <a:fld id="{42D63805-6B3A-4718-8F91-8B9405BA4DEA}" type="slidenum">
              <a:rPr lang="en-US" smtClean="0"/>
              <a:t>50</a:t>
            </a:fld>
            <a:endParaRPr lang="en-US"/>
          </a:p>
        </p:txBody>
      </p:sp>
    </p:spTree>
    <p:extLst>
      <p:ext uri="{BB962C8B-B14F-4D97-AF65-F5344CB8AC3E}">
        <p14:creationId xmlns:p14="http://schemas.microsoft.com/office/powerpoint/2010/main" val="2620937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LBOH Main Responsibilities During Mumps Investigations </a:t>
            </a:r>
          </a:p>
        </p:txBody>
      </p:sp>
      <p:sp>
        <p:nvSpPr>
          <p:cNvPr id="3" name="Content Placeholder 2"/>
          <p:cNvSpPr>
            <a:spLocks noGrp="1"/>
          </p:cNvSpPr>
          <p:nvPr>
            <p:ph idx="1"/>
          </p:nvPr>
        </p:nvSpPr>
        <p:spPr/>
        <p:txBody>
          <a:bodyPr>
            <a:normAutofit/>
          </a:bodyPr>
          <a:lstStyle/>
          <a:p>
            <a:endParaRPr lang="en-US">
              <a:latin typeface="+mj-lt"/>
            </a:endParaRPr>
          </a:p>
          <a:p>
            <a:pPr marL="571500" indent="-457200">
              <a:spcBef>
                <a:spcPts val="0"/>
              </a:spcBef>
            </a:pPr>
            <a:r>
              <a:rPr lang="en-US" sz="2800" b="1">
                <a:latin typeface="+mj-lt"/>
              </a:rPr>
              <a:t>PART 1: Investigating the Case (completing question packages in MAVEN) </a:t>
            </a:r>
          </a:p>
          <a:p>
            <a:pPr marL="1023938" lvl="1" indent="-450850">
              <a:spcBef>
                <a:spcPts val="0"/>
              </a:spcBef>
            </a:pPr>
            <a:r>
              <a:rPr lang="en-US" sz="2650">
                <a:latin typeface="+mj-lt"/>
              </a:rPr>
              <a:t>Interviewing Patient (while waiting for test results).</a:t>
            </a:r>
          </a:p>
          <a:p>
            <a:pPr marL="1023938" lvl="1" indent="-450850">
              <a:spcBef>
                <a:spcPts val="0"/>
              </a:spcBef>
            </a:pPr>
            <a:r>
              <a:rPr lang="en-US" sz="2650">
                <a:latin typeface="+mj-lt"/>
              </a:rPr>
              <a:t>Gathering Contact Information (getting ready for additional control measures)</a:t>
            </a:r>
          </a:p>
          <a:p>
            <a:pPr marL="731520" lvl="1" indent="-342900">
              <a:spcBef>
                <a:spcPts val="0"/>
              </a:spcBef>
              <a:buClr>
                <a:schemeClr val="tx2"/>
              </a:buClr>
            </a:pPr>
            <a:endParaRPr lang="en-US" sz="2800">
              <a:latin typeface="+mj-lt"/>
            </a:endParaRPr>
          </a:p>
          <a:p>
            <a:pPr marL="628650" indent="-514350">
              <a:spcBef>
                <a:spcPts val="0"/>
              </a:spcBef>
            </a:pPr>
            <a:r>
              <a:rPr lang="en-US" sz="2800" b="1">
                <a:latin typeface="+mj-lt"/>
              </a:rPr>
              <a:t>PART 2: Instituting Control Measures </a:t>
            </a:r>
          </a:p>
          <a:p>
            <a:pPr marL="1023938" lvl="1" indent="-450850">
              <a:spcBef>
                <a:spcPts val="0"/>
              </a:spcBef>
            </a:pPr>
            <a:r>
              <a:rPr lang="en-US" sz="2650">
                <a:latin typeface="+mj-lt"/>
              </a:rPr>
              <a:t>Making sure patient is isolated.</a:t>
            </a:r>
          </a:p>
          <a:p>
            <a:pPr marL="1023938" lvl="1" indent="-450850">
              <a:spcBef>
                <a:spcPts val="0"/>
              </a:spcBef>
            </a:pPr>
            <a:r>
              <a:rPr lang="en-US" sz="2650">
                <a:latin typeface="+mj-lt"/>
              </a:rPr>
              <a:t>Planning next steps for contacts.</a:t>
            </a:r>
          </a:p>
        </p:txBody>
      </p:sp>
      <p:sp>
        <p:nvSpPr>
          <p:cNvPr id="4" name="Slide Number Placeholder 3">
            <a:extLst>
              <a:ext uri="{FF2B5EF4-FFF2-40B4-BE49-F238E27FC236}">
                <a16:creationId xmlns:a16="http://schemas.microsoft.com/office/drawing/2014/main" id="{0536B77D-4E1C-E976-F0F0-6F8768B85EF5}"/>
              </a:ext>
            </a:extLst>
          </p:cNvPr>
          <p:cNvSpPr>
            <a:spLocks noGrp="1"/>
          </p:cNvSpPr>
          <p:nvPr>
            <p:ph type="sldNum" sz="quarter" idx="12"/>
          </p:nvPr>
        </p:nvSpPr>
        <p:spPr/>
        <p:txBody>
          <a:bodyPr/>
          <a:lstStyle/>
          <a:p>
            <a:fld id="{42D63805-6B3A-4718-8F91-8B9405BA4DEA}" type="slidenum">
              <a:rPr lang="en-US" smtClean="0"/>
              <a:t>51</a:t>
            </a:fld>
            <a:endParaRPr lang="en-US"/>
          </a:p>
        </p:txBody>
      </p:sp>
    </p:spTree>
    <p:extLst>
      <p:ext uri="{BB962C8B-B14F-4D97-AF65-F5344CB8AC3E}">
        <p14:creationId xmlns:p14="http://schemas.microsoft.com/office/powerpoint/2010/main" val="8349196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160000" cy="1143000"/>
          </a:xfrm>
        </p:spPr>
        <p:txBody>
          <a:bodyPr>
            <a:normAutofit/>
          </a:bodyPr>
          <a:lstStyle/>
          <a:p>
            <a:r>
              <a:rPr lang="en-US"/>
              <a:t>Step 1: Review and acknowledge event in MAVEN.</a:t>
            </a:r>
          </a:p>
        </p:txBody>
      </p:sp>
      <p:sp>
        <p:nvSpPr>
          <p:cNvPr id="3" name="Content Placeholder 2"/>
          <p:cNvSpPr>
            <a:spLocks noGrp="1"/>
          </p:cNvSpPr>
          <p:nvPr>
            <p:ph idx="1"/>
          </p:nvPr>
        </p:nvSpPr>
        <p:spPr/>
        <p:txBody>
          <a:bodyPr>
            <a:normAutofit/>
          </a:bodyPr>
          <a:lstStyle/>
          <a:p>
            <a:pPr marL="342900" indent="-342900">
              <a:spcBef>
                <a:spcPts val="0"/>
              </a:spcBef>
            </a:pPr>
            <a:r>
              <a:rPr lang="en-US" sz="2400">
                <a:latin typeface="+mj-lt"/>
              </a:rPr>
              <a:t>Typically, a suspect mumps event will be entered into MAVEN by an Epi at MDPH after receiving a phone call from a provider. </a:t>
            </a:r>
          </a:p>
          <a:p>
            <a:pPr marL="342900" indent="-342900">
              <a:spcBef>
                <a:spcPts val="0"/>
              </a:spcBef>
            </a:pPr>
            <a:endParaRPr lang="en-US" sz="2400">
              <a:latin typeface="+mj-lt"/>
            </a:endParaRPr>
          </a:p>
          <a:p>
            <a:pPr marL="342900" indent="-342900">
              <a:spcBef>
                <a:spcPts val="0"/>
              </a:spcBef>
            </a:pPr>
            <a:r>
              <a:rPr lang="en-US" sz="2400">
                <a:latin typeface="+mj-lt"/>
              </a:rPr>
              <a:t>To see which MDPH Epi is assigned to the case, open the </a:t>
            </a:r>
            <a:r>
              <a:rPr lang="en-US" sz="2400" u="sng">
                <a:latin typeface="+mj-lt"/>
              </a:rPr>
              <a:t>Tasks Tab </a:t>
            </a:r>
            <a:r>
              <a:rPr lang="en-US" sz="2400">
                <a:latin typeface="+mj-lt"/>
              </a:rPr>
              <a:t>and look under “Assigned To”.  </a:t>
            </a:r>
          </a:p>
          <a:p>
            <a:pPr marL="914400" lvl="1" indent="-514350">
              <a:buFont typeface="+mj-lt"/>
              <a:buAutoNum type="arabicPeriod"/>
            </a:pPr>
            <a:endParaRPr lang="en-US"/>
          </a:p>
        </p:txBody>
      </p:sp>
      <p:sp>
        <p:nvSpPr>
          <p:cNvPr id="5" name="Slide Number Placeholder 4"/>
          <p:cNvSpPr>
            <a:spLocks noGrp="1"/>
          </p:cNvSpPr>
          <p:nvPr>
            <p:ph type="sldNum" sz="quarter" idx="12"/>
          </p:nvPr>
        </p:nvSpPr>
        <p:spPr/>
        <p:txBody>
          <a:bodyPr/>
          <a:lstStyle/>
          <a:p>
            <a:fld id="{685602AB-B368-4134-B090-96D43D6EFBC1}" type="slidenum">
              <a:rPr lang="en-US" smtClean="0"/>
              <a:pPr/>
              <a:t>52</a:t>
            </a:fld>
            <a:endParaRPr lang="en-US"/>
          </a:p>
        </p:txBody>
      </p:sp>
      <p:sp>
        <p:nvSpPr>
          <p:cNvPr id="6" name="Title 1"/>
          <p:cNvSpPr txBox="1">
            <a:spLocks/>
          </p:cNvSpPr>
          <p:nvPr/>
        </p:nvSpPr>
        <p:spPr bwMode="auto">
          <a:xfrm>
            <a:off x="6705600" y="34925"/>
            <a:ext cx="2895600" cy="457200"/>
          </a:xfrm>
          <a:prstGeom prst="rect">
            <a:avLst/>
          </a:prstGeom>
          <a:noFill/>
          <a:ln w="9525">
            <a:noFill/>
            <a:miter lim="800000"/>
            <a:headEnd/>
            <a:tailEnd/>
          </a:ln>
        </p:spPr>
        <p:txBody>
          <a:bodyPr anchor="b"/>
          <a:lstStyle/>
          <a:p>
            <a:pPr algn="ctr"/>
            <a:r>
              <a:rPr lang="en-US" altLang="en-US" sz="2400" b="1">
                <a:solidFill>
                  <a:schemeClr val="bg1"/>
                </a:solidFill>
                <a:latin typeface="Century Gothic" pitchFamily="34" charset="0"/>
              </a:rPr>
              <a:t>MAVEN</a:t>
            </a:r>
          </a:p>
        </p:txBody>
      </p:sp>
      <p:grpSp>
        <p:nvGrpSpPr>
          <p:cNvPr id="7" name="Group 6"/>
          <p:cNvGrpSpPr/>
          <p:nvPr/>
        </p:nvGrpSpPr>
        <p:grpSpPr>
          <a:xfrm>
            <a:off x="2155372" y="3642979"/>
            <a:ext cx="7271657" cy="2257428"/>
            <a:chOff x="990600" y="4535257"/>
            <a:chExt cx="7271657" cy="2257428"/>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785" t="22000" r="7643" b="42952"/>
            <a:stretch/>
          </p:blipFill>
          <p:spPr bwMode="auto">
            <a:xfrm>
              <a:off x="990600" y="4789714"/>
              <a:ext cx="7271657" cy="2002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own Arrow 3"/>
            <p:cNvSpPr/>
            <p:nvPr/>
          </p:nvSpPr>
          <p:spPr>
            <a:xfrm rot="2038877">
              <a:off x="4126480" y="4535257"/>
              <a:ext cx="457200" cy="4541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F53C42E0-8D58-EBF0-CFC9-1939C7B47F96}"/>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Tree>
    <p:extLst>
      <p:ext uri="{BB962C8B-B14F-4D97-AF65-F5344CB8AC3E}">
        <p14:creationId xmlns:p14="http://schemas.microsoft.com/office/powerpoint/2010/main" val="1495366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70204"/>
            <a:ext cx="10160000" cy="1143000"/>
          </a:xfrm>
        </p:spPr>
        <p:txBody>
          <a:bodyPr/>
          <a:lstStyle/>
          <a:p>
            <a:r>
              <a:rPr lang="en-US" sz="3200"/>
              <a:t>Step 2: Call case to collect important information for Case Report Form.</a:t>
            </a:r>
          </a:p>
        </p:txBody>
      </p:sp>
      <p:sp>
        <p:nvSpPr>
          <p:cNvPr id="3" name="Content Placeholder 2"/>
          <p:cNvSpPr>
            <a:spLocks noGrp="1"/>
          </p:cNvSpPr>
          <p:nvPr>
            <p:ph sz="half" idx="1"/>
          </p:nvPr>
        </p:nvSpPr>
        <p:spPr>
          <a:xfrm>
            <a:off x="609600" y="1886712"/>
            <a:ext cx="4876800" cy="4590288"/>
          </a:xfrm>
        </p:spPr>
        <p:txBody>
          <a:bodyPr>
            <a:normAutofit/>
          </a:bodyPr>
          <a:lstStyle/>
          <a:p>
            <a:pPr marL="0" indent="0" algn="ctr">
              <a:spcBef>
                <a:spcPts val="0"/>
              </a:spcBef>
              <a:buNone/>
            </a:pPr>
            <a:endParaRPr lang="en-US" sz="1050" b="1">
              <a:solidFill>
                <a:schemeClr val="tx2"/>
              </a:solidFill>
              <a:latin typeface="+mj-lt"/>
            </a:endParaRPr>
          </a:p>
          <a:p>
            <a:pPr marL="0" indent="0" algn="ctr">
              <a:spcBef>
                <a:spcPts val="0"/>
              </a:spcBef>
              <a:buNone/>
            </a:pPr>
            <a:endParaRPr lang="en-US" sz="1050" b="1">
              <a:solidFill>
                <a:schemeClr val="tx2"/>
              </a:solidFill>
              <a:latin typeface="+mj-lt"/>
            </a:endParaRPr>
          </a:p>
          <a:p>
            <a:pPr marL="350838" indent="-238125">
              <a:spcBef>
                <a:spcPts val="0"/>
              </a:spcBef>
            </a:pPr>
            <a:r>
              <a:rPr lang="en-US" sz="2000" b="1">
                <a:latin typeface="+mj-lt"/>
              </a:rPr>
              <a:t>Symptom History </a:t>
            </a:r>
            <a:r>
              <a:rPr lang="en-US" sz="2000">
                <a:latin typeface="+mj-lt"/>
              </a:rPr>
              <a:t>(Review the symptoms experienced, swelling onset date is critical) (QP #3)</a:t>
            </a:r>
          </a:p>
          <a:p>
            <a:pPr marL="350838" indent="-238125">
              <a:spcBef>
                <a:spcPts val="0"/>
              </a:spcBef>
            </a:pPr>
            <a:r>
              <a:rPr lang="en-US" sz="2000" b="1">
                <a:latin typeface="+mj-lt"/>
              </a:rPr>
              <a:t>MMR Vaccination History </a:t>
            </a:r>
            <a:r>
              <a:rPr lang="en-US" sz="2000">
                <a:latin typeface="+mj-lt"/>
              </a:rPr>
              <a:t>(if not already known from ordering provider)? (QP #4)</a:t>
            </a:r>
          </a:p>
          <a:p>
            <a:pPr marL="350838" indent="-238125">
              <a:spcBef>
                <a:spcPts val="0"/>
              </a:spcBef>
            </a:pPr>
            <a:r>
              <a:rPr lang="en-US" sz="2000" b="1">
                <a:latin typeface="+mj-lt"/>
              </a:rPr>
              <a:t>Occupation/school </a:t>
            </a:r>
            <a:r>
              <a:rPr lang="en-US" sz="2000">
                <a:latin typeface="+mj-lt"/>
              </a:rPr>
              <a:t>(if so, where and did they work/attend school while infectious)? (QP #2) </a:t>
            </a:r>
          </a:p>
          <a:p>
            <a:pPr marL="350838" indent="-238125">
              <a:spcBef>
                <a:spcPts val="0"/>
              </a:spcBef>
            </a:pPr>
            <a:r>
              <a:rPr lang="en-US" sz="2000" b="1">
                <a:latin typeface="+mj-lt"/>
              </a:rPr>
              <a:t>Race/ethnicity </a:t>
            </a:r>
            <a:r>
              <a:rPr lang="en-US" sz="2000">
                <a:latin typeface="+mj-lt"/>
              </a:rPr>
              <a:t>(if not known by provider)? </a:t>
            </a:r>
          </a:p>
          <a:p>
            <a:pPr>
              <a:spcBef>
                <a:spcPts val="0"/>
              </a:spcBef>
            </a:pPr>
            <a:endParaRPr lang="en-US" sz="1800">
              <a:latin typeface="+mj-lt"/>
            </a:endParaRPr>
          </a:p>
          <a:p>
            <a:pPr marL="457200" indent="-457200">
              <a:spcBef>
                <a:spcPts val="0"/>
              </a:spcBef>
              <a:buFont typeface="Wingdings" panose="05000000000000000000" pitchFamily="2" charset="2"/>
              <a:buChar char="Ø"/>
            </a:pPr>
            <a:endParaRPr lang="en-US" sz="1800" b="1">
              <a:latin typeface="+mj-lt"/>
            </a:endParaRPr>
          </a:p>
          <a:p>
            <a:pPr lvl="1">
              <a:spcBef>
                <a:spcPts val="0"/>
              </a:spcBef>
            </a:pPr>
            <a:endParaRPr lang="en-US" sz="1600">
              <a:latin typeface="+mj-lt"/>
            </a:endParaRPr>
          </a:p>
        </p:txBody>
      </p:sp>
      <p:sp>
        <p:nvSpPr>
          <p:cNvPr id="6" name="Content Placeholder 5">
            <a:extLst>
              <a:ext uri="{FF2B5EF4-FFF2-40B4-BE49-F238E27FC236}">
                <a16:creationId xmlns:a16="http://schemas.microsoft.com/office/drawing/2014/main" id="{D25449A9-6A4C-95D7-8BDC-6CC61C14EE5D}"/>
              </a:ext>
            </a:extLst>
          </p:cNvPr>
          <p:cNvSpPr>
            <a:spLocks noGrp="1"/>
          </p:cNvSpPr>
          <p:nvPr>
            <p:ph sz="half" idx="2"/>
          </p:nvPr>
        </p:nvSpPr>
        <p:spPr>
          <a:xfrm>
            <a:off x="5892800" y="1886712"/>
            <a:ext cx="4876800" cy="4590288"/>
          </a:xfrm>
        </p:spPr>
        <p:txBody>
          <a:bodyPr>
            <a:normAutofit/>
          </a:bodyPr>
          <a:lstStyle/>
          <a:p>
            <a:pPr marL="350838" indent="-238125">
              <a:spcBef>
                <a:spcPts val="0"/>
              </a:spcBef>
            </a:pPr>
            <a:endParaRPr lang="en-US" sz="900" b="1">
              <a:latin typeface="+mj-lt"/>
            </a:endParaRPr>
          </a:p>
          <a:p>
            <a:pPr marL="350838" indent="-238125">
              <a:spcBef>
                <a:spcPts val="0"/>
              </a:spcBef>
            </a:pPr>
            <a:endParaRPr lang="en-US" sz="900" b="1">
              <a:latin typeface="+mj-lt"/>
            </a:endParaRPr>
          </a:p>
          <a:p>
            <a:pPr marL="350838" indent="-238125">
              <a:spcBef>
                <a:spcPts val="0"/>
              </a:spcBef>
            </a:pPr>
            <a:r>
              <a:rPr lang="en-US" sz="2000" b="1">
                <a:latin typeface="+mj-lt"/>
              </a:rPr>
              <a:t>Risk History</a:t>
            </a:r>
          </a:p>
          <a:p>
            <a:pPr marL="573723" lvl="1" indent="-238125">
              <a:spcBef>
                <a:spcPts val="0"/>
              </a:spcBef>
            </a:pPr>
            <a:r>
              <a:rPr lang="en-US" sz="2000" b="1">
                <a:latin typeface="+mj-lt"/>
              </a:rPr>
              <a:t>Contact with another case of mumps, or someone with similar symptoms? </a:t>
            </a:r>
            <a:r>
              <a:rPr lang="en-US" sz="2000">
                <a:latin typeface="+mj-lt"/>
              </a:rPr>
              <a:t>(QP #5)</a:t>
            </a:r>
          </a:p>
          <a:p>
            <a:pPr marL="573723" lvl="1" indent="-238125">
              <a:spcBef>
                <a:spcPts val="0"/>
              </a:spcBef>
            </a:pPr>
            <a:r>
              <a:rPr lang="en-US" sz="2000" b="1">
                <a:latin typeface="+mj-lt"/>
              </a:rPr>
              <a:t>Travel History </a:t>
            </a:r>
            <a:r>
              <a:rPr lang="en-US" sz="2000">
                <a:latin typeface="+mj-lt"/>
              </a:rPr>
              <a:t>(including where and dates), </a:t>
            </a:r>
            <a:r>
              <a:rPr lang="en-US" sz="2000" b="1">
                <a:latin typeface="+mj-lt"/>
              </a:rPr>
              <a:t>or recent out of town visitors </a:t>
            </a:r>
            <a:r>
              <a:rPr lang="en-US" sz="2000">
                <a:latin typeface="+mj-lt"/>
              </a:rPr>
              <a:t>(from where and dates)? (QP #5) </a:t>
            </a:r>
          </a:p>
          <a:p>
            <a:pPr marL="573723" lvl="1" indent="-238125">
              <a:spcBef>
                <a:spcPts val="0"/>
              </a:spcBef>
            </a:pPr>
            <a:r>
              <a:rPr lang="en-US" sz="2000" b="1">
                <a:latin typeface="+mj-lt"/>
              </a:rPr>
              <a:t>Any recent dental work? </a:t>
            </a:r>
            <a:r>
              <a:rPr lang="en-US" sz="2000">
                <a:latin typeface="+mj-lt"/>
              </a:rPr>
              <a:t>(No QP, but put in Notes)</a:t>
            </a:r>
          </a:p>
          <a:p>
            <a:pPr marL="573723" lvl="1" indent="-238125">
              <a:spcBef>
                <a:spcPts val="0"/>
              </a:spcBef>
            </a:pPr>
            <a:r>
              <a:rPr lang="en-US" sz="2000" b="1">
                <a:latin typeface="+mj-lt"/>
              </a:rPr>
              <a:t>Transmission setting </a:t>
            </a:r>
            <a:r>
              <a:rPr lang="en-US" sz="2000">
                <a:latin typeface="+mj-lt"/>
              </a:rPr>
              <a:t>(childcare, school, healthcare setting)? (QP #5) </a:t>
            </a:r>
          </a:p>
          <a:p>
            <a:pPr>
              <a:spcBef>
                <a:spcPts val="0"/>
              </a:spcBef>
            </a:pPr>
            <a:endParaRPr lang="en-US" sz="2000"/>
          </a:p>
        </p:txBody>
      </p:sp>
      <p:sp>
        <p:nvSpPr>
          <p:cNvPr id="5" name="TextBox 4">
            <a:extLst>
              <a:ext uri="{FF2B5EF4-FFF2-40B4-BE49-F238E27FC236}">
                <a16:creationId xmlns:a16="http://schemas.microsoft.com/office/drawing/2014/main" id="{3C836EF0-7B6F-BBB7-ADE4-C068D64821B3}"/>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7" name="TextBox 6">
            <a:extLst>
              <a:ext uri="{FF2B5EF4-FFF2-40B4-BE49-F238E27FC236}">
                <a16:creationId xmlns:a16="http://schemas.microsoft.com/office/drawing/2014/main" id="{82723804-C640-8D9F-BEF6-00BBF012A7C4}"/>
              </a:ext>
            </a:extLst>
          </p:cNvPr>
          <p:cNvSpPr txBox="1"/>
          <p:nvPr/>
        </p:nvSpPr>
        <p:spPr>
          <a:xfrm>
            <a:off x="762000" y="6172200"/>
            <a:ext cx="9855200" cy="923330"/>
          </a:xfrm>
          <a:prstGeom prst="rect">
            <a:avLst/>
          </a:prstGeom>
          <a:noFill/>
        </p:spPr>
        <p:txBody>
          <a:bodyPr wrap="square" rtlCol="0">
            <a:spAutoFit/>
          </a:bodyPr>
          <a:lstStyle/>
          <a:p>
            <a:r>
              <a:rPr lang="en-US" sz="1800">
                <a:solidFill>
                  <a:srgbClr val="FF0000"/>
                </a:solidFill>
                <a:latin typeface="+mj-lt"/>
              </a:rPr>
              <a:t>Risk History Time Period is generally one month (up to 25 days) prior to onset so we can hopefully determine where they may have been exposed to mumps (risk history).  </a:t>
            </a:r>
          </a:p>
          <a:p>
            <a:endParaRPr lang="en-US"/>
          </a:p>
        </p:txBody>
      </p:sp>
      <p:sp>
        <p:nvSpPr>
          <p:cNvPr id="8" name="TextBox 7">
            <a:extLst>
              <a:ext uri="{FF2B5EF4-FFF2-40B4-BE49-F238E27FC236}">
                <a16:creationId xmlns:a16="http://schemas.microsoft.com/office/drawing/2014/main" id="{B85AC37D-9BDE-3DCE-ACA0-3614F0D7C49E}"/>
              </a:ext>
            </a:extLst>
          </p:cNvPr>
          <p:cNvSpPr txBox="1"/>
          <p:nvPr/>
        </p:nvSpPr>
        <p:spPr>
          <a:xfrm>
            <a:off x="203200" y="1752600"/>
            <a:ext cx="4140200" cy="646331"/>
          </a:xfrm>
          <a:prstGeom prst="rect">
            <a:avLst/>
          </a:prstGeom>
          <a:noFill/>
        </p:spPr>
        <p:txBody>
          <a:bodyPr wrap="square" rtlCol="0">
            <a:spAutoFit/>
          </a:bodyPr>
          <a:lstStyle/>
          <a:p>
            <a:pPr algn="ctr"/>
            <a:r>
              <a:rPr lang="en-US" sz="1800" b="1">
                <a:solidFill>
                  <a:schemeClr val="tx2"/>
                </a:solidFill>
                <a:latin typeface="+mj-lt"/>
              </a:rPr>
              <a:t>Questions to ask the Patient </a:t>
            </a:r>
          </a:p>
          <a:p>
            <a:pPr algn="ctr"/>
            <a:endParaRPr lang="en-US"/>
          </a:p>
        </p:txBody>
      </p:sp>
      <p:sp>
        <p:nvSpPr>
          <p:cNvPr id="4" name="Slide Number Placeholder 3">
            <a:extLst>
              <a:ext uri="{FF2B5EF4-FFF2-40B4-BE49-F238E27FC236}">
                <a16:creationId xmlns:a16="http://schemas.microsoft.com/office/drawing/2014/main" id="{001CF36D-4F77-501A-E2B9-A1BDA62EA226}"/>
              </a:ext>
            </a:extLst>
          </p:cNvPr>
          <p:cNvSpPr>
            <a:spLocks noGrp="1"/>
          </p:cNvSpPr>
          <p:nvPr>
            <p:ph type="sldNum" sz="quarter" idx="12"/>
          </p:nvPr>
        </p:nvSpPr>
        <p:spPr/>
        <p:txBody>
          <a:bodyPr/>
          <a:lstStyle/>
          <a:p>
            <a:fld id="{42D63805-6B3A-4718-8F91-8B9405BA4DEA}" type="slidenum">
              <a:rPr lang="en-US" smtClean="0"/>
              <a:t>53</a:t>
            </a:fld>
            <a:endParaRPr lang="en-US"/>
          </a:p>
        </p:txBody>
      </p:sp>
      <p:sp>
        <p:nvSpPr>
          <p:cNvPr id="9" name="TextBox 8">
            <a:extLst>
              <a:ext uri="{FF2B5EF4-FFF2-40B4-BE49-F238E27FC236}">
                <a16:creationId xmlns:a16="http://schemas.microsoft.com/office/drawing/2014/main" id="{2915BF70-C7D7-8F90-D886-F4C4E2DD7AA3}"/>
              </a:ext>
            </a:extLst>
          </p:cNvPr>
          <p:cNvSpPr txBox="1"/>
          <p:nvPr/>
        </p:nvSpPr>
        <p:spPr>
          <a:xfrm>
            <a:off x="9836458" y="1295400"/>
            <a:ext cx="2384117" cy="923330"/>
          </a:xfrm>
          <a:prstGeom prst="rect">
            <a:avLst/>
          </a:prstGeom>
          <a:solidFill>
            <a:schemeClr val="bg2"/>
          </a:solidFill>
          <a:ln>
            <a:solidFill>
              <a:schemeClr val="tx1"/>
            </a:solidFill>
          </a:ln>
        </p:spPr>
        <p:txBody>
          <a:bodyPr wrap="square" rtlCol="0">
            <a:spAutoFit/>
          </a:bodyPr>
          <a:lstStyle/>
          <a:p>
            <a:pPr algn="ctr"/>
            <a:r>
              <a:rPr lang="en-US"/>
              <a:t>2023 Case Definition Change: Swelling of </a:t>
            </a:r>
            <a:r>
              <a:rPr lang="en-US" b="1">
                <a:highlight>
                  <a:srgbClr val="FFFF00"/>
                </a:highlight>
              </a:rPr>
              <a:t>any duration</a:t>
            </a:r>
          </a:p>
        </p:txBody>
      </p:sp>
    </p:spTree>
    <p:extLst>
      <p:ext uri="{BB962C8B-B14F-4D97-AF65-F5344CB8AC3E}">
        <p14:creationId xmlns:p14="http://schemas.microsoft.com/office/powerpoint/2010/main" val="25216820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 3: Identify all contacts who have been exposed.</a:t>
            </a:r>
          </a:p>
        </p:txBody>
      </p:sp>
      <p:sp>
        <p:nvSpPr>
          <p:cNvPr id="3" name="Content Placeholder 2"/>
          <p:cNvSpPr>
            <a:spLocks noGrp="1"/>
          </p:cNvSpPr>
          <p:nvPr>
            <p:ph idx="1"/>
          </p:nvPr>
        </p:nvSpPr>
        <p:spPr/>
        <p:txBody>
          <a:bodyPr>
            <a:normAutofit/>
          </a:bodyPr>
          <a:lstStyle/>
          <a:p>
            <a:pPr marL="342900" indent="-342900"/>
            <a:r>
              <a:rPr lang="en-US" sz="2000">
                <a:latin typeface="+mj-lt"/>
              </a:rPr>
              <a:t>Think about people in the following groups who were in close contact (within 6- feet) with the case during their infectious period or had direct contact with case’s respiratory secretions: </a:t>
            </a:r>
          </a:p>
          <a:p>
            <a:pPr marL="633413" lvl="1" indent="-292100"/>
            <a:r>
              <a:rPr lang="en-US" sz="1850">
                <a:latin typeface="+mj-lt"/>
              </a:rPr>
              <a:t>Household members</a:t>
            </a:r>
          </a:p>
          <a:p>
            <a:pPr marL="633413" lvl="1" indent="-292100"/>
            <a:r>
              <a:rPr lang="en-US" sz="1850">
                <a:latin typeface="+mj-lt"/>
              </a:rPr>
              <a:t>School/daycare</a:t>
            </a:r>
          </a:p>
          <a:p>
            <a:pPr marL="633413" lvl="1" indent="-292100"/>
            <a:r>
              <a:rPr lang="en-US" sz="1850">
                <a:latin typeface="+mj-lt"/>
              </a:rPr>
              <a:t>Co-workers</a:t>
            </a:r>
          </a:p>
          <a:p>
            <a:pPr marL="633413" lvl="1" indent="-292100"/>
            <a:r>
              <a:rPr lang="en-US" sz="1850">
                <a:latin typeface="+mj-lt"/>
              </a:rPr>
              <a:t>Staff and patients at medical facility where case was seen</a:t>
            </a:r>
          </a:p>
          <a:p>
            <a:pPr marL="633413" lvl="1" indent="-292100"/>
            <a:r>
              <a:rPr lang="en-US" sz="1850">
                <a:latin typeface="+mj-lt"/>
              </a:rPr>
              <a:t>Religious/social groups </a:t>
            </a:r>
          </a:p>
          <a:p>
            <a:pPr marL="633413" lvl="1" indent="-292100"/>
            <a:r>
              <a:rPr lang="en-US" sz="1850">
                <a:latin typeface="+mj-lt"/>
              </a:rPr>
              <a:t>Sports teams/other extra-curricular groups </a:t>
            </a:r>
          </a:p>
          <a:p>
            <a:pPr marL="633413" lvl="1" indent="-292100"/>
            <a:r>
              <a:rPr lang="en-US" sz="1850">
                <a:latin typeface="+mj-lt"/>
              </a:rPr>
              <a:t>Bus/carpool mates </a:t>
            </a:r>
          </a:p>
          <a:p>
            <a:pPr marL="633413" lvl="1" indent="-292100"/>
            <a:r>
              <a:rPr lang="en-US" sz="1850">
                <a:latin typeface="+mj-lt"/>
              </a:rPr>
              <a:t>Close friends </a:t>
            </a:r>
          </a:p>
          <a:p>
            <a:pPr marL="0" indent="0" algn="ctr">
              <a:buNone/>
            </a:pPr>
            <a:endParaRPr lang="en-US" sz="2000">
              <a:latin typeface="+mj-lt"/>
            </a:endParaRPr>
          </a:p>
          <a:p>
            <a:pPr lvl="1"/>
            <a:endParaRPr lang="en-US"/>
          </a:p>
        </p:txBody>
      </p:sp>
      <p:pic>
        <p:nvPicPr>
          <p:cNvPr id="5" name="Picture 2">
            <a:extLst>
              <a:ext uri="{FF2B5EF4-FFF2-40B4-BE49-F238E27FC236}">
                <a16:creationId xmlns:a16="http://schemas.microsoft.com/office/drawing/2014/main" id="{798CA08B-4570-6624-3A4D-10A098F210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4948274"/>
            <a:ext cx="2514600" cy="1890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4E021733-67DB-73BF-C45E-6643E9201630}"/>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6" name="TextBox 5">
            <a:extLst>
              <a:ext uri="{FF2B5EF4-FFF2-40B4-BE49-F238E27FC236}">
                <a16:creationId xmlns:a16="http://schemas.microsoft.com/office/drawing/2014/main" id="{BEE0E0F0-AD8D-2036-6800-8A9D8875B510}"/>
              </a:ext>
            </a:extLst>
          </p:cNvPr>
          <p:cNvSpPr txBox="1"/>
          <p:nvPr/>
        </p:nvSpPr>
        <p:spPr>
          <a:xfrm>
            <a:off x="7950200" y="2721608"/>
            <a:ext cx="2819400" cy="1200329"/>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hlinkClick r:id="rId4"/>
              </a:rPr>
              <a:t>Exposure</a:t>
            </a:r>
            <a:r>
              <a:rPr lang="en-US" b="1"/>
              <a:t>: Close Proximity for prolonged period of time and/or exposure to respiratory secretions.</a:t>
            </a:r>
          </a:p>
        </p:txBody>
      </p:sp>
      <p:sp>
        <p:nvSpPr>
          <p:cNvPr id="7" name="Slide Number Placeholder 6">
            <a:extLst>
              <a:ext uri="{FF2B5EF4-FFF2-40B4-BE49-F238E27FC236}">
                <a16:creationId xmlns:a16="http://schemas.microsoft.com/office/drawing/2014/main" id="{94C615DC-00B4-6597-0BF7-91A17ECD9482}"/>
              </a:ext>
            </a:extLst>
          </p:cNvPr>
          <p:cNvSpPr>
            <a:spLocks noGrp="1"/>
          </p:cNvSpPr>
          <p:nvPr>
            <p:ph type="sldNum" sz="quarter" idx="12"/>
          </p:nvPr>
        </p:nvSpPr>
        <p:spPr/>
        <p:txBody>
          <a:bodyPr/>
          <a:lstStyle/>
          <a:p>
            <a:fld id="{42D63805-6B3A-4718-8F91-8B9405BA4DEA}" type="slidenum">
              <a:rPr lang="en-US" smtClean="0"/>
              <a:t>54</a:t>
            </a:fld>
            <a:endParaRPr lang="en-US"/>
          </a:p>
        </p:txBody>
      </p:sp>
    </p:spTree>
    <p:extLst>
      <p:ext uri="{BB962C8B-B14F-4D97-AF65-F5344CB8AC3E}">
        <p14:creationId xmlns:p14="http://schemas.microsoft.com/office/powerpoint/2010/main" val="11921631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 4: Identify </a:t>
            </a:r>
            <a:r>
              <a:rPr lang="en-US" err="1"/>
              <a:t>Susceptibles</a:t>
            </a:r>
            <a:endParaRPr lang="en-US"/>
          </a:p>
        </p:txBody>
      </p:sp>
      <p:sp>
        <p:nvSpPr>
          <p:cNvPr id="3" name="Content Placeholder 2"/>
          <p:cNvSpPr>
            <a:spLocks noGrp="1"/>
          </p:cNvSpPr>
          <p:nvPr>
            <p:ph idx="1"/>
          </p:nvPr>
        </p:nvSpPr>
        <p:spPr/>
        <p:txBody>
          <a:bodyPr>
            <a:normAutofit/>
          </a:bodyPr>
          <a:lstStyle/>
          <a:p>
            <a:pPr marL="0" indent="0">
              <a:spcBef>
                <a:spcPts val="0"/>
              </a:spcBef>
              <a:buNone/>
            </a:pPr>
            <a:endParaRPr lang="en-US" sz="3000" u="sng">
              <a:latin typeface="+mj-lt"/>
            </a:endParaRPr>
          </a:p>
          <a:p>
            <a:pPr marL="457200" indent="-457200">
              <a:spcBef>
                <a:spcPts val="0"/>
              </a:spcBef>
            </a:pPr>
            <a:r>
              <a:rPr lang="en-US" sz="3000" u="sng">
                <a:latin typeface="+mj-lt"/>
              </a:rPr>
              <a:t>Susceptible to Mumps:</a:t>
            </a:r>
            <a:r>
              <a:rPr lang="en-US" sz="3000">
                <a:latin typeface="+mj-lt"/>
              </a:rPr>
              <a:t>  </a:t>
            </a:r>
            <a:r>
              <a:rPr lang="en-US" sz="2600">
                <a:latin typeface="+mj-lt"/>
              </a:rPr>
              <a:t>People who do not have evidence of immunity, including those with vaccine exemptions. </a:t>
            </a:r>
          </a:p>
          <a:p>
            <a:pPr marL="0" indent="0">
              <a:spcBef>
                <a:spcPts val="0"/>
              </a:spcBef>
              <a:buNone/>
            </a:pPr>
            <a:endParaRPr lang="en-US" sz="2600" b="1">
              <a:latin typeface="+mj-lt"/>
            </a:endParaRPr>
          </a:p>
          <a:p>
            <a:pPr marL="457200" indent="-457200">
              <a:spcBef>
                <a:spcPts val="0"/>
              </a:spcBef>
            </a:pPr>
            <a:r>
              <a:rPr lang="en-US" sz="3000" u="sng">
                <a:latin typeface="+mj-lt"/>
              </a:rPr>
              <a:t>Sufficient Evidence of Immunity to Mumps: </a:t>
            </a:r>
          </a:p>
          <a:p>
            <a:pPr marL="688975" lvl="1" indent="-225425">
              <a:spcBef>
                <a:spcPts val="0"/>
              </a:spcBef>
            </a:pPr>
            <a:r>
              <a:rPr lang="en-US" sz="2000">
                <a:latin typeface="+mj-lt"/>
              </a:rPr>
              <a:t>Birth in the US before 1957 (unless a healthcare worker) </a:t>
            </a:r>
          </a:p>
          <a:p>
            <a:pPr marL="688975" lvl="1" indent="-225425">
              <a:spcBef>
                <a:spcPts val="0"/>
              </a:spcBef>
            </a:pPr>
            <a:r>
              <a:rPr lang="en-US" sz="2000">
                <a:latin typeface="+mj-lt"/>
              </a:rPr>
              <a:t>Documentation of 2 doses of mumps containing vaccine</a:t>
            </a:r>
          </a:p>
          <a:p>
            <a:pPr marL="688975" lvl="1" indent="-225425">
              <a:spcBef>
                <a:spcPts val="0"/>
              </a:spcBef>
            </a:pPr>
            <a:r>
              <a:rPr lang="en-US" sz="2000">
                <a:latin typeface="+mj-lt"/>
              </a:rPr>
              <a:t>Serologic evidence of immunity or laboratory evidence of disease</a:t>
            </a:r>
          </a:p>
          <a:p>
            <a:pPr marL="240665" indent="0">
              <a:spcBef>
                <a:spcPts val="0"/>
              </a:spcBef>
              <a:buNone/>
            </a:pPr>
            <a:endParaRPr lang="en-US" sz="2000">
              <a:latin typeface="+mj-lt"/>
            </a:endParaRPr>
          </a:p>
          <a:p>
            <a:pPr marL="61913" indent="0">
              <a:spcBef>
                <a:spcPts val="0"/>
              </a:spcBef>
              <a:buNone/>
            </a:pPr>
            <a:r>
              <a:rPr lang="en-US" sz="3000" u="sng">
                <a:latin typeface="+mj-lt"/>
              </a:rPr>
              <a:t>Verbal past history of disease is NOT acceptable evidence of immunity. </a:t>
            </a:r>
          </a:p>
          <a:p>
            <a:pPr marL="582930" lvl="2" indent="0">
              <a:buNone/>
            </a:pPr>
            <a:endParaRPr lang="en-US" sz="2800"/>
          </a:p>
        </p:txBody>
      </p:sp>
      <p:sp>
        <p:nvSpPr>
          <p:cNvPr id="4" name="TextBox 3">
            <a:extLst>
              <a:ext uri="{FF2B5EF4-FFF2-40B4-BE49-F238E27FC236}">
                <a16:creationId xmlns:a16="http://schemas.microsoft.com/office/drawing/2014/main" id="{274BEB27-7A9F-4BA1-1CFA-5E4EF3041C97}"/>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5" name="Slide Number Placeholder 4">
            <a:extLst>
              <a:ext uri="{FF2B5EF4-FFF2-40B4-BE49-F238E27FC236}">
                <a16:creationId xmlns:a16="http://schemas.microsoft.com/office/drawing/2014/main" id="{8BF9259D-7818-0F4A-E76C-F69FF135845B}"/>
              </a:ext>
            </a:extLst>
          </p:cNvPr>
          <p:cNvSpPr>
            <a:spLocks noGrp="1"/>
          </p:cNvSpPr>
          <p:nvPr>
            <p:ph type="sldNum" sz="quarter" idx="12"/>
          </p:nvPr>
        </p:nvSpPr>
        <p:spPr/>
        <p:txBody>
          <a:bodyPr/>
          <a:lstStyle/>
          <a:p>
            <a:fld id="{42D63805-6B3A-4718-8F91-8B9405BA4DEA}" type="slidenum">
              <a:rPr lang="en-US" smtClean="0"/>
              <a:t>55</a:t>
            </a:fld>
            <a:endParaRPr lang="en-US"/>
          </a:p>
        </p:txBody>
      </p:sp>
    </p:spTree>
    <p:extLst>
      <p:ext uri="{BB962C8B-B14F-4D97-AF65-F5344CB8AC3E}">
        <p14:creationId xmlns:p14="http://schemas.microsoft.com/office/powerpoint/2010/main" val="34521558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 4: Identify </a:t>
            </a:r>
            <a:r>
              <a:rPr lang="en-US" err="1"/>
              <a:t>Susceptibles</a:t>
            </a:r>
            <a:endParaRPr lang="en-US"/>
          </a:p>
        </p:txBody>
      </p:sp>
      <p:sp>
        <p:nvSpPr>
          <p:cNvPr id="3" name="Content Placeholder 2"/>
          <p:cNvSpPr>
            <a:spLocks noGrp="1"/>
          </p:cNvSpPr>
          <p:nvPr>
            <p:ph idx="1"/>
          </p:nvPr>
        </p:nvSpPr>
        <p:spPr/>
        <p:txBody>
          <a:bodyPr/>
          <a:lstStyle/>
          <a:p>
            <a:pPr marL="342900" indent="-342900"/>
            <a:r>
              <a:rPr lang="en-US" sz="2400">
                <a:latin typeface="+mj-lt"/>
              </a:rPr>
              <a:t>Prioritize unvaccinated High-Risk Contacts and refer to healthcare providers.</a:t>
            </a:r>
          </a:p>
          <a:p>
            <a:pPr marL="565150" lvl="1" indent="-227013"/>
            <a:r>
              <a:rPr lang="en-US" sz="2250">
                <a:latin typeface="+mj-lt"/>
              </a:rPr>
              <a:t>Pregnant women</a:t>
            </a:r>
          </a:p>
          <a:p>
            <a:pPr marL="565150" lvl="1" indent="-227013"/>
            <a:r>
              <a:rPr lang="en-US" sz="2250">
                <a:latin typeface="+mj-lt"/>
              </a:rPr>
              <a:t>Immunosuppressed individuals </a:t>
            </a:r>
          </a:p>
          <a:p>
            <a:pPr marL="565150" lvl="1" indent="-227013"/>
            <a:r>
              <a:rPr lang="en-US" sz="2250">
                <a:latin typeface="+mj-lt"/>
              </a:rPr>
              <a:t>Infants &lt;12 months of age </a:t>
            </a:r>
          </a:p>
          <a:p>
            <a:pPr marL="457200" lvl="1" indent="0">
              <a:buNone/>
            </a:pPr>
            <a:endParaRPr lang="en-US"/>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28651"/>
          <a:stretch/>
        </p:blipFill>
        <p:spPr bwMode="auto">
          <a:xfrm>
            <a:off x="8686800" y="2438400"/>
            <a:ext cx="2388169" cy="2376487"/>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6" name="Picture 6" descr="http://share.upmc.com/wp-content/uploads/2015/02/pregnant-woman-on-couc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4178714"/>
            <a:ext cx="3609253" cy="240464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7618FC8-E245-7598-ACB1-7CFA2C44411A}"/>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5" name="Slide Number Placeholder 4">
            <a:extLst>
              <a:ext uri="{FF2B5EF4-FFF2-40B4-BE49-F238E27FC236}">
                <a16:creationId xmlns:a16="http://schemas.microsoft.com/office/drawing/2014/main" id="{14792ECA-8AC9-187D-F270-79613BCAE9CB}"/>
              </a:ext>
            </a:extLst>
          </p:cNvPr>
          <p:cNvSpPr>
            <a:spLocks noGrp="1"/>
          </p:cNvSpPr>
          <p:nvPr>
            <p:ph type="sldNum" sz="quarter" idx="12"/>
          </p:nvPr>
        </p:nvSpPr>
        <p:spPr/>
        <p:txBody>
          <a:bodyPr/>
          <a:lstStyle/>
          <a:p>
            <a:fld id="{42D63805-6B3A-4718-8F91-8B9405BA4DEA}" type="slidenum">
              <a:rPr lang="en-US" smtClean="0"/>
              <a:t>56</a:t>
            </a:fld>
            <a:endParaRPr lang="en-US"/>
          </a:p>
        </p:txBody>
      </p:sp>
    </p:spTree>
    <p:extLst>
      <p:ext uri="{BB962C8B-B14F-4D97-AF65-F5344CB8AC3E}">
        <p14:creationId xmlns:p14="http://schemas.microsoft.com/office/powerpoint/2010/main" val="450093287"/>
      </p:ext>
    </p:extLst>
  </p:cSld>
  <p:clrMapOvr>
    <a:masterClrMapping/>
  </p:clrMapOvr>
  <p:extLst>
    <p:ext uri="{6950BFC3-D8DA-4A85-94F7-54DA5524770B}">
      <p188:commentRel xmlns:p188="http://schemas.microsoft.com/office/powerpoint/2018/8/main" r:id="rId3"/>
    </p:ext>
  </p:extLs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3900"/>
            <a:ext cx="10312400" cy="1143000"/>
          </a:xfrm>
        </p:spPr>
        <p:txBody>
          <a:bodyPr/>
          <a:lstStyle/>
          <a:p>
            <a:r>
              <a:rPr lang="en-US" sz="3200"/>
              <a:t>Step 5:  Recommend immunization for all </a:t>
            </a:r>
            <a:r>
              <a:rPr lang="en-US" sz="3200" err="1"/>
              <a:t>susceptibles</a:t>
            </a:r>
            <a:r>
              <a:rPr lang="en-US" sz="3200"/>
              <a:t> &gt;12 months of age for which MMR is not contraindicated</a:t>
            </a:r>
          </a:p>
        </p:txBody>
      </p:sp>
      <p:sp>
        <p:nvSpPr>
          <p:cNvPr id="3" name="Content Placeholder 2"/>
          <p:cNvSpPr>
            <a:spLocks noGrp="1"/>
          </p:cNvSpPr>
          <p:nvPr>
            <p:ph idx="1"/>
          </p:nvPr>
        </p:nvSpPr>
        <p:spPr>
          <a:xfrm>
            <a:off x="609600" y="2209800"/>
            <a:ext cx="10160000" cy="4191000"/>
          </a:xfrm>
        </p:spPr>
        <p:txBody>
          <a:bodyPr>
            <a:normAutofit/>
          </a:bodyPr>
          <a:lstStyle/>
          <a:p>
            <a:pPr marL="463550" lvl="1" indent="-288925">
              <a:spcBef>
                <a:spcPts val="0"/>
              </a:spcBef>
              <a:buClr>
                <a:schemeClr val="tx2"/>
              </a:buClr>
            </a:pPr>
            <a:r>
              <a:rPr lang="en-US" sz="2400">
                <a:latin typeface="+mj-lt"/>
              </a:rPr>
              <a:t>Vaccinating an exposed individual who may be incubating mumps is not harmful </a:t>
            </a:r>
          </a:p>
          <a:p>
            <a:pPr marL="463550" lvl="1" indent="-288925">
              <a:spcBef>
                <a:spcPts val="0"/>
              </a:spcBef>
              <a:buClr>
                <a:schemeClr val="tx2"/>
              </a:buClr>
            </a:pPr>
            <a:endParaRPr lang="en-US" sz="1000">
              <a:latin typeface="+mj-lt"/>
            </a:endParaRPr>
          </a:p>
          <a:p>
            <a:pPr marL="737870" lvl="2" indent="-288925">
              <a:spcBef>
                <a:spcPts val="0"/>
              </a:spcBef>
              <a:buClr>
                <a:srgbClr val="C00000"/>
              </a:buClr>
            </a:pPr>
            <a:r>
              <a:rPr lang="en-US" sz="2250">
                <a:latin typeface="+mj-lt"/>
              </a:rPr>
              <a:t>The same applies to an individual who MAY have been vaccinated in the past but does not have a record of that vaccination.  </a:t>
            </a:r>
          </a:p>
          <a:p>
            <a:pPr marL="737870" lvl="2" indent="-288925">
              <a:spcBef>
                <a:spcPts val="0"/>
              </a:spcBef>
              <a:buClr>
                <a:schemeClr val="tx2"/>
              </a:buClr>
            </a:pPr>
            <a:endParaRPr lang="en-US" sz="1000">
              <a:latin typeface="+mj-lt"/>
            </a:endParaRPr>
          </a:p>
          <a:p>
            <a:pPr marL="463550" lvl="1" indent="-288925">
              <a:spcBef>
                <a:spcPts val="0"/>
              </a:spcBef>
              <a:buClr>
                <a:schemeClr val="tx2"/>
              </a:buClr>
            </a:pPr>
            <a:r>
              <a:rPr lang="en-US" sz="2400">
                <a:latin typeface="+mj-lt"/>
              </a:rPr>
              <a:t>Reminder: As a LBOH, you can give MMR to exposed contacts (MDPH vaccine unit has doses of MMR available to LBOHs) </a:t>
            </a:r>
          </a:p>
        </p:txBody>
      </p:sp>
      <p:pic>
        <p:nvPicPr>
          <p:cNvPr id="6148" name="Picture 4" descr="http://www.activistpost.com/wp-content/uploads/2015/02/MMRvacci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4892" y="4953000"/>
            <a:ext cx="2266524" cy="14478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3C0A4F-4546-B1D0-283C-2CE0DDD6A5D7}"/>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5" name="Slide Number Placeholder 4">
            <a:extLst>
              <a:ext uri="{FF2B5EF4-FFF2-40B4-BE49-F238E27FC236}">
                <a16:creationId xmlns:a16="http://schemas.microsoft.com/office/drawing/2014/main" id="{ABB4CBC2-900C-B4BE-1852-842537CB53BD}"/>
              </a:ext>
            </a:extLst>
          </p:cNvPr>
          <p:cNvSpPr>
            <a:spLocks noGrp="1"/>
          </p:cNvSpPr>
          <p:nvPr>
            <p:ph type="sldNum" sz="quarter" idx="12"/>
          </p:nvPr>
        </p:nvSpPr>
        <p:spPr/>
        <p:txBody>
          <a:bodyPr/>
          <a:lstStyle/>
          <a:p>
            <a:fld id="{42D63805-6B3A-4718-8F91-8B9405BA4DEA}" type="slidenum">
              <a:rPr lang="en-US" smtClean="0"/>
              <a:t>57</a:t>
            </a:fld>
            <a:endParaRPr lang="en-US"/>
          </a:p>
        </p:txBody>
      </p:sp>
    </p:spTree>
    <p:extLst>
      <p:ext uri="{BB962C8B-B14F-4D97-AF65-F5344CB8AC3E}">
        <p14:creationId xmlns:p14="http://schemas.microsoft.com/office/powerpoint/2010/main" val="24266884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4" y="609600"/>
            <a:ext cx="10160000" cy="1143000"/>
          </a:xfrm>
        </p:spPr>
        <p:txBody>
          <a:bodyPr/>
          <a:lstStyle/>
          <a:p>
            <a:r>
              <a:rPr lang="en-US"/>
              <a:t>Step 6: Discuss isolation dates and notifying contacts with case. </a:t>
            </a:r>
          </a:p>
        </p:txBody>
      </p:sp>
      <p:sp>
        <p:nvSpPr>
          <p:cNvPr id="3" name="Content Placeholder 2"/>
          <p:cNvSpPr>
            <a:spLocks noGrp="1"/>
          </p:cNvSpPr>
          <p:nvPr>
            <p:ph idx="1"/>
          </p:nvPr>
        </p:nvSpPr>
        <p:spPr>
          <a:xfrm>
            <a:off x="609600" y="1600200"/>
            <a:ext cx="9829800" cy="5257800"/>
          </a:xfrm>
        </p:spPr>
        <p:txBody>
          <a:bodyPr>
            <a:normAutofit/>
          </a:bodyPr>
          <a:lstStyle/>
          <a:p>
            <a:pPr marL="463550" lvl="1" indent="-288925">
              <a:spcBef>
                <a:spcPts val="0"/>
              </a:spcBef>
              <a:buClr>
                <a:schemeClr val="tx2"/>
              </a:buClr>
            </a:pPr>
            <a:endParaRPr lang="en-US" sz="2400">
              <a:latin typeface="+mj-lt"/>
            </a:endParaRPr>
          </a:p>
          <a:p>
            <a:pPr marL="463550" lvl="1" indent="-288925">
              <a:spcBef>
                <a:spcPts val="0"/>
              </a:spcBef>
              <a:buClr>
                <a:schemeClr val="tx2"/>
              </a:buClr>
            </a:pPr>
            <a:r>
              <a:rPr lang="en-US" sz="2400">
                <a:latin typeface="+mj-lt"/>
              </a:rPr>
              <a:t>Calculate infectious period with case and discuss how long they need to stay out of public activities.   </a:t>
            </a:r>
          </a:p>
          <a:p>
            <a:pPr marL="463550" lvl="1" indent="-288925">
              <a:spcBef>
                <a:spcPts val="0"/>
              </a:spcBef>
              <a:buClr>
                <a:schemeClr val="tx2"/>
              </a:buClr>
            </a:pPr>
            <a:endParaRPr lang="en-US" sz="1000">
              <a:latin typeface="+mj-lt"/>
            </a:endParaRPr>
          </a:p>
          <a:p>
            <a:pPr marL="737870" lvl="2" indent="-288925">
              <a:spcBef>
                <a:spcPts val="0"/>
              </a:spcBef>
              <a:buClr>
                <a:srgbClr val="C00000"/>
              </a:buClr>
            </a:pPr>
            <a:r>
              <a:rPr lang="en-US" sz="2250" b="1">
                <a:latin typeface="+mj-lt"/>
              </a:rPr>
              <a:t>Infectious Period= 2 Days before Onset through 5 Days After. </a:t>
            </a:r>
            <a:r>
              <a:rPr lang="en-US" sz="2250">
                <a:latin typeface="+mj-lt"/>
              </a:rPr>
              <a:t> </a:t>
            </a:r>
          </a:p>
          <a:p>
            <a:pPr marL="943610" lvl="3" indent="-288925">
              <a:spcBef>
                <a:spcPts val="0"/>
              </a:spcBef>
              <a:buClr>
                <a:srgbClr val="C00000"/>
              </a:buClr>
            </a:pPr>
            <a:endParaRPr lang="en-US" sz="1000">
              <a:latin typeface="+mj-lt"/>
            </a:endParaRPr>
          </a:p>
          <a:p>
            <a:pPr marL="943610" lvl="3" indent="-288925">
              <a:spcBef>
                <a:spcPts val="0"/>
              </a:spcBef>
              <a:buClr>
                <a:srgbClr val="C00000"/>
              </a:buClr>
            </a:pPr>
            <a:r>
              <a:rPr lang="en-US" sz="2100" b="1">
                <a:latin typeface="+mj-lt"/>
              </a:rPr>
              <a:t>Swelling Onset = Day 0</a:t>
            </a:r>
          </a:p>
          <a:p>
            <a:pPr marL="174625" lvl="1" indent="0">
              <a:spcBef>
                <a:spcPts val="0"/>
              </a:spcBef>
              <a:buClr>
                <a:schemeClr val="tx2"/>
              </a:buClr>
              <a:buNone/>
            </a:pPr>
            <a:endParaRPr lang="en-US" sz="2400">
              <a:latin typeface="+mj-lt"/>
            </a:endParaRPr>
          </a:p>
          <a:p>
            <a:pPr marL="174625" lvl="1" indent="0">
              <a:spcBef>
                <a:spcPts val="0"/>
              </a:spcBef>
              <a:buClr>
                <a:schemeClr val="tx2"/>
              </a:buClr>
              <a:buNone/>
            </a:pPr>
            <a:endParaRPr lang="en-US" sz="2400">
              <a:latin typeface="+mj-lt"/>
            </a:endParaRPr>
          </a:p>
          <a:p>
            <a:pPr marL="174625" lvl="1" indent="0">
              <a:spcBef>
                <a:spcPts val="0"/>
              </a:spcBef>
              <a:buClr>
                <a:schemeClr val="tx2"/>
              </a:buClr>
              <a:buNone/>
            </a:pPr>
            <a:endParaRPr lang="en-US" sz="2400">
              <a:latin typeface="+mj-lt"/>
            </a:endParaRPr>
          </a:p>
          <a:p>
            <a:pPr marL="174625" lvl="1" indent="0">
              <a:spcBef>
                <a:spcPts val="0"/>
              </a:spcBef>
              <a:buClr>
                <a:schemeClr val="tx2"/>
              </a:buClr>
              <a:buNone/>
            </a:pPr>
            <a:endParaRPr lang="en-US" sz="2400">
              <a:latin typeface="+mj-lt"/>
            </a:endParaRPr>
          </a:p>
          <a:p>
            <a:pPr marL="174625" lvl="1" indent="0">
              <a:spcBef>
                <a:spcPts val="0"/>
              </a:spcBef>
              <a:buClr>
                <a:schemeClr val="tx2"/>
              </a:buClr>
              <a:buNone/>
            </a:pPr>
            <a:endParaRPr lang="en-US" sz="2400">
              <a:latin typeface="+mj-lt"/>
            </a:endParaRPr>
          </a:p>
          <a:p>
            <a:pPr marL="463550" lvl="1" indent="-288925">
              <a:spcBef>
                <a:spcPts val="0"/>
              </a:spcBef>
              <a:buClr>
                <a:schemeClr val="tx2"/>
              </a:buClr>
            </a:pPr>
            <a:r>
              <a:rPr lang="en-US" sz="2400">
                <a:latin typeface="+mj-lt"/>
              </a:rPr>
              <a:t>Develop a plan of action for household &amp; other contacts </a:t>
            </a:r>
          </a:p>
          <a:p>
            <a:pPr marL="463550" lvl="1" indent="-288925">
              <a:spcBef>
                <a:spcPts val="0"/>
              </a:spcBef>
              <a:buClr>
                <a:schemeClr val="tx2"/>
              </a:buClr>
            </a:pPr>
            <a:endParaRPr lang="en-US" sz="1000">
              <a:latin typeface="+mj-lt"/>
            </a:endParaRPr>
          </a:p>
          <a:p>
            <a:pPr marL="737870" lvl="2" indent="-288925">
              <a:spcBef>
                <a:spcPts val="0"/>
              </a:spcBef>
              <a:buClr>
                <a:srgbClr val="C00000"/>
              </a:buClr>
            </a:pPr>
            <a:r>
              <a:rPr lang="en-US" sz="2250">
                <a:latin typeface="+mj-lt"/>
              </a:rPr>
              <a:t>You can work in tandem with them to notify exposed contacts as applicable. </a:t>
            </a:r>
          </a:p>
          <a:p>
            <a:pPr marL="463550" lvl="1" indent="-288925">
              <a:spcBef>
                <a:spcPts val="0"/>
              </a:spcBef>
              <a:buClr>
                <a:schemeClr val="tx2"/>
              </a:buClr>
            </a:pPr>
            <a:endParaRPr lang="en-US" sz="2400">
              <a:latin typeface="+mj-lt"/>
            </a:endParaRPr>
          </a:p>
        </p:txBody>
      </p:sp>
      <p:sp>
        <p:nvSpPr>
          <p:cNvPr id="4" name="TextBox 3">
            <a:extLst>
              <a:ext uri="{FF2B5EF4-FFF2-40B4-BE49-F238E27FC236}">
                <a16:creationId xmlns:a16="http://schemas.microsoft.com/office/drawing/2014/main" id="{66CDD525-A843-DB50-2189-B3F56ED488AA}"/>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grpSp>
        <p:nvGrpSpPr>
          <p:cNvPr id="5" name="Group 4">
            <a:extLst>
              <a:ext uri="{FF2B5EF4-FFF2-40B4-BE49-F238E27FC236}">
                <a16:creationId xmlns:a16="http://schemas.microsoft.com/office/drawing/2014/main" id="{1D919404-B977-5AEC-6F6D-70540153385A}"/>
              </a:ext>
            </a:extLst>
          </p:cNvPr>
          <p:cNvGrpSpPr/>
          <p:nvPr/>
        </p:nvGrpSpPr>
        <p:grpSpPr>
          <a:xfrm>
            <a:off x="4191000" y="4004444"/>
            <a:ext cx="7223760" cy="651408"/>
            <a:chOff x="914400" y="5251186"/>
            <a:chExt cx="7223760" cy="651408"/>
          </a:xfrm>
        </p:grpSpPr>
        <p:grpSp>
          <p:nvGrpSpPr>
            <p:cNvPr id="8" name="Group 7">
              <a:extLst>
                <a:ext uri="{FF2B5EF4-FFF2-40B4-BE49-F238E27FC236}">
                  <a16:creationId xmlns:a16="http://schemas.microsoft.com/office/drawing/2014/main" id="{F4C36C65-4623-FAF6-0308-F1E22FEE02DC}"/>
                </a:ext>
              </a:extLst>
            </p:cNvPr>
            <p:cNvGrpSpPr/>
            <p:nvPr/>
          </p:nvGrpSpPr>
          <p:grpSpPr>
            <a:xfrm>
              <a:off x="914400" y="5251186"/>
              <a:ext cx="6794431" cy="651408"/>
              <a:chOff x="228600" y="4800600"/>
              <a:chExt cx="6794431" cy="651408"/>
            </a:xfrm>
          </p:grpSpPr>
          <p:grpSp>
            <p:nvGrpSpPr>
              <p:cNvPr id="11" name="Group 10">
                <a:extLst>
                  <a:ext uri="{FF2B5EF4-FFF2-40B4-BE49-F238E27FC236}">
                    <a16:creationId xmlns:a16="http://schemas.microsoft.com/office/drawing/2014/main" id="{ED6FEC62-6366-B68F-C892-BD9D7FCD417F}"/>
                  </a:ext>
                </a:extLst>
              </p:cNvPr>
              <p:cNvGrpSpPr/>
              <p:nvPr/>
            </p:nvGrpSpPr>
            <p:grpSpPr>
              <a:xfrm>
                <a:off x="228600" y="4800600"/>
                <a:ext cx="6794431" cy="651408"/>
                <a:chOff x="2590797" y="4530192"/>
                <a:chExt cx="6794431" cy="651408"/>
              </a:xfrm>
            </p:grpSpPr>
            <p:grpSp>
              <p:nvGrpSpPr>
                <p:cNvPr id="18" name="Group 17">
                  <a:extLst>
                    <a:ext uri="{FF2B5EF4-FFF2-40B4-BE49-F238E27FC236}">
                      <a16:creationId xmlns:a16="http://schemas.microsoft.com/office/drawing/2014/main" id="{7162D4B2-F473-BE12-2070-472DD2BE995B}"/>
                    </a:ext>
                  </a:extLst>
                </p:cNvPr>
                <p:cNvGrpSpPr/>
                <p:nvPr/>
              </p:nvGrpSpPr>
              <p:grpSpPr>
                <a:xfrm>
                  <a:off x="3733799" y="4532730"/>
                  <a:ext cx="2438399" cy="648870"/>
                  <a:chOff x="3733799" y="4532730"/>
                  <a:chExt cx="2438399" cy="648870"/>
                </a:xfrm>
              </p:grpSpPr>
              <p:sp>
                <p:nvSpPr>
                  <p:cNvPr id="26" name="Rectangle 25">
                    <a:extLst>
                      <a:ext uri="{FF2B5EF4-FFF2-40B4-BE49-F238E27FC236}">
                        <a16:creationId xmlns:a16="http://schemas.microsoft.com/office/drawing/2014/main" id="{D78D5BFB-D758-98F4-6E61-FFC9007F2580}"/>
                      </a:ext>
                    </a:extLst>
                  </p:cNvPr>
                  <p:cNvSpPr/>
                  <p:nvPr/>
                </p:nvSpPr>
                <p:spPr>
                  <a:xfrm>
                    <a:off x="3962399" y="4532730"/>
                    <a:ext cx="1981201" cy="6488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F568E016-7939-0BCB-C79F-24AAAF322EB5}"/>
                      </a:ext>
                    </a:extLst>
                  </p:cNvPr>
                  <p:cNvSpPr txBox="1"/>
                  <p:nvPr/>
                </p:nvSpPr>
                <p:spPr>
                  <a:xfrm rot="10800000" flipV="1">
                    <a:off x="3733799" y="4532730"/>
                    <a:ext cx="2438399" cy="646331"/>
                  </a:xfrm>
                  <a:prstGeom prst="rect">
                    <a:avLst/>
                  </a:prstGeom>
                  <a:noFill/>
                </p:spPr>
                <p:txBody>
                  <a:bodyPr wrap="square" rtlCol="0">
                    <a:spAutoFit/>
                  </a:bodyPr>
                  <a:lstStyle/>
                  <a:p>
                    <a:pPr algn="ctr"/>
                    <a:r>
                      <a:rPr lang="en-US" b="1">
                        <a:solidFill>
                          <a:schemeClr val="tx2"/>
                        </a:solidFill>
                      </a:rPr>
                      <a:t>Day 0</a:t>
                    </a:r>
                  </a:p>
                  <a:p>
                    <a:pPr algn="ctr"/>
                    <a:r>
                      <a:rPr lang="en-US" b="1">
                        <a:solidFill>
                          <a:schemeClr val="tx2"/>
                        </a:solidFill>
                      </a:rPr>
                      <a:t>Onset of swelling</a:t>
                    </a:r>
                  </a:p>
                </p:txBody>
              </p:sp>
            </p:grpSp>
            <p:sp>
              <p:nvSpPr>
                <p:cNvPr id="19" name="Rectangle 18">
                  <a:extLst>
                    <a:ext uri="{FF2B5EF4-FFF2-40B4-BE49-F238E27FC236}">
                      <a16:creationId xmlns:a16="http://schemas.microsoft.com/office/drawing/2014/main" id="{87CF24A5-AC21-6158-F6E9-3CD5D9994D15}"/>
                    </a:ext>
                  </a:extLst>
                </p:cNvPr>
                <p:cNvSpPr/>
                <p:nvPr/>
              </p:nvSpPr>
              <p:spPr>
                <a:xfrm>
                  <a:off x="3276600"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D85A175-6C3C-E5BD-1AE7-9AFC24377CA6}"/>
                    </a:ext>
                  </a:extLst>
                </p:cNvPr>
                <p:cNvSpPr/>
                <p:nvPr/>
              </p:nvSpPr>
              <p:spPr>
                <a:xfrm>
                  <a:off x="2590797"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428187B-17B2-44D3-F161-EA18E0DB31AF}"/>
                    </a:ext>
                  </a:extLst>
                </p:cNvPr>
                <p:cNvSpPr/>
                <p:nvPr/>
              </p:nvSpPr>
              <p:spPr>
                <a:xfrm>
                  <a:off x="6029322"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2BE7611-4CA5-AE2D-68D9-C4713A4AEF4E}"/>
                    </a:ext>
                  </a:extLst>
                </p:cNvPr>
                <p:cNvSpPr/>
                <p:nvPr/>
              </p:nvSpPr>
              <p:spPr>
                <a:xfrm>
                  <a:off x="6705600" y="4532730"/>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A80614F-DD5F-5C1E-4538-91F4CD15DF61}"/>
                    </a:ext>
                  </a:extLst>
                </p:cNvPr>
                <p:cNvSpPr/>
                <p:nvPr/>
              </p:nvSpPr>
              <p:spPr>
                <a:xfrm>
                  <a:off x="7381878" y="4530192"/>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1FD1495-4AC4-12E7-4134-9423D33E7827}"/>
                    </a:ext>
                  </a:extLst>
                </p:cNvPr>
                <p:cNvSpPr/>
                <p:nvPr/>
              </p:nvSpPr>
              <p:spPr>
                <a:xfrm>
                  <a:off x="8077200" y="4530192"/>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1C1B552-26BE-F4D0-C50E-55DE46E846BB}"/>
                    </a:ext>
                  </a:extLst>
                </p:cNvPr>
                <p:cNvSpPr/>
                <p:nvPr/>
              </p:nvSpPr>
              <p:spPr>
                <a:xfrm>
                  <a:off x="8775628" y="4530192"/>
                  <a:ext cx="609600" cy="646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09D65A77-5880-9560-7870-5BD4FBBCA438}"/>
                  </a:ext>
                </a:extLst>
              </p:cNvPr>
              <p:cNvSpPr txBox="1"/>
              <p:nvPr/>
            </p:nvSpPr>
            <p:spPr>
              <a:xfrm>
                <a:off x="1038225" y="4933950"/>
                <a:ext cx="930349" cy="374482"/>
              </a:xfrm>
              <a:prstGeom prst="rect">
                <a:avLst/>
              </a:prstGeom>
              <a:noFill/>
            </p:spPr>
            <p:txBody>
              <a:bodyPr wrap="square" rtlCol="0">
                <a:spAutoFit/>
              </a:bodyPr>
              <a:lstStyle/>
              <a:p>
                <a:r>
                  <a:rPr lang="en-US" b="1"/>
                  <a:t>-1</a:t>
                </a:r>
              </a:p>
            </p:txBody>
          </p:sp>
          <p:sp>
            <p:nvSpPr>
              <p:cNvPr id="13" name="TextBox 12">
                <a:extLst>
                  <a:ext uri="{FF2B5EF4-FFF2-40B4-BE49-F238E27FC236}">
                    <a16:creationId xmlns:a16="http://schemas.microsoft.com/office/drawing/2014/main" id="{4EEA53DE-6779-C788-8E10-E75A548F4A41}"/>
                  </a:ext>
                </a:extLst>
              </p:cNvPr>
              <p:cNvSpPr txBox="1"/>
              <p:nvPr/>
            </p:nvSpPr>
            <p:spPr>
              <a:xfrm>
                <a:off x="352425" y="4940332"/>
                <a:ext cx="930349" cy="374482"/>
              </a:xfrm>
              <a:prstGeom prst="rect">
                <a:avLst/>
              </a:prstGeom>
              <a:noFill/>
            </p:spPr>
            <p:txBody>
              <a:bodyPr wrap="square" rtlCol="0">
                <a:spAutoFit/>
              </a:bodyPr>
              <a:lstStyle/>
              <a:p>
                <a:r>
                  <a:rPr lang="en-US" b="1"/>
                  <a:t>-2</a:t>
                </a:r>
              </a:p>
            </p:txBody>
          </p:sp>
          <p:sp>
            <p:nvSpPr>
              <p:cNvPr id="14" name="TextBox 13">
                <a:extLst>
                  <a:ext uri="{FF2B5EF4-FFF2-40B4-BE49-F238E27FC236}">
                    <a16:creationId xmlns:a16="http://schemas.microsoft.com/office/drawing/2014/main" id="{7DDF9D31-22BA-3856-18C8-69D2782BA255}"/>
                  </a:ext>
                </a:extLst>
              </p:cNvPr>
              <p:cNvSpPr txBox="1"/>
              <p:nvPr/>
            </p:nvSpPr>
            <p:spPr>
              <a:xfrm>
                <a:off x="3770240" y="4940332"/>
                <a:ext cx="930349" cy="374482"/>
              </a:xfrm>
              <a:prstGeom prst="rect">
                <a:avLst/>
              </a:prstGeom>
              <a:noFill/>
            </p:spPr>
            <p:txBody>
              <a:bodyPr wrap="square" rtlCol="0">
                <a:spAutoFit/>
              </a:bodyPr>
              <a:lstStyle/>
              <a:p>
                <a:r>
                  <a:rPr lang="en-US" b="1"/>
                  <a:t>+1</a:t>
                </a:r>
              </a:p>
            </p:txBody>
          </p:sp>
          <p:sp>
            <p:nvSpPr>
              <p:cNvPr id="15" name="TextBox 14">
                <a:extLst>
                  <a:ext uri="{FF2B5EF4-FFF2-40B4-BE49-F238E27FC236}">
                    <a16:creationId xmlns:a16="http://schemas.microsoft.com/office/drawing/2014/main" id="{0F7D2BDC-82A0-4A8E-9340-79A290D97F8A}"/>
                  </a:ext>
                </a:extLst>
              </p:cNvPr>
              <p:cNvSpPr txBox="1"/>
              <p:nvPr/>
            </p:nvSpPr>
            <p:spPr>
              <a:xfrm>
                <a:off x="4465678" y="4959518"/>
                <a:ext cx="930349" cy="374482"/>
              </a:xfrm>
              <a:prstGeom prst="rect">
                <a:avLst/>
              </a:prstGeom>
              <a:noFill/>
            </p:spPr>
            <p:txBody>
              <a:bodyPr wrap="square" rtlCol="0">
                <a:spAutoFit/>
              </a:bodyPr>
              <a:lstStyle/>
              <a:p>
                <a:r>
                  <a:rPr lang="en-US" b="1"/>
                  <a:t>+2</a:t>
                </a:r>
              </a:p>
            </p:txBody>
          </p:sp>
          <p:sp>
            <p:nvSpPr>
              <p:cNvPr id="16" name="TextBox 15">
                <a:extLst>
                  <a:ext uri="{FF2B5EF4-FFF2-40B4-BE49-F238E27FC236}">
                    <a16:creationId xmlns:a16="http://schemas.microsoft.com/office/drawing/2014/main" id="{98D0FA05-EB0E-593A-7409-621A3E439100}"/>
                  </a:ext>
                </a:extLst>
              </p:cNvPr>
              <p:cNvSpPr txBox="1"/>
              <p:nvPr/>
            </p:nvSpPr>
            <p:spPr>
              <a:xfrm>
                <a:off x="5143500" y="4953000"/>
                <a:ext cx="995367" cy="369332"/>
              </a:xfrm>
              <a:prstGeom prst="rect">
                <a:avLst/>
              </a:prstGeom>
              <a:noFill/>
            </p:spPr>
            <p:txBody>
              <a:bodyPr wrap="square" rtlCol="0">
                <a:spAutoFit/>
              </a:bodyPr>
              <a:lstStyle/>
              <a:p>
                <a:r>
                  <a:rPr lang="en-US" b="1"/>
                  <a:t>+3</a:t>
                </a:r>
              </a:p>
            </p:txBody>
          </p:sp>
          <p:sp>
            <p:nvSpPr>
              <p:cNvPr id="17" name="TextBox 16">
                <a:extLst>
                  <a:ext uri="{FF2B5EF4-FFF2-40B4-BE49-F238E27FC236}">
                    <a16:creationId xmlns:a16="http://schemas.microsoft.com/office/drawing/2014/main" id="{E9EECFD1-3123-DF3F-15E4-8433C95DB6A4}"/>
                  </a:ext>
                </a:extLst>
              </p:cNvPr>
              <p:cNvSpPr txBox="1"/>
              <p:nvPr/>
            </p:nvSpPr>
            <p:spPr>
              <a:xfrm>
                <a:off x="5838220" y="4945482"/>
                <a:ext cx="875800" cy="369332"/>
              </a:xfrm>
              <a:prstGeom prst="rect">
                <a:avLst/>
              </a:prstGeom>
              <a:noFill/>
            </p:spPr>
            <p:txBody>
              <a:bodyPr wrap="square" rtlCol="0">
                <a:spAutoFit/>
              </a:bodyPr>
              <a:lstStyle/>
              <a:p>
                <a:r>
                  <a:rPr lang="en-US" b="1"/>
                  <a:t>+4</a:t>
                </a:r>
              </a:p>
            </p:txBody>
          </p:sp>
        </p:grpSp>
        <p:sp>
          <p:nvSpPr>
            <p:cNvPr id="7" name="TextBox 6">
              <a:extLst>
                <a:ext uri="{FF2B5EF4-FFF2-40B4-BE49-F238E27FC236}">
                  <a16:creationId xmlns:a16="http://schemas.microsoft.com/office/drawing/2014/main" id="{6705BBB6-3BD2-785B-2444-386BFE97831A}"/>
                </a:ext>
              </a:extLst>
            </p:cNvPr>
            <p:cNvSpPr txBox="1"/>
            <p:nvPr/>
          </p:nvSpPr>
          <p:spPr>
            <a:xfrm>
              <a:off x="7190311" y="5393493"/>
              <a:ext cx="947849" cy="369332"/>
            </a:xfrm>
            <a:prstGeom prst="rect">
              <a:avLst/>
            </a:prstGeom>
            <a:noFill/>
          </p:spPr>
          <p:txBody>
            <a:bodyPr wrap="square" rtlCol="0">
              <a:spAutoFit/>
            </a:bodyPr>
            <a:lstStyle/>
            <a:p>
              <a:r>
                <a:rPr lang="en-US" b="1"/>
                <a:t>+5</a:t>
              </a:r>
            </a:p>
          </p:txBody>
        </p:sp>
      </p:grpSp>
      <p:sp>
        <p:nvSpPr>
          <p:cNvPr id="28" name="Right Brace 27">
            <a:extLst>
              <a:ext uri="{FF2B5EF4-FFF2-40B4-BE49-F238E27FC236}">
                <a16:creationId xmlns:a16="http://schemas.microsoft.com/office/drawing/2014/main" id="{664CAB36-738C-D254-CB32-B9E3B201F5C7}"/>
              </a:ext>
            </a:extLst>
          </p:cNvPr>
          <p:cNvSpPr/>
          <p:nvPr/>
        </p:nvSpPr>
        <p:spPr>
          <a:xfrm rot="5400000">
            <a:off x="7374301" y="1494274"/>
            <a:ext cx="427825" cy="6794430"/>
          </a:xfrm>
          <a:prstGeom prst="rightBrace">
            <a:avLst>
              <a:gd name="adj1" fmla="val 0"/>
              <a:gd name="adj2" fmla="val 50000"/>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23DD7613-15AD-BDA6-DC19-38A66797434A}"/>
              </a:ext>
            </a:extLst>
          </p:cNvPr>
          <p:cNvSpPr txBox="1"/>
          <p:nvPr/>
        </p:nvSpPr>
        <p:spPr>
          <a:xfrm>
            <a:off x="6402777" y="5115835"/>
            <a:ext cx="2703124" cy="369332"/>
          </a:xfrm>
          <a:prstGeom prst="rect">
            <a:avLst/>
          </a:prstGeom>
          <a:noFill/>
        </p:spPr>
        <p:txBody>
          <a:bodyPr wrap="square" rtlCol="0">
            <a:spAutoFit/>
          </a:bodyPr>
          <a:lstStyle/>
          <a:p>
            <a:r>
              <a:rPr lang="en-US" b="1">
                <a:solidFill>
                  <a:schemeClr val="tx2"/>
                </a:solidFill>
              </a:rPr>
              <a:t>Mumps Infectious Period</a:t>
            </a:r>
          </a:p>
        </p:txBody>
      </p:sp>
      <p:sp>
        <p:nvSpPr>
          <p:cNvPr id="54" name="Slide Number Placeholder 53">
            <a:extLst>
              <a:ext uri="{FF2B5EF4-FFF2-40B4-BE49-F238E27FC236}">
                <a16:creationId xmlns:a16="http://schemas.microsoft.com/office/drawing/2014/main" id="{4BD32CF8-4E96-6D36-D046-5D7061737BC5}"/>
              </a:ext>
            </a:extLst>
          </p:cNvPr>
          <p:cNvSpPr>
            <a:spLocks noGrp="1"/>
          </p:cNvSpPr>
          <p:nvPr>
            <p:ph type="sldNum" sz="quarter" idx="12"/>
          </p:nvPr>
        </p:nvSpPr>
        <p:spPr/>
        <p:txBody>
          <a:bodyPr/>
          <a:lstStyle/>
          <a:p>
            <a:fld id="{42D63805-6B3A-4718-8F91-8B9405BA4DEA}" type="slidenum">
              <a:rPr lang="en-US" smtClean="0"/>
              <a:t>58</a:t>
            </a:fld>
            <a:endParaRPr lang="en-US"/>
          </a:p>
        </p:txBody>
      </p:sp>
    </p:spTree>
    <p:extLst>
      <p:ext uri="{BB962C8B-B14F-4D97-AF65-F5344CB8AC3E}">
        <p14:creationId xmlns:p14="http://schemas.microsoft.com/office/powerpoint/2010/main" val="32098124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10160000" cy="1143000"/>
          </a:xfrm>
        </p:spPr>
        <p:txBody>
          <a:bodyPr/>
          <a:lstStyle/>
          <a:p>
            <a:r>
              <a:rPr lang="en-US"/>
              <a:t>Step 7: Follow up with school/workplaces and/or additional contacts if applicable. </a:t>
            </a:r>
          </a:p>
        </p:txBody>
      </p:sp>
      <p:sp>
        <p:nvSpPr>
          <p:cNvPr id="3" name="Content Placeholder 2"/>
          <p:cNvSpPr>
            <a:spLocks noGrp="1"/>
          </p:cNvSpPr>
          <p:nvPr>
            <p:ph idx="1"/>
          </p:nvPr>
        </p:nvSpPr>
        <p:spPr>
          <a:xfrm>
            <a:off x="609600" y="2133600"/>
            <a:ext cx="10160000" cy="4267200"/>
          </a:xfrm>
        </p:spPr>
        <p:txBody>
          <a:bodyPr>
            <a:normAutofit/>
          </a:bodyPr>
          <a:lstStyle/>
          <a:p>
            <a:pPr marL="0" indent="0" algn="ctr">
              <a:buNone/>
            </a:pPr>
            <a:endParaRPr lang="en-US" sz="2800" b="1"/>
          </a:p>
          <a:p>
            <a:pPr marL="463550" lvl="1" indent="-288925">
              <a:spcBef>
                <a:spcPts val="0"/>
              </a:spcBef>
              <a:buClr>
                <a:schemeClr val="tx2"/>
              </a:buClr>
            </a:pPr>
            <a:r>
              <a:rPr lang="en-US" sz="2400">
                <a:latin typeface="+mj-lt"/>
              </a:rPr>
              <a:t>Mumps letter/advisory templates are available. </a:t>
            </a:r>
          </a:p>
          <a:p>
            <a:pPr marL="463550" lvl="1" indent="-288925">
              <a:spcBef>
                <a:spcPts val="0"/>
              </a:spcBef>
              <a:buClr>
                <a:schemeClr val="tx2"/>
              </a:buClr>
            </a:pPr>
            <a:endParaRPr lang="en-US" sz="2400">
              <a:latin typeface="+mj-lt"/>
            </a:endParaRPr>
          </a:p>
          <a:p>
            <a:pPr marL="463550" lvl="1" indent="-288925">
              <a:spcBef>
                <a:spcPts val="0"/>
              </a:spcBef>
              <a:buClr>
                <a:schemeClr val="tx2"/>
              </a:buClr>
            </a:pPr>
            <a:r>
              <a:rPr lang="en-US" sz="2400">
                <a:latin typeface="+mj-lt"/>
              </a:rPr>
              <a:t>Contact MDPH epidemiologists for assistance.  Epi Program: 617-983-6800 </a:t>
            </a:r>
          </a:p>
          <a:p>
            <a:pPr marL="0" indent="0">
              <a:buNone/>
            </a:pPr>
            <a:endParaRPr lang="en-US"/>
          </a:p>
        </p:txBody>
      </p:sp>
      <p:sp>
        <p:nvSpPr>
          <p:cNvPr id="4" name="TextBox 3">
            <a:extLst>
              <a:ext uri="{FF2B5EF4-FFF2-40B4-BE49-F238E27FC236}">
                <a16:creationId xmlns:a16="http://schemas.microsoft.com/office/drawing/2014/main" id="{D74254AB-2D87-E6F3-B0B2-EB2763380401}"/>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5" name="Slide Number Placeholder 4">
            <a:extLst>
              <a:ext uri="{FF2B5EF4-FFF2-40B4-BE49-F238E27FC236}">
                <a16:creationId xmlns:a16="http://schemas.microsoft.com/office/drawing/2014/main" id="{A76A6564-9274-878A-4109-C5E8F9D44153}"/>
              </a:ext>
            </a:extLst>
          </p:cNvPr>
          <p:cNvSpPr>
            <a:spLocks noGrp="1"/>
          </p:cNvSpPr>
          <p:nvPr>
            <p:ph type="sldNum" sz="quarter" idx="12"/>
          </p:nvPr>
        </p:nvSpPr>
        <p:spPr/>
        <p:txBody>
          <a:bodyPr/>
          <a:lstStyle/>
          <a:p>
            <a:fld id="{42D63805-6B3A-4718-8F91-8B9405BA4DEA}" type="slidenum">
              <a:rPr lang="en-US" smtClean="0"/>
              <a:t>59</a:t>
            </a:fld>
            <a:endParaRPr lang="en-US"/>
          </a:p>
        </p:txBody>
      </p:sp>
    </p:spTree>
    <p:extLst>
      <p:ext uri="{BB962C8B-B14F-4D97-AF65-F5344CB8AC3E}">
        <p14:creationId xmlns:p14="http://schemas.microsoft.com/office/powerpoint/2010/main" val="18745011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 8: Final Control Measures</a:t>
            </a:r>
          </a:p>
        </p:txBody>
      </p:sp>
      <p:sp>
        <p:nvSpPr>
          <p:cNvPr id="3" name="Content Placeholder 2"/>
          <p:cNvSpPr>
            <a:spLocks noGrp="1"/>
          </p:cNvSpPr>
          <p:nvPr>
            <p:ph idx="1"/>
          </p:nvPr>
        </p:nvSpPr>
        <p:spPr/>
        <p:txBody>
          <a:bodyPr>
            <a:normAutofit fontScale="92500"/>
          </a:bodyPr>
          <a:lstStyle/>
          <a:p>
            <a:pPr marL="0" indent="0" algn="ctr">
              <a:buNone/>
            </a:pPr>
            <a:endParaRPr lang="en-US" sz="1000" b="1"/>
          </a:p>
          <a:p>
            <a:pPr marL="463550" lvl="1" indent="-288925">
              <a:spcBef>
                <a:spcPts val="0"/>
              </a:spcBef>
              <a:buClr>
                <a:schemeClr val="tx2"/>
              </a:buClr>
            </a:pPr>
            <a:r>
              <a:rPr lang="en-US" sz="2400" b="1">
                <a:latin typeface="+mj-lt"/>
              </a:rPr>
              <a:t>Case: </a:t>
            </a:r>
            <a:r>
              <a:rPr lang="en-US" sz="2400">
                <a:latin typeface="+mj-lt"/>
              </a:rPr>
              <a:t>Exclude through 5 days after onset of swelling </a:t>
            </a:r>
          </a:p>
          <a:p>
            <a:pPr marL="463550" lvl="1" indent="-288925">
              <a:spcBef>
                <a:spcPts val="0"/>
              </a:spcBef>
              <a:buClr>
                <a:schemeClr val="tx2"/>
              </a:buClr>
            </a:pPr>
            <a:endParaRPr lang="en-US" sz="1000">
              <a:latin typeface="+mj-lt"/>
            </a:endParaRPr>
          </a:p>
          <a:p>
            <a:pPr marL="737870" lvl="2" indent="-288925">
              <a:spcBef>
                <a:spcPts val="0"/>
              </a:spcBef>
              <a:buClr>
                <a:schemeClr val="tx2"/>
              </a:buClr>
            </a:pPr>
            <a:r>
              <a:rPr lang="en-US" sz="2250">
                <a:latin typeface="+mj-lt"/>
              </a:rPr>
              <a:t>Swelling onset is Day 0</a:t>
            </a:r>
          </a:p>
          <a:p>
            <a:pPr marL="308610" lvl="1" indent="0">
              <a:spcBef>
                <a:spcPts val="0"/>
              </a:spcBef>
              <a:buFont typeface="Arial" pitchFamily="34" charset="0"/>
              <a:buNone/>
            </a:pPr>
            <a:endParaRPr lang="en-US" sz="2800" b="1"/>
          </a:p>
          <a:p>
            <a:pPr marL="463550" lvl="1" indent="-288925">
              <a:spcBef>
                <a:spcPts val="0"/>
              </a:spcBef>
              <a:buClr>
                <a:schemeClr val="tx2"/>
              </a:buClr>
            </a:pPr>
            <a:r>
              <a:rPr lang="en-US" sz="2400" b="1">
                <a:latin typeface="+mj-lt"/>
              </a:rPr>
              <a:t>Contacts: </a:t>
            </a:r>
            <a:r>
              <a:rPr lang="en-US" sz="2400">
                <a:latin typeface="+mj-lt"/>
              </a:rPr>
              <a:t>Individuals without evidence of immunity should be excluded from Day 12-Day 25 after exposure.</a:t>
            </a:r>
          </a:p>
          <a:p>
            <a:pPr marL="463550" lvl="1" indent="-288925">
              <a:spcBef>
                <a:spcPts val="0"/>
              </a:spcBef>
              <a:buClr>
                <a:schemeClr val="tx2"/>
              </a:buClr>
            </a:pPr>
            <a:endParaRPr lang="en-US" sz="1000">
              <a:latin typeface="+mj-lt"/>
            </a:endParaRPr>
          </a:p>
          <a:p>
            <a:pPr marL="737870" lvl="2" indent="-288925">
              <a:spcBef>
                <a:spcPts val="0"/>
              </a:spcBef>
              <a:buClr>
                <a:schemeClr val="tx2"/>
              </a:buClr>
            </a:pPr>
            <a:r>
              <a:rPr lang="en-US" sz="2250">
                <a:latin typeface="+mj-lt"/>
              </a:rPr>
              <a:t>Exposure = Day 0. </a:t>
            </a:r>
          </a:p>
          <a:p>
            <a:pPr marL="737870" lvl="2" indent="-288925">
              <a:spcBef>
                <a:spcPts val="0"/>
              </a:spcBef>
              <a:buClr>
                <a:schemeClr val="tx2"/>
              </a:buClr>
            </a:pPr>
            <a:endParaRPr lang="en-US" sz="1100">
              <a:latin typeface="+mj-lt"/>
            </a:endParaRPr>
          </a:p>
          <a:p>
            <a:pPr marL="737870" lvl="2" indent="-288925">
              <a:spcBef>
                <a:spcPts val="0"/>
              </a:spcBef>
              <a:buClr>
                <a:schemeClr val="tx2"/>
              </a:buClr>
            </a:pPr>
            <a:r>
              <a:rPr lang="en-US" sz="2300">
                <a:latin typeface="+mj-lt"/>
              </a:rPr>
              <a:t>Post-exposure vaccination is not expected to prevent illness or development of disease in someone recently exposed to mumps. Rather, exposed individuals should be vaccinated to protect against subsequent exposures. </a:t>
            </a:r>
          </a:p>
          <a:p>
            <a:pPr marL="737870" lvl="2" indent="-288925">
              <a:spcBef>
                <a:spcPts val="0"/>
              </a:spcBef>
              <a:buClr>
                <a:schemeClr val="tx2"/>
              </a:buClr>
            </a:pPr>
            <a:endParaRPr lang="en-US" sz="1100">
              <a:latin typeface="+mj-lt"/>
            </a:endParaRPr>
          </a:p>
          <a:p>
            <a:pPr marL="737870" lvl="2" indent="-288925">
              <a:spcBef>
                <a:spcPts val="0"/>
              </a:spcBef>
              <a:buClr>
                <a:schemeClr val="tx2"/>
              </a:buClr>
            </a:pPr>
            <a:r>
              <a:rPr lang="en-US" sz="2250" b="1" i="1">
                <a:latin typeface="+mj-lt"/>
              </a:rPr>
              <a:t>In most </a:t>
            </a:r>
            <a:r>
              <a:rPr lang="en-US" sz="2250" b="1" i="1" u="sng">
                <a:latin typeface="+mj-lt"/>
              </a:rPr>
              <a:t>low-risk</a:t>
            </a:r>
            <a:r>
              <a:rPr lang="en-US" sz="2250" b="1" i="1">
                <a:latin typeface="+mj-lt"/>
              </a:rPr>
              <a:t> settings, asymptomatic contacts can typically avoid exclusion if they receive a dose of MMR.</a:t>
            </a:r>
          </a:p>
          <a:p>
            <a:pPr marL="457200" lvl="1" indent="0">
              <a:spcBef>
                <a:spcPts val="0"/>
              </a:spcBef>
              <a:buNone/>
            </a:pPr>
            <a:r>
              <a:rPr lang="en-US"/>
              <a:t>	</a:t>
            </a:r>
          </a:p>
        </p:txBody>
      </p:sp>
      <p:sp>
        <p:nvSpPr>
          <p:cNvPr id="4" name="TextBox 3">
            <a:extLst>
              <a:ext uri="{FF2B5EF4-FFF2-40B4-BE49-F238E27FC236}">
                <a16:creationId xmlns:a16="http://schemas.microsoft.com/office/drawing/2014/main" id="{85D945FE-5B00-32D3-0038-B1CD9C3ABC61}"/>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5" name="Slide Number Placeholder 4">
            <a:extLst>
              <a:ext uri="{FF2B5EF4-FFF2-40B4-BE49-F238E27FC236}">
                <a16:creationId xmlns:a16="http://schemas.microsoft.com/office/drawing/2014/main" id="{01F497F4-920D-23EB-70EA-106047D1D4C9}"/>
              </a:ext>
            </a:extLst>
          </p:cNvPr>
          <p:cNvSpPr>
            <a:spLocks noGrp="1"/>
          </p:cNvSpPr>
          <p:nvPr>
            <p:ph type="sldNum" sz="quarter" idx="12"/>
          </p:nvPr>
        </p:nvSpPr>
        <p:spPr/>
        <p:txBody>
          <a:bodyPr/>
          <a:lstStyle/>
          <a:p>
            <a:fld id="{42D63805-6B3A-4718-8F91-8B9405BA4DEA}" type="slidenum">
              <a:rPr lang="en-US" smtClean="0"/>
              <a:t>60</a:t>
            </a:fld>
            <a:endParaRPr lang="en-US"/>
          </a:p>
        </p:txBody>
      </p:sp>
    </p:spTree>
    <p:extLst>
      <p:ext uri="{BB962C8B-B14F-4D97-AF65-F5344CB8AC3E}">
        <p14:creationId xmlns:p14="http://schemas.microsoft.com/office/powerpoint/2010/main" val="30729469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 9: Update all notes and fields in MAVEN </a:t>
            </a:r>
          </a:p>
        </p:txBody>
      </p:sp>
      <p:sp>
        <p:nvSpPr>
          <p:cNvPr id="3" name="Content Placeholder 2"/>
          <p:cNvSpPr>
            <a:spLocks noGrp="1"/>
          </p:cNvSpPr>
          <p:nvPr>
            <p:ph idx="1"/>
          </p:nvPr>
        </p:nvSpPr>
        <p:spPr/>
        <p:txBody>
          <a:bodyPr/>
          <a:lstStyle/>
          <a:p>
            <a:pPr marL="479425" lvl="1" indent="-366713">
              <a:spcBef>
                <a:spcPts val="0"/>
              </a:spcBef>
              <a:buClr>
                <a:schemeClr val="accent1"/>
              </a:buClr>
            </a:pPr>
            <a:r>
              <a:rPr lang="en-US" sz="2400" b="1">
                <a:latin typeface="+mj-lt"/>
              </a:rPr>
              <a:t>Most important variables to complete are:</a:t>
            </a:r>
            <a:r>
              <a:rPr lang="en-US" sz="2400">
                <a:latin typeface="+mj-lt"/>
              </a:rPr>
              <a:t> </a:t>
            </a:r>
          </a:p>
          <a:p>
            <a:pPr marL="479425" lvl="1" indent="-366713">
              <a:spcBef>
                <a:spcPts val="0"/>
              </a:spcBef>
              <a:buClr>
                <a:schemeClr val="accent1"/>
              </a:buClr>
            </a:pPr>
            <a:endParaRPr lang="en-US" sz="1000">
              <a:latin typeface="+mj-lt"/>
            </a:endParaRPr>
          </a:p>
          <a:p>
            <a:pPr marL="752475" lvl="2" indent="-288925">
              <a:spcBef>
                <a:spcPts val="0"/>
              </a:spcBef>
              <a:buClr>
                <a:srgbClr val="C00000"/>
              </a:buClr>
            </a:pPr>
            <a:r>
              <a:rPr lang="en-US" sz="2400">
                <a:latin typeface="+mj-lt"/>
              </a:rPr>
              <a:t>Race/Hispanic Status (QP #2)</a:t>
            </a:r>
          </a:p>
          <a:p>
            <a:pPr marL="752475" lvl="2" indent="-288925">
              <a:spcBef>
                <a:spcPts val="0"/>
              </a:spcBef>
              <a:buClr>
                <a:srgbClr val="C00000"/>
              </a:buClr>
            </a:pPr>
            <a:endParaRPr lang="en-US" sz="1000">
              <a:latin typeface="+mj-lt"/>
            </a:endParaRPr>
          </a:p>
          <a:p>
            <a:pPr marL="752475" lvl="2" indent="-288925">
              <a:spcBef>
                <a:spcPts val="0"/>
              </a:spcBef>
              <a:buClr>
                <a:srgbClr val="C00000"/>
              </a:buClr>
            </a:pPr>
            <a:r>
              <a:rPr lang="en-US" sz="2400">
                <a:latin typeface="+mj-lt"/>
              </a:rPr>
              <a:t>Onset of swelling (QP#3) </a:t>
            </a:r>
          </a:p>
          <a:p>
            <a:pPr marL="752475" lvl="2" indent="-288925">
              <a:spcBef>
                <a:spcPts val="0"/>
              </a:spcBef>
              <a:buClr>
                <a:srgbClr val="C00000"/>
              </a:buClr>
            </a:pPr>
            <a:endParaRPr lang="en-US" sz="1000">
              <a:latin typeface="+mj-lt"/>
            </a:endParaRPr>
          </a:p>
          <a:p>
            <a:pPr marL="752475" lvl="2" indent="-288925">
              <a:spcBef>
                <a:spcPts val="0"/>
              </a:spcBef>
              <a:buClr>
                <a:srgbClr val="C00000"/>
              </a:buClr>
            </a:pPr>
            <a:r>
              <a:rPr lang="en-US" sz="2400">
                <a:latin typeface="+mj-lt"/>
              </a:rPr>
              <a:t>Duration of swelling (QP #3)</a:t>
            </a:r>
          </a:p>
          <a:p>
            <a:pPr marL="752475" lvl="2" indent="-288925">
              <a:spcBef>
                <a:spcPts val="0"/>
              </a:spcBef>
              <a:buClr>
                <a:srgbClr val="C00000"/>
              </a:buClr>
            </a:pPr>
            <a:endParaRPr lang="en-US" sz="1000">
              <a:latin typeface="+mj-lt"/>
            </a:endParaRPr>
          </a:p>
          <a:p>
            <a:pPr marL="0" indent="0">
              <a:buNone/>
            </a:pPr>
            <a:endParaRPr lang="en-US" sz="2800"/>
          </a:p>
        </p:txBody>
      </p:sp>
      <p:sp>
        <p:nvSpPr>
          <p:cNvPr id="4" name="TextBox 3">
            <a:extLst>
              <a:ext uri="{FF2B5EF4-FFF2-40B4-BE49-F238E27FC236}">
                <a16:creationId xmlns:a16="http://schemas.microsoft.com/office/drawing/2014/main" id="{99675BC7-0194-F704-C17E-94E8E7701791}"/>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pic>
        <p:nvPicPr>
          <p:cNvPr id="6" name="Picture 5">
            <a:extLst>
              <a:ext uri="{FF2B5EF4-FFF2-40B4-BE49-F238E27FC236}">
                <a16:creationId xmlns:a16="http://schemas.microsoft.com/office/drawing/2014/main" id="{0D59EBA9-5259-C7B0-15BF-0DF2A0CD3573}"/>
              </a:ext>
            </a:extLst>
          </p:cNvPr>
          <p:cNvPicPr>
            <a:picLocks noChangeAspect="1"/>
          </p:cNvPicPr>
          <p:nvPr/>
        </p:nvPicPr>
        <p:blipFill>
          <a:blip r:embed="rId3"/>
          <a:stretch>
            <a:fillRect/>
          </a:stretch>
        </p:blipFill>
        <p:spPr>
          <a:xfrm>
            <a:off x="6477000" y="2667000"/>
            <a:ext cx="4682952" cy="2438400"/>
          </a:xfrm>
          <a:prstGeom prst="rect">
            <a:avLst/>
          </a:prstGeom>
          <a:ln w="38100">
            <a:solidFill>
              <a:schemeClr val="tx1"/>
            </a:solidFill>
          </a:ln>
        </p:spPr>
      </p:pic>
      <p:sp>
        <p:nvSpPr>
          <p:cNvPr id="7" name="Content Placeholder 2">
            <a:extLst>
              <a:ext uri="{FF2B5EF4-FFF2-40B4-BE49-F238E27FC236}">
                <a16:creationId xmlns:a16="http://schemas.microsoft.com/office/drawing/2014/main" id="{F028C889-3432-85CA-7A33-D1ED4DF35294}"/>
              </a:ext>
            </a:extLst>
          </p:cNvPr>
          <p:cNvSpPr txBox="1">
            <a:spLocks/>
          </p:cNvSpPr>
          <p:nvPr/>
        </p:nvSpPr>
        <p:spPr>
          <a:xfrm>
            <a:off x="609600" y="3544569"/>
            <a:ext cx="5486400" cy="2094231"/>
          </a:xfrm>
          <a:prstGeom prst="rect">
            <a:avLst/>
          </a:prstGeom>
        </p:spPr>
        <p:txBody>
          <a:bodyPr vert="horz" lIns="91440" tIns="45720" rIns="91440" bIns="45720" rtlCol="0">
            <a:normAutofit/>
          </a:bodyPr>
          <a:lst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Tx/>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Tx/>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Tx/>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a:lstStyle>
          <a:p>
            <a:pPr marL="752475" lvl="2" indent="-288925">
              <a:spcBef>
                <a:spcPts val="0"/>
              </a:spcBef>
              <a:buClr>
                <a:srgbClr val="C00000"/>
              </a:buClr>
            </a:pPr>
            <a:endParaRPr lang="en-US" sz="1000">
              <a:latin typeface="+mj-lt"/>
            </a:endParaRPr>
          </a:p>
          <a:p>
            <a:pPr marL="752475" lvl="2" indent="-288925">
              <a:spcBef>
                <a:spcPts val="0"/>
              </a:spcBef>
              <a:buClr>
                <a:srgbClr val="C00000"/>
              </a:buClr>
            </a:pPr>
            <a:r>
              <a:rPr lang="en-US" sz="2400">
                <a:latin typeface="+mj-lt"/>
              </a:rPr>
              <a:t>Vaccination history (QP #4)</a:t>
            </a:r>
          </a:p>
          <a:p>
            <a:pPr marL="752475" lvl="2" indent="-288925">
              <a:spcBef>
                <a:spcPts val="0"/>
              </a:spcBef>
              <a:buClr>
                <a:srgbClr val="C00000"/>
              </a:buClr>
            </a:pPr>
            <a:endParaRPr lang="en-US" sz="1000">
              <a:latin typeface="+mj-lt"/>
            </a:endParaRPr>
          </a:p>
          <a:p>
            <a:pPr marL="958215" lvl="3" indent="-288925">
              <a:spcBef>
                <a:spcPts val="0"/>
              </a:spcBef>
              <a:buClr>
                <a:srgbClr val="C00000"/>
              </a:buClr>
            </a:pPr>
            <a:r>
              <a:rPr lang="en-US" sz="2250">
                <a:latin typeface="+mj-lt"/>
              </a:rPr>
              <a:t>Remember to ADD NEW for adding a second dose of vaccine.  </a:t>
            </a:r>
          </a:p>
          <a:p>
            <a:pPr marL="752475" lvl="2" indent="-288925">
              <a:spcBef>
                <a:spcPts val="0"/>
              </a:spcBef>
              <a:buClr>
                <a:srgbClr val="C00000"/>
              </a:buClr>
            </a:pPr>
            <a:endParaRPr lang="en-US" sz="1000">
              <a:latin typeface="+mj-lt"/>
            </a:endParaRPr>
          </a:p>
          <a:p>
            <a:pPr marL="0" indent="0">
              <a:buFont typeface="Arial" pitchFamily="34" charset="0"/>
              <a:buNone/>
            </a:pPr>
            <a:endParaRPr lang="en-US" sz="2800"/>
          </a:p>
        </p:txBody>
      </p:sp>
      <p:sp>
        <p:nvSpPr>
          <p:cNvPr id="8" name="Rectangle 7">
            <a:extLst>
              <a:ext uri="{FF2B5EF4-FFF2-40B4-BE49-F238E27FC236}">
                <a16:creationId xmlns:a16="http://schemas.microsoft.com/office/drawing/2014/main" id="{C4C95F12-E586-4B84-1C44-83545CAA63D1}"/>
              </a:ext>
            </a:extLst>
          </p:cNvPr>
          <p:cNvSpPr/>
          <p:nvPr/>
        </p:nvSpPr>
        <p:spPr>
          <a:xfrm>
            <a:off x="6553200" y="3886200"/>
            <a:ext cx="1143000" cy="457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0E6C2A9C-4AD3-9D6D-1D79-AF70037ADDE0}"/>
              </a:ext>
            </a:extLst>
          </p:cNvPr>
          <p:cNvSpPr/>
          <p:nvPr/>
        </p:nvSpPr>
        <p:spPr>
          <a:xfrm>
            <a:off x="5831114" y="3964214"/>
            <a:ext cx="685800" cy="304800"/>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9CBDFEF9-1864-E4B1-DC73-C770963B33E7}"/>
              </a:ext>
            </a:extLst>
          </p:cNvPr>
          <p:cNvSpPr>
            <a:spLocks noGrp="1"/>
          </p:cNvSpPr>
          <p:nvPr>
            <p:ph type="sldNum" sz="quarter" idx="12"/>
          </p:nvPr>
        </p:nvSpPr>
        <p:spPr/>
        <p:txBody>
          <a:bodyPr/>
          <a:lstStyle/>
          <a:p>
            <a:fld id="{42D63805-6B3A-4718-8F91-8B9405BA4DEA}" type="slidenum">
              <a:rPr lang="en-US" smtClean="0"/>
              <a:t>61</a:t>
            </a:fld>
            <a:endParaRPr lang="en-US"/>
          </a:p>
        </p:txBody>
      </p:sp>
    </p:spTree>
    <p:extLst>
      <p:ext uri="{BB962C8B-B14F-4D97-AF65-F5344CB8AC3E}">
        <p14:creationId xmlns:p14="http://schemas.microsoft.com/office/powerpoint/2010/main" val="9617184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160000" cy="1143000"/>
          </a:xfrm>
        </p:spPr>
        <p:txBody>
          <a:bodyPr/>
          <a:lstStyle/>
          <a:p>
            <a:r>
              <a:rPr lang="en-US"/>
              <a:t>Step 10: Sign off in Admin Question Package (QP)</a:t>
            </a:r>
          </a:p>
        </p:txBody>
      </p:sp>
      <p:sp>
        <p:nvSpPr>
          <p:cNvPr id="3" name="Content Placeholder 2"/>
          <p:cNvSpPr>
            <a:spLocks noGrp="1"/>
          </p:cNvSpPr>
          <p:nvPr>
            <p:ph idx="1"/>
          </p:nvPr>
        </p:nvSpPr>
        <p:spPr/>
        <p:txBody>
          <a:bodyPr/>
          <a:lstStyle/>
          <a:p>
            <a:pPr marL="0" indent="0" algn="ctr">
              <a:buNone/>
            </a:pPr>
            <a:endParaRPr lang="en-US" sz="2800" b="1"/>
          </a:p>
          <a:p>
            <a:pPr marL="479425" lvl="1" indent="-366713">
              <a:spcBef>
                <a:spcPts val="0"/>
              </a:spcBef>
              <a:buClr>
                <a:schemeClr val="accent1"/>
              </a:buClr>
            </a:pPr>
            <a:r>
              <a:rPr lang="en-US" sz="2400">
                <a:latin typeface="+mj-lt"/>
              </a:rPr>
              <a:t>Once investigation is concluded and all data has been entered in the question packages, complete Steps 4 and 5 in the Administrative Question Package to sign off on the MAVEN event.  </a:t>
            </a:r>
          </a:p>
          <a:p>
            <a:pPr marL="479425" lvl="1" indent="-366713">
              <a:spcBef>
                <a:spcPts val="0"/>
              </a:spcBef>
              <a:buClr>
                <a:schemeClr val="accent1"/>
              </a:buClr>
            </a:pPr>
            <a:endParaRPr lang="en-US" sz="1000">
              <a:latin typeface="+mj-lt"/>
            </a:endParaRPr>
          </a:p>
          <a:p>
            <a:pPr marL="752475" lvl="2" indent="-288925">
              <a:spcBef>
                <a:spcPts val="0"/>
              </a:spcBef>
              <a:buClr>
                <a:srgbClr val="C00000"/>
              </a:buClr>
            </a:pPr>
            <a:r>
              <a:rPr lang="en-US" sz="2250">
                <a:latin typeface="+mj-lt"/>
              </a:rPr>
              <a:t>Case Report Form = Complete for both confirmed and ruled out mumps cases if LBOH is able to enter required variables.  </a:t>
            </a:r>
          </a:p>
          <a:p>
            <a:pPr marL="752475" lvl="2" indent="-288925">
              <a:spcBef>
                <a:spcPts val="0"/>
              </a:spcBef>
              <a:buClr>
                <a:srgbClr val="C00000"/>
              </a:buClr>
            </a:pPr>
            <a:endParaRPr lang="en-US" sz="1000">
              <a:latin typeface="+mj-lt"/>
            </a:endParaRPr>
          </a:p>
          <a:p>
            <a:pPr marL="752475" lvl="2" indent="-288925">
              <a:spcBef>
                <a:spcPts val="0"/>
              </a:spcBef>
              <a:buClr>
                <a:srgbClr val="C00000"/>
              </a:buClr>
            </a:pPr>
            <a:r>
              <a:rPr lang="en-US" sz="2250">
                <a:latin typeface="+mj-lt"/>
              </a:rPr>
              <a:t>Lost to Follow-up should only be utilized if no contact was made with the case.</a:t>
            </a:r>
          </a:p>
          <a:p>
            <a:pPr marL="387032" lvl="2" indent="0">
              <a:spcBef>
                <a:spcPts val="0"/>
              </a:spcBef>
              <a:buClr>
                <a:schemeClr val="accent1"/>
              </a:buClr>
              <a:buNone/>
            </a:pPr>
            <a:endParaRPr lang="en-US" sz="2400">
              <a:latin typeface="+mj-lt"/>
            </a:endParaRPr>
          </a:p>
          <a:p>
            <a:pPr marL="479425" lvl="1" indent="-366713">
              <a:spcBef>
                <a:spcPts val="0"/>
              </a:spcBef>
              <a:buClr>
                <a:schemeClr val="accent1"/>
              </a:buClr>
            </a:pPr>
            <a:r>
              <a:rPr lang="en-US" sz="2400">
                <a:latin typeface="+mj-lt"/>
              </a:rPr>
              <a:t>This signals for MDPH Epi that the case is ready for final review</a:t>
            </a:r>
            <a:r>
              <a:rPr lang="en-US" sz="2400"/>
              <a:t>. </a:t>
            </a:r>
          </a:p>
          <a:p>
            <a:pPr marL="85725" indent="0">
              <a:buNone/>
            </a:pPr>
            <a:endParaRPr lang="en-US"/>
          </a:p>
        </p:txBody>
      </p:sp>
      <p:sp>
        <p:nvSpPr>
          <p:cNvPr id="4" name="TextBox 3">
            <a:extLst>
              <a:ext uri="{FF2B5EF4-FFF2-40B4-BE49-F238E27FC236}">
                <a16:creationId xmlns:a16="http://schemas.microsoft.com/office/drawing/2014/main" id="{8E8C5858-B306-FC17-4656-75FCC444539C}"/>
              </a:ext>
            </a:extLst>
          </p:cNvPr>
          <p:cNvSpPr txBox="1"/>
          <p:nvPr/>
        </p:nvSpPr>
        <p:spPr>
          <a:xfrm>
            <a:off x="7979229" y="122793"/>
            <a:ext cx="2895600" cy="369332"/>
          </a:xfrm>
          <a:prstGeom prst="rect">
            <a:avLst/>
          </a:prstGeom>
          <a:solidFill>
            <a:schemeClr val="accent6">
              <a:lumMod val="20000"/>
              <a:lumOff val="80000"/>
            </a:schemeClr>
          </a:solidFill>
          <a:ln>
            <a:solidFill>
              <a:schemeClr val="tx1"/>
            </a:solidFill>
          </a:ln>
        </p:spPr>
        <p:txBody>
          <a:bodyPr wrap="square" rtlCol="0">
            <a:spAutoFit/>
          </a:bodyPr>
          <a:lstStyle/>
          <a:p>
            <a:pPr algn="ctr"/>
            <a:r>
              <a:rPr lang="en-US" b="1"/>
              <a:t>Mumps Investigation Steps</a:t>
            </a:r>
          </a:p>
        </p:txBody>
      </p:sp>
      <p:sp>
        <p:nvSpPr>
          <p:cNvPr id="5" name="Slide Number Placeholder 4">
            <a:extLst>
              <a:ext uri="{FF2B5EF4-FFF2-40B4-BE49-F238E27FC236}">
                <a16:creationId xmlns:a16="http://schemas.microsoft.com/office/drawing/2014/main" id="{79F2A305-79D5-F542-E7C2-14595228F462}"/>
              </a:ext>
            </a:extLst>
          </p:cNvPr>
          <p:cNvSpPr>
            <a:spLocks noGrp="1"/>
          </p:cNvSpPr>
          <p:nvPr>
            <p:ph type="sldNum" sz="quarter" idx="12"/>
          </p:nvPr>
        </p:nvSpPr>
        <p:spPr/>
        <p:txBody>
          <a:bodyPr/>
          <a:lstStyle/>
          <a:p>
            <a:fld id="{42D63805-6B3A-4718-8F91-8B9405BA4DEA}" type="slidenum">
              <a:rPr lang="en-US" smtClean="0"/>
              <a:t>62</a:t>
            </a:fld>
            <a:endParaRPr lang="en-US"/>
          </a:p>
        </p:txBody>
      </p:sp>
    </p:spTree>
    <p:extLst>
      <p:ext uri="{BB962C8B-B14F-4D97-AF65-F5344CB8AC3E}">
        <p14:creationId xmlns:p14="http://schemas.microsoft.com/office/powerpoint/2010/main" val="15403593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67002"/>
            <a:ext cx="10160000" cy="1143000"/>
          </a:xfrm>
        </p:spPr>
        <p:txBody>
          <a:bodyPr>
            <a:normAutofit/>
          </a:bodyPr>
          <a:lstStyle/>
          <a:p>
            <a:r>
              <a:rPr lang="en-US"/>
              <a:t>Are we still thinking mumps?</a:t>
            </a:r>
          </a:p>
        </p:txBody>
      </p:sp>
      <p:graphicFrame>
        <p:nvGraphicFramePr>
          <p:cNvPr id="4" name="Table 3"/>
          <p:cNvGraphicFramePr>
            <a:graphicFrameLocks noGrp="1"/>
          </p:cNvGraphicFramePr>
          <p:nvPr>
            <p:extLst>
              <p:ext uri="{D42A27DB-BD31-4B8C-83A1-F6EECF244321}">
                <p14:modId xmlns:p14="http://schemas.microsoft.com/office/powerpoint/2010/main" val="1829823353"/>
              </p:ext>
            </p:extLst>
          </p:nvPr>
        </p:nvGraphicFramePr>
        <p:xfrm>
          <a:off x="543490" y="1310002"/>
          <a:ext cx="10429310" cy="4876800"/>
        </p:xfrm>
        <a:graphic>
          <a:graphicData uri="http://schemas.openxmlformats.org/drawingml/2006/table">
            <a:tbl>
              <a:tblPr firstRow="1" bandRow="1">
                <a:tableStyleId>{5C22544A-7EE6-4342-B048-85BDC9FD1C3A}</a:tableStyleId>
              </a:tblPr>
              <a:tblGrid>
                <a:gridCol w="5417581">
                  <a:extLst>
                    <a:ext uri="{9D8B030D-6E8A-4147-A177-3AD203B41FA5}">
                      <a16:colId xmlns:a16="http://schemas.microsoft.com/office/drawing/2014/main" val="20000"/>
                    </a:ext>
                  </a:extLst>
                </a:gridCol>
                <a:gridCol w="5011729">
                  <a:extLst>
                    <a:ext uri="{9D8B030D-6E8A-4147-A177-3AD203B41FA5}">
                      <a16:colId xmlns:a16="http://schemas.microsoft.com/office/drawing/2014/main" val="20001"/>
                    </a:ext>
                  </a:extLst>
                </a:gridCol>
              </a:tblGrid>
              <a:tr h="1179871">
                <a:tc>
                  <a:txBody>
                    <a:bodyPr/>
                    <a:lstStyle/>
                    <a:p>
                      <a:pPr algn="ctr"/>
                      <a:r>
                        <a:rPr lang="en-US" sz="2800">
                          <a:solidFill>
                            <a:schemeClr val="tx1"/>
                          </a:solidFill>
                          <a:latin typeface="+mj-lt"/>
                        </a:rPr>
                        <a:t>Epidemiological Indicators</a:t>
                      </a:r>
                      <a:r>
                        <a:rPr lang="en-US" sz="2800" baseline="0">
                          <a:solidFill>
                            <a:schemeClr val="tx1"/>
                          </a:solidFill>
                          <a:latin typeface="+mj-lt"/>
                        </a:rPr>
                        <a:t> of </a:t>
                      </a:r>
                    </a:p>
                    <a:p>
                      <a:pPr algn="ctr"/>
                      <a:r>
                        <a:rPr lang="en-US" sz="2800" u="sng" baseline="0">
                          <a:solidFill>
                            <a:srgbClr val="FF0000"/>
                          </a:solidFill>
                          <a:latin typeface="+mj-lt"/>
                        </a:rPr>
                        <a:t>Highly</a:t>
                      </a:r>
                      <a:r>
                        <a:rPr lang="en-US" sz="2800" baseline="0">
                          <a:solidFill>
                            <a:schemeClr val="tx1"/>
                          </a:solidFill>
                          <a:latin typeface="+mj-lt"/>
                        </a:rPr>
                        <a:t> Suspect Mumps</a:t>
                      </a:r>
                      <a:endParaRPr lang="en-US" sz="280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chemeClr val="tx1"/>
                          </a:solidFill>
                          <a:latin typeface="+mj-lt"/>
                        </a:rPr>
                        <a:t>Epidemiological Indicators of </a:t>
                      </a:r>
                      <a:r>
                        <a:rPr lang="en-US" sz="2800" u="sng">
                          <a:solidFill>
                            <a:schemeClr val="tx2">
                              <a:lumMod val="60000"/>
                              <a:lumOff val="40000"/>
                            </a:schemeClr>
                          </a:solidFill>
                          <a:latin typeface="+mj-lt"/>
                        </a:rPr>
                        <a:t>Low</a:t>
                      </a:r>
                      <a:r>
                        <a:rPr lang="en-US" sz="2800">
                          <a:solidFill>
                            <a:schemeClr val="tx1"/>
                          </a:solidFill>
                          <a:latin typeface="+mj-lt"/>
                        </a:rPr>
                        <a:t> Suspect</a:t>
                      </a:r>
                      <a:r>
                        <a:rPr lang="en-US" sz="2800" baseline="0">
                          <a:solidFill>
                            <a:schemeClr val="tx1"/>
                          </a:solidFill>
                          <a:latin typeface="+mj-lt"/>
                        </a:rPr>
                        <a:t> Mumps</a:t>
                      </a:r>
                      <a:endParaRPr lang="en-US" sz="280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696929">
                <a:tc>
                  <a:txBody>
                    <a:bodyPr/>
                    <a:lstStyle/>
                    <a:p>
                      <a:pPr marL="285750" indent="-285750">
                        <a:buFont typeface="Arial" panose="020B0604020202020204" pitchFamily="34" charset="0"/>
                        <a:buChar char="•"/>
                      </a:pPr>
                      <a:r>
                        <a:rPr lang="en-US" sz="2000">
                          <a:latin typeface="+mj-lt"/>
                        </a:rPr>
                        <a:t>Known contact with a confirmed Mumps Case</a:t>
                      </a:r>
                    </a:p>
                    <a:p>
                      <a:pPr marL="285750" indent="-285750">
                        <a:buFont typeface="Arial" panose="020B0604020202020204" pitchFamily="34" charset="0"/>
                        <a:buChar char="•"/>
                      </a:pPr>
                      <a:r>
                        <a:rPr lang="en-US" sz="2000">
                          <a:latin typeface="+mj-lt"/>
                        </a:rPr>
                        <a:t>Recent travel</a:t>
                      </a:r>
                    </a:p>
                    <a:p>
                      <a:pPr marL="285750" indent="-285750">
                        <a:buFont typeface="Arial" panose="020B0604020202020204" pitchFamily="34" charset="0"/>
                        <a:buChar char="•"/>
                      </a:pPr>
                      <a:r>
                        <a:rPr lang="en-US" sz="2000">
                          <a:latin typeface="+mj-lt"/>
                        </a:rPr>
                        <a:t>Sick contacts</a:t>
                      </a:r>
                    </a:p>
                    <a:p>
                      <a:pPr marL="285750" indent="-285750">
                        <a:buFont typeface="Arial" panose="020B0604020202020204" pitchFamily="34" charset="0"/>
                        <a:buChar char="•"/>
                      </a:pPr>
                      <a:r>
                        <a:rPr lang="en-US" sz="2000">
                          <a:latin typeface="+mj-lt"/>
                        </a:rPr>
                        <a:t>College student or active contact with</a:t>
                      </a:r>
                      <a:r>
                        <a:rPr lang="en-US" sz="2000" baseline="0">
                          <a:latin typeface="+mj-lt"/>
                        </a:rPr>
                        <a:t> the college community</a:t>
                      </a:r>
                    </a:p>
                    <a:p>
                      <a:pPr marL="285750" indent="-285750">
                        <a:buFont typeface="Arial" panose="020B0604020202020204" pitchFamily="34" charset="0"/>
                        <a:buChar char="•"/>
                      </a:pPr>
                      <a:r>
                        <a:rPr lang="en-US" sz="2000" baseline="0">
                          <a:latin typeface="+mj-lt"/>
                        </a:rPr>
                        <a:t>Dense communal living (dorm environment)</a:t>
                      </a:r>
                    </a:p>
                    <a:p>
                      <a:pPr marL="285750" indent="-285750">
                        <a:buFont typeface="Arial" panose="020B0604020202020204" pitchFamily="34" charset="0"/>
                        <a:buChar char="•"/>
                      </a:pPr>
                      <a:r>
                        <a:rPr lang="en-US" sz="2000" baseline="0">
                          <a:latin typeface="+mj-lt"/>
                        </a:rPr>
                        <a:t>Unvaccinated community</a:t>
                      </a:r>
                    </a:p>
                    <a:p>
                      <a:pPr marL="285750" indent="-285750">
                        <a:buFont typeface="Arial" panose="020B0604020202020204" pitchFamily="34" charset="0"/>
                        <a:buChar char="•"/>
                      </a:pPr>
                      <a:r>
                        <a:rPr lang="en-US" sz="2000" baseline="0">
                          <a:latin typeface="+mj-lt"/>
                        </a:rPr>
                        <a:t>Age range (late teens – </a:t>
                      </a:r>
                      <a:r>
                        <a:rPr lang="en-US" sz="2000" baseline="0" err="1">
                          <a:latin typeface="+mj-lt"/>
                        </a:rPr>
                        <a:t>20s</a:t>
                      </a:r>
                      <a:r>
                        <a:rPr lang="en-US" sz="2000" baseline="0">
                          <a:latin typeface="+mj-lt"/>
                        </a:rPr>
                        <a:t>) where we see most cases.</a:t>
                      </a:r>
                    </a:p>
                    <a:p>
                      <a:pPr marL="285750" indent="-285750">
                        <a:buFont typeface="Arial" panose="020B0604020202020204" pitchFamily="34" charset="0"/>
                        <a:buChar char="•"/>
                      </a:pPr>
                      <a:r>
                        <a:rPr lang="en-US" sz="2000" baseline="0">
                          <a:latin typeface="+mj-lt"/>
                        </a:rPr>
                        <a:t>Classic symptoms (swelling </a:t>
                      </a:r>
                      <a:r>
                        <a:rPr lang="en-US" sz="2000" u="sng" baseline="0">
                          <a:latin typeface="+mj-lt"/>
                        </a:rPr>
                        <a:t>&gt;</a:t>
                      </a:r>
                      <a:r>
                        <a:rPr lang="en-US" sz="2000" baseline="0">
                          <a:latin typeface="+mj-lt"/>
                        </a:rPr>
                        <a:t> 48 hours)</a:t>
                      </a:r>
                      <a:endParaRPr lang="en-US" sz="2000">
                        <a:latin typeface="+mj-lt"/>
                      </a:endParaRPr>
                    </a:p>
                    <a:p>
                      <a:pPr marL="285750" indent="-285750">
                        <a:buFont typeface="Arial" panose="020B0604020202020204" pitchFamily="34" charset="0"/>
                        <a:buChar char="•"/>
                      </a:pPr>
                      <a:endParaRPr lang="en-US">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000">
                          <a:latin typeface="+mj-lt"/>
                        </a:rPr>
                        <a:t>No known risk (no travel, no sick contacts)</a:t>
                      </a:r>
                    </a:p>
                    <a:p>
                      <a:pPr marL="285750" indent="-285750">
                        <a:buFont typeface="Arial" panose="020B0604020202020204" pitchFamily="34" charset="0"/>
                        <a:buChar char="•"/>
                      </a:pPr>
                      <a:r>
                        <a:rPr lang="en-US" sz="2000">
                          <a:latin typeface="+mj-lt"/>
                        </a:rPr>
                        <a:t>Fully</a:t>
                      </a:r>
                      <a:r>
                        <a:rPr lang="en-US" sz="2000" baseline="0">
                          <a:latin typeface="+mj-lt"/>
                        </a:rPr>
                        <a:t> vaccinated</a:t>
                      </a:r>
                    </a:p>
                    <a:p>
                      <a:pPr marL="285750" indent="-285750">
                        <a:buFont typeface="Arial" panose="020B0604020202020204" pitchFamily="34" charset="0"/>
                        <a:buChar char="•"/>
                      </a:pPr>
                      <a:r>
                        <a:rPr lang="en-US" sz="2000" baseline="0">
                          <a:latin typeface="+mj-lt"/>
                        </a:rPr>
                        <a:t>Alternative diagnosis in differential</a:t>
                      </a:r>
                    </a:p>
                    <a:p>
                      <a:pPr marL="285750" indent="-285750">
                        <a:buFont typeface="Arial" panose="020B0604020202020204" pitchFamily="34" charset="0"/>
                        <a:buChar char="•"/>
                      </a:pPr>
                      <a:r>
                        <a:rPr lang="en-US" sz="2000" baseline="0">
                          <a:latin typeface="+mj-lt"/>
                        </a:rPr>
                        <a:t>Recent dental work/facial injury</a:t>
                      </a:r>
                    </a:p>
                    <a:p>
                      <a:pPr marL="285750" indent="-285750">
                        <a:buFont typeface="Arial" panose="020B0604020202020204" pitchFamily="34" charset="0"/>
                        <a:buChar char="•"/>
                      </a:pPr>
                      <a:r>
                        <a:rPr lang="en-US" sz="2000" baseline="0">
                          <a:latin typeface="+mj-lt"/>
                        </a:rPr>
                        <a:t>Young vaccinated child/older adult (not typical risk group)</a:t>
                      </a:r>
                    </a:p>
                    <a:p>
                      <a:pPr marL="285750" indent="-285750">
                        <a:buFont typeface="Arial" panose="020B0604020202020204" pitchFamily="34" charset="0"/>
                        <a:buChar char="•"/>
                      </a:pPr>
                      <a:r>
                        <a:rPr lang="en-US" sz="2000" baseline="0">
                          <a:latin typeface="+mj-lt"/>
                        </a:rPr>
                        <a:t>No contact with college students</a:t>
                      </a:r>
                    </a:p>
                    <a:p>
                      <a:pPr marL="285750" indent="-285750">
                        <a:buFont typeface="Arial" panose="020B0604020202020204" pitchFamily="34" charset="0"/>
                        <a:buChar char="•"/>
                      </a:pPr>
                      <a:endParaRPr lang="en-US">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3" name="Slide Number Placeholder 2">
            <a:extLst>
              <a:ext uri="{FF2B5EF4-FFF2-40B4-BE49-F238E27FC236}">
                <a16:creationId xmlns:a16="http://schemas.microsoft.com/office/drawing/2014/main" id="{F4E2709D-C626-D84E-CE87-E025B3ADFCD0}"/>
              </a:ext>
            </a:extLst>
          </p:cNvPr>
          <p:cNvSpPr>
            <a:spLocks noGrp="1"/>
          </p:cNvSpPr>
          <p:nvPr>
            <p:ph type="sldNum" sz="quarter" idx="12"/>
          </p:nvPr>
        </p:nvSpPr>
        <p:spPr/>
        <p:txBody>
          <a:bodyPr/>
          <a:lstStyle/>
          <a:p>
            <a:fld id="{42D63805-6B3A-4718-8F91-8B9405BA4DEA}" type="slidenum">
              <a:rPr lang="en-US" smtClean="0"/>
              <a:t>63</a:t>
            </a:fld>
            <a:endParaRPr lang="en-US"/>
          </a:p>
        </p:txBody>
      </p:sp>
    </p:spTree>
    <p:extLst>
      <p:ext uri="{BB962C8B-B14F-4D97-AF65-F5344CB8AC3E}">
        <p14:creationId xmlns:p14="http://schemas.microsoft.com/office/powerpoint/2010/main" val="42724780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3925-361C-5FD3-96E5-EB530985E4A7}"/>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AE113CFA-0FC9-0B32-AD99-9E39912CA104}"/>
              </a:ext>
            </a:extLst>
          </p:cNvPr>
          <p:cNvSpPr>
            <a:spLocks noGrp="1"/>
          </p:cNvSpPr>
          <p:nvPr>
            <p:ph idx="1"/>
          </p:nvPr>
        </p:nvSpPr>
        <p:spPr>
          <a:xfrm>
            <a:off x="609600" y="1244600"/>
            <a:ext cx="10160000" cy="4800600"/>
          </a:xfrm>
        </p:spPr>
        <p:txBody>
          <a:bodyPr/>
          <a:lstStyle/>
          <a:p>
            <a:pPr>
              <a:spcBef>
                <a:spcPts val="0"/>
              </a:spcBef>
            </a:pPr>
            <a:r>
              <a:rPr lang="en-US" sz="2400" b="1">
                <a:latin typeface="+mj-lt"/>
              </a:rPr>
              <a:t>MDPH Division of Epidemiology and Immunization: 617-983-6800</a:t>
            </a:r>
          </a:p>
          <a:p>
            <a:pPr lvl="1">
              <a:spcBef>
                <a:spcPts val="0"/>
              </a:spcBef>
            </a:pPr>
            <a:r>
              <a:rPr lang="en-US">
                <a:latin typeface="+mj-lt"/>
              </a:rPr>
              <a:t>Questions/Guidance for follow-up</a:t>
            </a:r>
          </a:p>
          <a:p>
            <a:pPr lvl="1">
              <a:spcBef>
                <a:spcPts val="0"/>
              </a:spcBef>
            </a:pPr>
            <a:r>
              <a:rPr lang="en-US">
                <a:latin typeface="+mj-lt"/>
              </a:rPr>
              <a:t>Sample Letters/Alerts</a:t>
            </a:r>
          </a:p>
          <a:p>
            <a:pPr lvl="1">
              <a:spcBef>
                <a:spcPts val="0"/>
              </a:spcBef>
            </a:pPr>
            <a:r>
              <a:rPr lang="en-US">
                <a:latin typeface="+mj-lt"/>
              </a:rPr>
              <a:t>Reporting </a:t>
            </a:r>
          </a:p>
          <a:p>
            <a:pPr lvl="1">
              <a:spcBef>
                <a:spcPts val="0"/>
              </a:spcBef>
            </a:pPr>
            <a:endParaRPr lang="en-US">
              <a:latin typeface="+mj-lt"/>
            </a:endParaRPr>
          </a:p>
          <a:p>
            <a:pPr>
              <a:spcBef>
                <a:spcPts val="0"/>
              </a:spcBef>
            </a:pPr>
            <a:r>
              <a:rPr lang="en-US" sz="2400" b="1">
                <a:latin typeface="+mj-lt"/>
              </a:rPr>
              <a:t>MAVEN Help Desk: 617-983-6801</a:t>
            </a:r>
          </a:p>
          <a:p>
            <a:pPr marL="0" indent="0">
              <a:spcBef>
                <a:spcPts val="0"/>
              </a:spcBef>
              <a:buNone/>
            </a:pPr>
            <a:endParaRPr lang="en-US">
              <a:latin typeface="+mj-lt"/>
            </a:endParaRPr>
          </a:p>
          <a:p>
            <a:pPr>
              <a:spcBef>
                <a:spcPts val="0"/>
              </a:spcBef>
            </a:pPr>
            <a:r>
              <a:rPr lang="en-US" sz="2400" b="1">
                <a:latin typeface="+mj-lt"/>
              </a:rPr>
              <a:t>MDPH Reference Materials</a:t>
            </a:r>
          </a:p>
          <a:p>
            <a:pPr lvl="1">
              <a:spcBef>
                <a:spcPts val="0"/>
              </a:spcBef>
            </a:pPr>
            <a:r>
              <a:rPr lang="en-US" b="1">
                <a:latin typeface="+mj-lt"/>
              </a:rPr>
              <a:t>MDPH Guide to Surveillance, Reporting, and Control: Disease-Specific Chapters: </a:t>
            </a:r>
          </a:p>
          <a:p>
            <a:pPr lvl="2">
              <a:spcBef>
                <a:spcPts val="0"/>
              </a:spcBef>
            </a:pPr>
            <a:r>
              <a:rPr lang="en-US">
                <a:latin typeface="+mj-lt"/>
                <a:hlinkClick r:id="rId3"/>
              </a:rPr>
              <a:t>https://www.mass.gov/handbook/guide-to-surveillance-reporting-and-control</a:t>
            </a:r>
            <a:endParaRPr lang="en-US">
              <a:latin typeface="+mj-lt"/>
            </a:endParaRPr>
          </a:p>
          <a:p>
            <a:pPr lvl="1">
              <a:spcBef>
                <a:spcPts val="0"/>
              </a:spcBef>
            </a:pPr>
            <a:r>
              <a:rPr lang="en-US" b="1">
                <a:latin typeface="+mj-lt"/>
              </a:rPr>
              <a:t>The Massachusetts Immunization Information System (MIIS) Onboarding and Resources: </a:t>
            </a:r>
          </a:p>
          <a:p>
            <a:pPr lvl="2">
              <a:spcBef>
                <a:spcPts val="0"/>
              </a:spcBef>
            </a:pPr>
            <a:r>
              <a:rPr lang="en-US">
                <a:latin typeface="+mj-lt"/>
                <a:hlinkClick r:id="rId4"/>
              </a:rPr>
              <a:t>https://www.miisresourcecenter.com/</a:t>
            </a:r>
            <a:endParaRPr lang="en-US">
              <a:latin typeface="+mj-lt"/>
            </a:endParaRPr>
          </a:p>
          <a:p>
            <a:pPr lvl="1">
              <a:spcBef>
                <a:spcPts val="0"/>
              </a:spcBef>
            </a:pPr>
            <a:r>
              <a:rPr lang="en-US" b="1">
                <a:latin typeface="+mj-lt"/>
              </a:rPr>
              <a:t>105 CMR 300.00: Reportable diseases, surveillance, and isolation and quarantine requirements:</a:t>
            </a:r>
          </a:p>
          <a:p>
            <a:pPr lvl="2">
              <a:spcBef>
                <a:spcPts val="0"/>
              </a:spcBef>
            </a:pPr>
            <a:r>
              <a:rPr lang="en-US">
                <a:latin typeface="+mj-lt"/>
                <a:hlinkClick r:id="rId5"/>
              </a:rPr>
              <a:t>https://www.mass.gov/regulations/105-CMR-30000-reportable-diseases-surveillance-and-isolation-and-quarantine-requirements</a:t>
            </a:r>
            <a:endParaRPr lang="en-US">
              <a:latin typeface="+mj-lt"/>
            </a:endParaRPr>
          </a:p>
        </p:txBody>
      </p:sp>
      <p:sp>
        <p:nvSpPr>
          <p:cNvPr id="6" name="Slide Number Placeholder 4"/>
          <p:cNvSpPr>
            <a:spLocks noGrp="1"/>
          </p:cNvSpPr>
          <p:nvPr>
            <p:ph type="sldNum" sz="quarter" idx="12"/>
          </p:nvPr>
        </p:nvSpPr>
        <p:spPr/>
        <p:txBody>
          <a:bodyPr/>
          <a:lstStyle/>
          <a:p>
            <a:fld id="{685602AB-B368-4134-B090-96D43D6EFBC1}" type="slidenum">
              <a:rPr lang="en-US" smtClean="0"/>
              <a:pPr/>
              <a:t>64</a:t>
            </a:fld>
            <a:endParaRPr lang="en-US"/>
          </a:p>
        </p:txBody>
      </p:sp>
    </p:spTree>
    <p:extLst>
      <p:ext uri="{BB962C8B-B14F-4D97-AF65-F5344CB8AC3E}">
        <p14:creationId xmlns:p14="http://schemas.microsoft.com/office/powerpoint/2010/main" val="3994152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1477" y="3048000"/>
            <a:ext cx="10160000" cy="1143000"/>
          </a:xfrm>
        </p:spPr>
        <p:txBody>
          <a:bodyPr/>
          <a:lstStyle/>
          <a:p>
            <a:r>
              <a:rPr lang="en-US"/>
              <a:t>Your Questions?</a:t>
            </a:r>
          </a:p>
        </p:txBody>
      </p:sp>
      <p:sp>
        <p:nvSpPr>
          <p:cNvPr id="3" name="Slide Number Placeholder 2">
            <a:extLst>
              <a:ext uri="{FF2B5EF4-FFF2-40B4-BE49-F238E27FC236}">
                <a16:creationId xmlns:a16="http://schemas.microsoft.com/office/drawing/2014/main" id="{A8C80719-26B1-32C6-5A0D-FE7FB649BAFC}"/>
              </a:ext>
            </a:extLst>
          </p:cNvPr>
          <p:cNvSpPr>
            <a:spLocks noGrp="1"/>
          </p:cNvSpPr>
          <p:nvPr>
            <p:ph type="sldNum" sz="quarter" idx="12"/>
          </p:nvPr>
        </p:nvSpPr>
        <p:spPr/>
        <p:txBody>
          <a:bodyPr/>
          <a:lstStyle/>
          <a:p>
            <a:fld id="{42D63805-6B3A-4718-8F91-8B9405BA4DEA}" type="slidenum">
              <a:rPr lang="en-US" smtClean="0"/>
              <a:t>65</a:t>
            </a:fld>
            <a:endParaRPr lang="en-US"/>
          </a:p>
        </p:txBody>
      </p:sp>
    </p:spTree>
    <p:extLst>
      <p:ext uri="{BB962C8B-B14F-4D97-AF65-F5344CB8AC3E}">
        <p14:creationId xmlns:p14="http://schemas.microsoft.com/office/powerpoint/2010/main" val="17164326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904D0-C32D-476A-A552-FF2C2E64350E}"/>
              </a:ext>
            </a:extLst>
          </p:cNvPr>
          <p:cNvSpPr>
            <a:spLocks noGrp="1"/>
          </p:cNvSpPr>
          <p:nvPr>
            <p:ph type="title"/>
          </p:nvPr>
        </p:nvSpPr>
        <p:spPr/>
        <p:txBody>
          <a:bodyPr/>
          <a:lstStyle/>
          <a:p>
            <a:r>
              <a:rPr lang="en-US"/>
              <a:t>Rubella</a:t>
            </a:r>
          </a:p>
        </p:txBody>
      </p:sp>
      <p:sp>
        <p:nvSpPr>
          <p:cNvPr id="3" name="Content Placeholder 2">
            <a:extLst>
              <a:ext uri="{FF2B5EF4-FFF2-40B4-BE49-F238E27FC236}">
                <a16:creationId xmlns:a16="http://schemas.microsoft.com/office/drawing/2014/main" id="{9D6E81A2-D9F1-1F95-83B9-326AC26A58B6}"/>
              </a:ext>
            </a:extLst>
          </p:cNvPr>
          <p:cNvSpPr>
            <a:spLocks noGrp="1"/>
          </p:cNvSpPr>
          <p:nvPr>
            <p:ph idx="1"/>
          </p:nvPr>
        </p:nvSpPr>
        <p:spPr/>
        <p:txBody>
          <a:bodyPr>
            <a:normAutofit/>
          </a:bodyPr>
          <a:lstStyle/>
          <a:p>
            <a:r>
              <a:rPr lang="en-US" sz="2600"/>
              <a:t>Rubella is no longer endemic in the United States but can be brought into the United States by people who get infected in other countries.</a:t>
            </a:r>
          </a:p>
          <a:p>
            <a:r>
              <a:rPr lang="en-US" sz="2600"/>
              <a:t>Rubella is usually mild but can cause:</a:t>
            </a:r>
          </a:p>
          <a:p>
            <a:pPr lvl="1"/>
            <a:r>
              <a:rPr lang="en-US" sz="2600"/>
              <a:t>Low-grade fever</a:t>
            </a:r>
          </a:p>
          <a:p>
            <a:pPr lvl="1"/>
            <a:r>
              <a:rPr lang="en-US" sz="2600"/>
              <a:t>Sore throat</a:t>
            </a:r>
          </a:p>
          <a:p>
            <a:pPr lvl="1"/>
            <a:r>
              <a:rPr lang="en-US" sz="2600"/>
              <a:t>A rash (starts on the face and then goes to other parts of the body)</a:t>
            </a:r>
          </a:p>
          <a:p>
            <a:pPr lvl="1"/>
            <a:r>
              <a:rPr lang="en-US" sz="2600"/>
              <a:t>Arthritis (70% of women)</a:t>
            </a:r>
          </a:p>
          <a:p>
            <a:r>
              <a:rPr lang="en-US" sz="2600"/>
              <a:t>Rubella can cause miscarriage or serious birth defects.</a:t>
            </a:r>
          </a:p>
          <a:p>
            <a:r>
              <a:rPr lang="en-US" sz="2600"/>
              <a:t>One dose of MMR vaccine is 97% effective against rubella.</a:t>
            </a:r>
          </a:p>
        </p:txBody>
      </p:sp>
      <p:sp>
        <p:nvSpPr>
          <p:cNvPr id="4" name="Slide Number Placeholder 3">
            <a:extLst>
              <a:ext uri="{FF2B5EF4-FFF2-40B4-BE49-F238E27FC236}">
                <a16:creationId xmlns:a16="http://schemas.microsoft.com/office/drawing/2014/main" id="{A4A99F64-A608-332D-1E32-B44D3D858666}"/>
              </a:ext>
            </a:extLst>
          </p:cNvPr>
          <p:cNvSpPr>
            <a:spLocks noGrp="1"/>
          </p:cNvSpPr>
          <p:nvPr>
            <p:ph type="sldNum" sz="quarter" idx="12"/>
          </p:nvPr>
        </p:nvSpPr>
        <p:spPr/>
        <p:txBody>
          <a:bodyPr/>
          <a:lstStyle/>
          <a:p>
            <a:fld id="{42D63805-6B3A-4718-8F91-8B9405BA4DEA}" type="slidenum">
              <a:rPr lang="en-US" smtClean="0"/>
              <a:t>66</a:t>
            </a:fld>
            <a:endParaRPr lang="en-US"/>
          </a:p>
        </p:txBody>
      </p:sp>
    </p:spTree>
    <p:extLst>
      <p:ext uri="{BB962C8B-B14F-4D97-AF65-F5344CB8AC3E}">
        <p14:creationId xmlns:p14="http://schemas.microsoft.com/office/powerpoint/2010/main" val="34793579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C2E48-B9F4-65C0-F80A-98B4F88853DA}"/>
              </a:ext>
            </a:extLst>
          </p:cNvPr>
          <p:cNvSpPr>
            <a:spLocks noGrp="1"/>
          </p:cNvSpPr>
          <p:nvPr>
            <p:ph type="title"/>
          </p:nvPr>
        </p:nvSpPr>
        <p:spPr/>
        <p:txBody>
          <a:bodyPr/>
          <a:lstStyle/>
          <a:p>
            <a:r>
              <a:rPr lang="en-US"/>
              <a:t>Rubella</a:t>
            </a:r>
          </a:p>
        </p:txBody>
      </p:sp>
      <p:sp>
        <p:nvSpPr>
          <p:cNvPr id="3" name="Content Placeholder 2">
            <a:extLst>
              <a:ext uri="{FF2B5EF4-FFF2-40B4-BE49-F238E27FC236}">
                <a16:creationId xmlns:a16="http://schemas.microsoft.com/office/drawing/2014/main" id="{D1C0E9EB-D611-B11D-8FF2-7C4EC8AD5A10}"/>
              </a:ext>
            </a:extLst>
          </p:cNvPr>
          <p:cNvSpPr>
            <a:spLocks noGrp="1"/>
          </p:cNvSpPr>
          <p:nvPr>
            <p:ph idx="1"/>
          </p:nvPr>
        </p:nvSpPr>
        <p:spPr/>
        <p:txBody>
          <a:bodyPr>
            <a:normAutofit fontScale="92500" lnSpcReduction="10000"/>
          </a:bodyPr>
          <a:lstStyle/>
          <a:p>
            <a:r>
              <a:rPr lang="en-US" sz="2800"/>
              <a:t>The most common reason for “reports” of rubella are when providers accidentally order IgM for immunity screening purposes. </a:t>
            </a:r>
          </a:p>
          <a:p>
            <a:r>
              <a:rPr lang="en-US" sz="2800"/>
              <a:t>The Epidemiologist of the Day at the state will follow-up with the ordering providers and/or employee health to see if rubella was truly suspected.</a:t>
            </a:r>
          </a:p>
          <a:p>
            <a:r>
              <a:rPr lang="en-US" sz="2800"/>
              <a:t>If testing was conducted for immunity screening only, or was not ordered intentionally, and the patient is not pregnant and does not have symptoms of rubella, the case will be revoked.</a:t>
            </a:r>
          </a:p>
          <a:p>
            <a:r>
              <a:rPr lang="en-US" sz="2800"/>
              <a:t>If rubella is suspected and/or positive result is from a pregnancy screen the state epi will work on obtaining information and working with local board of health.</a:t>
            </a:r>
          </a:p>
          <a:p>
            <a:r>
              <a:rPr lang="en-US" sz="2800"/>
              <a:t>True suspect/cases of rubella are extremely rare.</a:t>
            </a:r>
          </a:p>
          <a:p>
            <a:endParaRPr lang="en-US"/>
          </a:p>
        </p:txBody>
      </p:sp>
      <p:sp>
        <p:nvSpPr>
          <p:cNvPr id="4" name="Slide Number Placeholder 3">
            <a:extLst>
              <a:ext uri="{FF2B5EF4-FFF2-40B4-BE49-F238E27FC236}">
                <a16:creationId xmlns:a16="http://schemas.microsoft.com/office/drawing/2014/main" id="{131445F3-F33C-CD70-5043-20265C57AA07}"/>
              </a:ext>
            </a:extLst>
          </p:cNvPr>
          <p:cNvSpPr>
            <a:spLocks noGrp="1"/>
          </p:cNvSpPr>
          <p:nvPr>
            <p:ph type="sldNum" sz="quarter" idx="12"/>
          </p:nvPr>
        </p:nvSpPr>
        <p:spPr/>
        <p:txBody>
          <a:bodyPr/>
          <a:lstStyle/>
          <a:p>
            <a:fld id="{42D63805-6B3A-4718-8F91-8B9405BA4DEA}" type="slidenum">
              <a:rPr lang="en-US" smtClean="0"/>
              <a:t>67</a:t>
            </a:fld>
            <a:endParaRPr lang="en-US"/>
          </a:p>
        </p:txBody>
      </p:sp>
    </p:spTree>
    <p:extLst>
      <p:ext uri="{BB962C8B-B14F-4D97-AF65-F5344CB8AC3E}">
        <p14:creationId xmlns:p14="http://schemas.microsoft.com/office/powerpoint/2010/main" val="2331107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D208E-361A-50EB-F24D-F52AF95CE0BD}"/>
              </a:ext>
            </a:extLst>
          </p:cNvPr>
          <p:cNvSpPr>
            <a:spLocks noGrp="1"/>
          </p:cNvSpPr>
          <p:nvPr>
            <p:ph type="title"/>
          </p:nvPr>
        </p:nvSpPr>
        <p:spPr/>
        <p:txBody>
          <a:bodyPr/>
          <a:lstStyle/>
          <a:p>
            <a:r>
              <a:rPr lang="en-US" dirty="0">
                <a:ea typeface="Cambria"/>
              </a:rPr>
              <a:t>That was a lot of information!</a:t>
            </a:r>
            <a:endParaRPr lang="en-US" dirty="0"/>
          </a:p>
        </p:txBody>
      </p:sp>
      <p:sp>
        <p:nvSpPr>
          <p:cNvPr id="3" name="Content Placeholder 2">
            <a:extLst>
              <a:ext uri="{FF2B5EF4-FFF2-40B4-BE49-F238E27FC236}">
                <a16:creationId xmlns:a16="http://schemas.microsoft.com/office/drawing/2014/main" id="{D60A86E9-73DC-AD30-3A3A-4A15775EEE1C}"/>
              </a:ext>
            </a:extLst>
          </p:cNvPr>
          <p:cNvSpPr>
            <a:spLocks noGrp="1"/>
          </p:cNvSpPr>
          <p:nvPr>
            <p:ph idx="1"/>
          </p:nvPr>
        </p:nvSpPr>
        <p:spPr/>
        <p:txBody>
          <a:bodyPr vert="horz" lIns="91440" tIns="45720" rIns="91440" bIns="45720" rtlCol="0" anchor="t">
            <a:normAutofit/>
          </a:bodyPr>
          <a:lstStyle/>
          <a:p>
            <a:r>
              <a:rPr lang="en-US" sz="3000" dirty="0">
                <a:ea typeface="Calibri"/>
                <a:cs typeface="Calibri"/>
              </a:rPr>
              <a:t>So, what are your questions?</a:t>
            </a:r>
            <a:endParaRPr lang="en-US" sz="3000" dirty="0"/>
          </a:p>
        </p:txBody>
      </p:sp>
      <p:sp>
        <p:nvSpPr>
          <p:cNvPr id="4" name="Slide Number Placeholder 3">
            <a:extLst>
              <a:ext uri="{FF2B5EF4-FFF2-40B4-BE49-F238E27FC236}">
                <a16:creationId xmlns:a16="http://schemas.microsoft.com/office/drawing/2014/main" id="{1DB3299F-A1A9-FE3F-ED1A-BB51C420A43D}"/>
              </a:ext>
            </a:extLst>
          </p:cNvPr>
          <p:cNvSpPr>
            <a:spLocks noGrp="1"/>
          </p:cNvSpPr>
          <p:nvPr>
            <p:ph type="sldNum" sz="quarter" idx="12"/>
          </p:nvPr>
        </p:nvSpPr>
        <p:spPr/>
        <p:txBody>
          <a:bodyPr/>
          <a:lstStyle/>
          <a:p>
            <a:fld id="{42D63805-6B3A-4718-8F91-8B9405BA4DEA}" type="slidenum">
              <a:rPr lang="en-US" smtClean="0"/>
              <a:t>68</a:t>
            </a:fld>
            <a:endParaRPr lang="en-US"/>
          </a:p>
        </p:txBody>
      </p:sp>
    </p:spTree>
    <p:extLst>
      <p:ext uri="{BB962C8B-B14F-4D97-AF65-F5344CB8AC3E}">
        <p14:creationId xmlns:p14="http://schemas.microsoft.com/office/powerpoint/2010/main" val="19828851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Mumps Follow Up for LBOHs&amp;quot;&quot;/&gt;&lt;property id=&quot;20307&quot; value=&quot;283&quot;/&gt;&lt;/object&gt;&lt;object type=&quot;3&quot; unique_id=&quot;10004&quot;&gt;&lt;property id=&quot;20148&quot; value=&quot;5&quot;/&gt;&lt;property id=&quot;20300&quot; value=&quot;Slide 2 - &amp;quot;Outline&amp;quot;&quot;/&gt;&lt;property id=&quot;20307&quot; value=&quot;293&quot;/&gt;&lt;/object&gt;&lt;object type=&quot;3&quot; unique_id=&quot;10005&quot;&gt;&lt;property id=&quot;20148&quot; value=&quot;5&quot;/&gt;&lt;property id=&quot;20300&quot; value=&quot;Slide 3 - &amp;quot;Mumps &amp;quot;&quot;/&gt;&lt;property id=&quot;20307&quot; value=&quot;294&quot;/&gt;&lt;/object&gt;&lt;object type=&quot;3&quot; unique_id=&quot;10006&quot;&gt;&lt;property id=&quot;20148&quot; value=&quot;5&quot;/&gt;&lt;property id=&quot;20300&quot; value=&quot;Slide 4 - &amp;quot;What is mumps? &amp;quot;&quot;/&gt;&lt;property id=&quot;20307&quot; value=&quot;266&quot;/&gt;&lt;/object&gt;&lt;object type=&quot;3&quot; unique_id=&quot;10007&quot;&gt;&lt;property id=&quot;20148&quot; value=&quot;5&quot;/&gt;&lt;property id=&quot;20300&quot; value=&quot;Slide 5 - &amp;quot;Mumps in Massachusetts&amp;quot;&quot;/&gt;&lt;property id=&quot;20307&quot; value=&quot;267&quot;/&gt;&lt;/object&gt;&lt;object type=&quot;3&quot; unique_id=&quot;10008&quot;&gt;&lt;property id=&quot;20148&quot; value=&quot;5&quot;/&gt;&lt;property id=&quot;20300&quot; value=&quot;Slide 6 - &amp;quot;Testing for Mumps &amp;quot;&quot;/&gt;&lt;property id=&quot;20307&quot; value=&quot;268&quot;/&gt;&lt;/object&gt;&lt;object type=&quot;3&quot; unique_id=&quot;10009&quot;&gt;&lt;property id=&quot;20148&quot; value=&quot;5&quot;/&gt;&lt;property id=&quot;20300&quot; value=&quot;Slide 7 - &amp;quot;Did you know?&amp;quot;&quot;/&gt;&lt;property id=&quot;20307&quot; value=&quot;269&quot;/&gt;&lt;/object&gt;&lt;object type=&quot;3&quot; unique_id=&quot;10010&quot;&gt;&lt;property id=&quot;20148&quot; value=&quot;5&quot;/&gt;&lt;property id=&quot;20300&quot; value=&quot;Slide 8 - &amp;quot;Specimens for mumps testing&amp;quot;&quot;/&gt;&lt;property id=&quot;20307&quot; value=&quot;270&quot;/&gt;&lt;/object&gt;&lt;object type=&quot;3&quot; unique_id=&quot;10011&quot;&gt;&lt;property id=&quot;20148&quot; value=&quot;5&quot;/&gt;&lt;property id=&quot;20300&quot; value=&quot;Slide 9 - &amp;quot;Mumps Control Measures&amp;quot;&quot;/&gt;&lt;property id=&quot;20307&quot; value=&quot;271&quot;/&gt;&lt;/object&gt;&lt;object type=&quot;3&quot; unique_id=&quot;10012&quot;&gt;&lt;property id=&quot;20148&quot; value=&quot;5&quot;/&gt;&lt;property id=&quot;20300&quot; value=&quot;Slide 10 - &amp;quot;Control Measures (Typically responsibility of LBOHs) &amp;quot;&quot;/&gt;&lt;property id=&quot;20307&quot; value=&quot;278&quot;/&gt;&lt;/object&gt;&lt;object type=&quot;3&quot; unique_id=&quot;10013&quot;&gt;&lt;property id=&quot;20148&quot; value=&quot;5&quot;/&gt;&lt;property id=&quot;20300&quot; value=&quot;Slide 11 - &amp;quot;Controlling Mumps- Main Points&amp;quot;&quot;/&gt;&lt;property id=&quot;20307&quot; value=&quot;272&quot;/&gt;&lt;/object&gt;&lt;object type=&quot;3&quot; unique_id=&quot;10014&quot;&gt;&lt;property id=&quot;20148&quot; value=&quot;5&quot;/&gt;&lt;property id=&quot;20300&quot; value=&quot;Slide 12&quot;/&gt;&lt;property id=&quot;20307&quot; value=&quot;274&quot;/&gt;&lt;/object&gt;&lt;object type=&quot;3&quot; unique_id=&quot;10015&quot;&gt;&lt;property id=&quot;20148&quot; value=&quot;5&quot;/&gt;&lt;property id=&quot;20300&quot; value=&quot;Slide 13 - &amp;quot;Mumps investigations&amp;quot;&quot;/&gt;&lt;property id=&quot;20307&quot; value=&quot;295&quot;/&gt;&lt;/object&gt;&lt;object type=&quot;3&quot; unique_id=&quot;10016&quot;&gt;&lt;property id=&quot;20148&quot; value=&quot;5&quot;/&gt;&lt;property id=&quot;20300&quot; value=&quot;Slide 14 - &amp;quot;LBOH Main Responsibilities during Mumps Investigations &amp;quot;&quot;/&gt;&lt;property id=&quot;20307&quot; value=&quot;275&quot;/&gt;&lt;/object&gt;&lt;object type=&quot;3&quot; unique_id=&quot;10017&quot;&gt;&lt;property id=&quot;20148&quot; value=&quot;5&quot;/&gt;&lt;property id=&quot;20300&quot; value=&quot;Slide 15 - &amp;quot;Steps in a Mumps Case Investigation &amp;quot;&quot;/&gt;&lt;property id=&quot;20307&quot; value=&quot;259&quot;/&gt;&lt;/object&gt;&lt;object type=&quot;3&quot; unique_id=&quot;10018&quot;&gt;&lt;property id=&quot;20148&quot; value=&quot;5&quot;/&gt;&lt;property id=&quot;20300&quot; value=&quot;Slide 16 - &amp;quot;Follow-Up Steps (cont.)  &amp;quot;&quot;/&gt;&lt;property id=&quot;20307&quot; value=&quot;288&quot;/&gt;&lt;/object&gt;&lt;object type=&quot;3&quot; unique_id=&quot;10019&quot;&gt;&lt;property id=&quot;20148&quot; value=&quot;5&quot;/&gt;&lt;property id=&quot;20300&quot; value=&quot;Slide 17 - &amp;quot;Questions to ask the Patient &amp;quot;&quot;/&gt;&lt;property id=&quot;20307&quot; value=&quot;289&quot;/&gt;&lt;/object&gt;&lt;object type=&quot;3&quot; unique_id=&quot;10020&quot;&gt;&lt;property id=&quot;20148&quot; value=&quot;5&quot;/&gt;&lt;property id=&quot;20300&quot; value=&quot;Slide 18 - &amp;quot;Follow-up Steps (cont.) &amp;quot;&quot;/&gt;&lt;property id=&quot;20307&quot; value=&quot;276&quot;/&gt;&lt;/object&gt;&lt;object type=&quot;3&quot; unique_id=&quot;10021&quot;&gt;&lt;property id=&quot;20148&quot; value=&quot;5&quot;/&gt;&lt;property id=&quot;20300&quot; value=&quot;Slide 19 - &amp;quot;Follow-Up Steps (cont.) &amp;quot;&quot;/&gt;&lt;property id=&quot;20307&quot; value=&quot;290&quot;/&gt;&lt;/object&gt;&lt;object type=&quot;3&quot; unique_id=&quot;10022&quot;&gt;&lt;property id=&quot;20148&quot; value=&quot;5&quot;/&gt;&lt;property id=&quot;20300&quot; value=&quot;Slide 20 - &amp;quot;Follow-up Steps (cont.) &amp;quot;&quot;/&gt;&lt;property id=&quot;20307&quot; value=&quot;291&quot;/&gt;&lt;/object&gt;&lt;object type=&quot;3&quot; unique_id=&quot;10023&quot;&gt;&lt;property id=&quot;20148&quot; value=&quot;5&quot;/&gt;&lt;property id=&quot;20300&quot; value=&quot;Slide 21 - &amp;quot;Follow-Up Steps (cont.) &amp;quot;&quot;/&gt;&lt;property id=&quot;20307&quot; value=&quot;277&quot;/&gt;&lt;/object&gt;&lt;object type=&quot;3&quot; unique_id=&quot;10024&quot;&gt;&lt;property id=&quot;20148&quot; value=&quot;5&quot;/&gt;&lt;property id=&quot;20300&quot; value=&quot;Slide 22 - &amp;quot;Follow-Up Steps (cont.) &amp;quot;&quot;/&gt;&lt;property id=&quot;20307&quot; value=&quot;281&quot;/&gt;&lt;/object&gt;&lt;object type=&quot;3&quot; unique_id=&quot;10025&quot;&gt;&lt;property id=&quot;20148&quot; value=&quot;5&quot;/&gt;&lt;property id=&quot;20300&quot; value=&quot;Slide 23 - &amp;quot;Follow-up Steps (cont.) &amp;quot;&quot;/&gt;&lt;property id=&quot;20307&quot; value=&quot;282&quot;/&gt;&lt;/object&gt;&lt;object type=&quot;3&quot; unique_id=&quot;10026&quot;&gt;&lt;property id=&quot;20148&quot; value=&quot;5&quot;/&gt;&lt;property id=&quot;20300&quot; value=&quot;Slide 24 - &amp;quot;Follow-up Steps (cont.) &amp;quot;&quot;/&gt;&lt;property id=&quot;20307&quot; value=&quot;292&quot;/&gt;&lt;/object&gt;&lt;object type=&quot;3&quot; unique_id=&quot;10027&quot;&gt;&lt;property id=&quot;20148&quot; value=&quot;5&quot;/&gt;&lt;property id=&quot;20300&quot; value=&quot;Slide 26&quot;/&gt;&lt;property id=&quot;20307&quot; value=&quot;264&quot;/&gt;&lt;/object&gt;&lt;object type=&quot;3&quot; unique_id=&quot;10028&quot;&gt;&lt;property id=&quot;20148&quot; value=&quot;5&quot;/&gt;&lt;property id=&quot;20300&quot; value=&quot;Slide 27 - &amp;quot;Common Issues with Mumps &amp;quot;&quot;/&gt;&lt;property id=&quot;20307&quot; value=&quot;280&quot;/&gt;&lt;/object&gt;&lt;object type=&quot;3&quot; unique_id=&quot;10029&quot;&gt;&lt;property id=&quot;20148&quot; value=&quot;5&quot;/&gt;&lt;property id=&quot;20300&quot; value=&quot;Slide 28&quot;/&gt;&lt;property id=&quot;20307&quot; value=&quot;257&quot;/&gt;&lt;/object&gt;&lt;object type=&quot;3&quot; unique_id=&quot;10030&quot;&gt;&lt;property id=&quot;20148&quot; value=&quot;5&quot;/&gt;&lt;property id=&quot;20300&quot; value=&quot;Slide 32&quot;/&gt;&lt;property id=&quot;20307&quot; value=&quot;265&quot;/&gt;&lt;/object&gt;&lt;object type=&quot;3&quot; unique_id=&quot;10211&quot;&gt;&lt;property id=&quot;20148&quot; value=&quot;5&quot;/&gt;&lt;property id=&quot;20300&quot; value=&quot;Slide 25 - &amp;quot;When should LBOH do Follow-Up?&amp;quot;&quot;/&gt;&lt;property id=&quot;20307&quot; value=&quot;296&quot;/&gt;&lt;/object&gt;&lt;object type=&quot;3&quot; unique_id=&quot;10429&quot;&gt;&lt;property id=&quot;20148&quot; value=&quot;5&quot;/&gt;&lt;property id=&quot;20300&quot; value=&quot;Slide 29 - &amp;quot;Completing an Investigation&amp;quot;&quot;/&gt;&lt;property id=&quot;20307&quot; value=&quot;297&quot;/&gt;&lt;/object&gt;&lt;object type=&quot;3&quot; unique_id=&quot;10430&quot;&gt;&lt;property id=&quot;20148&quot; value=&quot;5&quot;/&gt;&lt;property id=&quot;20300&quot; value=&quot;Slide 31 - &amp;quot;Completing an Investigation&amp;quot;&quot;/&gt;&lt;property id=&quot;20307&quot; value=&quot;298&quot;/&gt;&lt;/object&gt;&lt;object type=&quot;3&quot; unique_id=&quot;10596&quot;&gt;&lt;property id=&quot;20148&quot; value=&quot;5&quot;/&gt;&lt;property id=&quot;20300&quot; value=&quot;Slide 30 - &amp;quot;Are we still thinking mumps?&amp;quot;&quot;/&gt;&lt;property id=&quot;20307&quot; value=&quot;299&quot;/&gt;&lt;/object&gt;&lt;object type=&quot;3&quot; unique_id=&quot;17847&quot;&gt;&lt;property id=&quot;20148&quot; value=&quot;5&quot;/&gt;&lt;property id=&quot;20300&quot; value=&quot;Slide 33 - &amp;quot;Questions?&amp;quot;&quot;/&gt;&lt;property id=&quot;20307&quot; value=&quot;300&quot;/&gt;&lt;/object&gt;&lt;/object&gt;&lt;object type=&quot;8&quot; unique_id=&quot;10060&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DPH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MDPH PPT Template" id="{1790769B-038F-4D5E-B6E3-A46CB62E6018}" vid="{C9FD92AB-ADFF-4277-B51A-C8225BF310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68</Slides>
  <Notes>56</Notes>
  <HiddenSlides>0</HiddenSlide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MDPH PPT Template</vt:lpstr>
      <vt:lpstr>VPD Epidemiology Massachusetts</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Group Question!</vt:lpstr>
      <vt:lpstr>Measles, Mumps, and Rubella (MMR) Vaccination</vt:lpstr>
      <vt:lpstr>MMR Vaccine – Protection While You Travel!</vt:lpstr>
      <vt:lpstr>Measles Outbreaks in the U.S.</vt:lpstr>
      <vt:lpstr>Measles in Massachusetts</vt:lpstr>
      <vt:lpstr>Group Question!</vt:lpstr>
      <vt:lpstr>Measles: Symptoms</vt:lpstr>
      <vt:lpstr>Measles: Transmission</vt:lpstr>
      <vt:lpstr>A True Measles Story!</vt:lpstr>
      <vt:lpstr>Evidence of Immunity for Measles</vt:lpstr>
      <vt:lpstr>Measles Testing: Notes for LBOH</vt:lpstr>
      <vt:lpstr>Measles Control Measures</vt:lpstr>
      <vt:lpstr>Isolate All Suspect Cases</vt:lpstr>
      <vt:lpstr>Thoroughly Interview Case (or Family of Child)</vt:lpstr>
      <vt:lpstr>Identify Close Contacts</vt:lpstr>
      <vt:lpstr>Contact Notification</vt:lpstr>
      <vt:lpstr>Identifying Close Contacts - Challenges</vt:lpstr>
      <vt:lpstr>Are Contacts Immune or Susceptible?</vt:lpstr>
      <vt:lpstr>Are Contacts Immune or Susceptible?</vt:lpstr>
      <vt:lpstr>Post-Exposure Vaccine &amp; Immune Globulin</vt:lpstr>
      <vt:lpstr>Quarantine Contacts</vt:lpstr>
      <vt:lpstr>Notes on Exposure Follow-up: If Symptoms Develop</vt:lpstr>
      <vt:lpstr>True Story:  Healthcare Exposures! </vt:lpstr>
      <vt:lpstr>Measles Investigations for LBOH</vt:lpstr>
      <vt:lpstr>Measles Events (Low or High Suspect?)</vt:lpstr>
      <vt:lpstr>Case Study: High Suspect MAVEN Event</vt:lpstr>
      <vt:lpstr>Case Study: High Suspect MAVEN Event</vt:lpstr>
      <vt:lpstr>High Risk Scenarios/Case Study </vt:lpstr>
      <vt:lpstr>Questions to Think About for LBOH </vt:lpstr>
      <vt:lpstr>Measles In Review – The Case</vt:lpstr>
      <vt:lpstr>Measles In Review – Exposed Contacts</vt:lpstr>
      <vt:lpstr>Resources</vt:lpstr>
      <vt:lpstr>What is Mumps?</vt:lpstr>
      <vt:lpstr>Mumps in Massachusetts</vt:lpstr>
      <vt:lpstr>Challenges of Mumps Testing</vt:lpstr>
      <vt:lpstr>Measles, Mumps, and Rubella (MMR) Vaccination</vt:lpstr>
      <vt:lpstr>Mumps Control Measures</vt:lpstr>
      <vt:lpstr>Control Measures</vt:lpstr>
      <vt:lpstr>Control Measures</vt:lpstr>
      <vt:lpstr>Mumps Infection Timeline</vt:lpstr>
      <vt:lpstr>LBOH Main Responsibilities During Mumps Investigations </vt:lpstr>
      <vt:lpstr>Step 1: Review and acknowledge event in MAVEN.</vt:lpstr>
      <vt:lpstr>Step 2: Call case to collect important information for Case Report Form.</vt:lpstr>
      <vt:lpstr>Step 3: Identify all contacts who have been exposed.</vt:lpstr>
      <vt:lpstr>Step 4: Identify Susceptibles</vt:lpstr>
      <vt:lpstr>Step 4: Identify Susceptibles</vt:lpstr>
      <vt:lpstr>Step 5:  Recommend immunization for all susceptibles &gt;12 months of age for which MMR is not contraindicated</vt:lpstr>
      <vt:lpstr>Step 6: Discuss isolation dates and notifying contacts with case. </vt:lpstr>
      <vt:lpstr>Step 7: Follow up with school/workplaces and/or additional contacts if applicable. </vt:lpstr>
      <vt:lpstr>Step 8: Final Control Measures</vt:lpstr>
      <vt:lpstr>Step 9: Update all notes and fields in MAVEN </vt:lpstr>
      <vt:lpstr>Step 10: Sign off in Admin Question Package (QP)</vt:lpstr>
      <vt:lpstr>Are we still thinking mumps?</vt:lpstr>
      <vt:lpstr>Resources</vt:lpstr>
      <vt:lpstr>Your Questions?</vt:lpstr>
      <vt:lpstr>Rubella</vt:lpstr>
      <vt:lpstr>Rubella</vt:lpstr>
      <vt:lpstr>That was a lot of information!</vt:lpstr>
    </vt:vector>
  </TitlesOfParts>
  <Company>EOHHS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Royce, Kelly (DPH)</dc:creator>
  <cp:revision>13</cp:revision>
  <cp:lastPrinted>2022-11-30T15:05:34Z</cp:lastPrinted>
  <dcterms:created xsi:type="dcterms:W3CDTF">2017-08-17T14:09:33Z</dcterms:created>
  <dcterms:modified xsi:type="dcterms:W3CDTF">2025-01-09T19:48:51Z</dcterms:modified>
</cp:coreProperties>
</file>