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8" r:id="rId5"/>
    <p:sldId id="2147470017" r:id="rId6"/>
    <p:sldId id="2147470018" r:id="rId7"/>
    <p:sldId id="2147470030" r:id="rId8"/>
    <p:sldId id="2147470020" r:id="rId9"/>
    <p:sldId id="2147470021" r:id="rId10"/>
    <p:sldId id="2147470022" r:id="rId11"/>
    <p:sldId id="2147470023" r:id="rId12"/>
    <p:sldId id="2147470024" r:id="rId13"/>
    <p:sldId id="2147470025" r:id="rId14"/>
    <p:sldId id="2147470031" r:id="rId15"/>
    <p:sldId id="2147470028" r:id="rId16"/>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7F8C4D-202F-EBCA-541D-9CB104B7FDA8}" name="Kingsley, Melody (DPH)" initials="MK" userId="S::melody.kingsley@mass.gov::b1142b99-3c30-4692-8f8a-c9ab5ca57d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E53"/>
    <a:srgbClr val="055994"/>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5B5A2C-90C5-4A11-8364-361351D15479}" v="12" dt="2023-09-13T18:30:32.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413" autoAdjust="0"/>
  </p:normalViewPr>
  <p:slideViewPr>
    <p:cSldViewPr snapToGrid="0" snapToObjects="1">
      <p:cViewPr varScale="1">
        <p:scale>
          <a:sx n="46" d="100"/>
          <a:sy n="46" d="100"/>
        </p:scale>
        <p:origin x="1444" y="40"/>
      </p:cViewPr>
      <p:guideLst>
        <p:guide orient="horz" pos="4104"/>
        <p:guide pos="708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876"/>
    </p:cViewPr>
  </p:sorterViewPr>
  <p:notesViewPr>
    <p:cSldViewPr snapToGrid="0" snapToObjects="1">
      <p:cViewPr varScale="1">
        <p:scale>
          <a:sx n="60" d="100"/>
          <a:sy n="60" d="100"/>
        </p:scale>
        <p:origin x="2610" y="78"/>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7/15/2025</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7/15/2025</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morning everyone. My name is Shivangi Jha, and I’m a graduate student in public health. I’m excited to share highlights from my recent internship project, which focused on mapping the capacity of community cessation services across Massachusetts. This work was done in support of the Massachusetts Tobacco Cessation and Prevention Program, or MTCP. Over the next few minutes, I’ll walk you through the project's background, objectives, methods, findings, and recommendations — all aimed at strengthening our state’s response to tobacco use and addressing equity gaps.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a:t>
            </a:fld>
            <a:endParaRPr lang="en-US"/>
          </a:p>
        </p:txBody>
      </p:sp>
    </p:spTree>
    <p:extLst>
      <p:ext uri="{BB962C8B-B14F-4D97-AF65-F5344CB8AC3E}">
        <p14:creationId xmlns:p14="http://schemas.microsoft.com/office/powerpoint/2010/main" val="416357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Tobacco and nicotine use remains one of the leading causes of preventable chronic disease in Massachusetts. Unfortunately, its impact is disproportionately felt in communities with high BIPOC populations and other structural barriers — such as poor transportation, unstable housing, and limited health access. While MTCP leads statewide efforts, many localities still lack the infrastructure or funding for effective cessation support. My project aimed to assess these gaps, both quantitatively through GIS mapping, and qualitatively by engaging with public health professionals to understand their experiences and barriers on the ground.</a:t>
            </a:r>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Massachusetts Tobacco Cessation and Prevention Program (MTCP) manages the state-level initiatives to mitigate the harm caused by tobacco use, but many municipalities face barriers due to a lack of cessation resources.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a:p>
        </p:txBody>
      </p:sp>
    </p:spTree>
    <p:extLst>
      <p:ext uri="{BB962C8B-B14F-4D97-AF65-F5344CB8AC3E}">
        <p14:creationId xmlns:p14="http://schemas.microsoft.com/office/powerpoint/2010/main" val="2953180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four main goals. First, to support MTCP’s equity and system-level goals by identifying service gaps. Second, to use ArcGIS Pro to map the presence of cessation services by municipality. Third, to conduct qualitative interviews with key decision-makers to understand community-level needs, access barriers, and referral systems. And finally, to generate tangible recommendations that MTCP could use to improve policy, outreach materials, and future partnerships. The focus was not just identifying problems, but offering realistic and actionable solutions that can support local boards of health</a:t>
            </a:r>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1626438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248D2-9A65-264F-E74E-2FFBBD98A6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4E566-39EA-CB16-F2B5-00E5FCC08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217A3-C551-ADF2-B059-DE955B01AD99}"/>
              </a:ext>
            </a:extLst>
          </p:cNvPr>
          <p:cNvSpPr>
            <a:spLocks noGrp="1"/>
          </p:cNvSpPr>
          <p:nvPr>
            <p:ph type="body" idx="1"/>
          </p:nvPr>
        </p:nvSpPr>
        <p:spPr/>
        <p:txBody>
          <a:bodyPr/>
          <a:lstStyle/>
          <a:p>
            <a:r>
              <a:rPr lang="en-US" b="1" dirty="0"/>
              <a:t>I would also like to highlight - Successes in Cessation Infrastructure by Region – </a:t>
            </a:r>
          </a:p>
          <a:p>
            <a:endParaRPr lang="en-US" dirty="0"/>
          </a:p>
          <a:p>
            <a:r>
              <a:rPr lang="en-US" dirty="0"/>
              <a:t>-Youth-led programs (Chapter 84, </a:t>
            </a:r>
            <a:r>
              <a:rPr lang="en-US" dirty="0" err="1"/>
              <a:t>Sueños</a:t>
            </a:r>
            <a:r>
              <a:rPr lang="en-US" dirty="0"/>
              <a:t>), Mayor’s Task Force outreach via radio, schools, and libraries.</a:t>
            </a:r>
            <a:br>
              <a:rPr lang="en-US" dirty="0"/>
            </a:br>
            <a:r>
              <a:rPr lang="en-US" dirty="0"/>
              <a:t> </a:t>
            </a:r>
            <a:r>
              <a:rPr lang="en-US" i="1" dirty="0"/>
              <a:t>Comment:</a:t>
            </a:r>
            <a:r>
              <a:rPr lang="en-US" dirty="0"/>
              <a:t> Lawrence models how youth empowerment and cross-department coordination can amplify Quitline and prevention messaging.</a:t>
            </a:r>
          </a:p>
          <a:p>
            <a:endParaRPr lang="en-US" dirty="0"/>
          </a:p>
          <a:p>
            <a:r>
              <a:rPr lang="en-US" dirty="0"/>
              <a:t>-Strong prevention partnerships with YMCA and schools; informal hospital referrals in place.</a:t>
            </a:r>
            <a:br>
              <a:rPr lang="en-US" dirty="0"/>
            </a:br>
            <a:r>
              <a:rPr lang="en-US" i="1" dirty="0"/>
              <a:t>Comment:</a:t>
            </a:r>
            <a:r>
              <a:rPr lang="en-US" dirty="0"/>
              <a:t> Even without formal systems, trust-based connections with local institutions offer practical referral avenues.</a:t>
            </a:r>
          </a:p>
          <a:p>
            <a:endParaRPr lang="en-US" dirty="0"/>
          </a:p>
          <a:p>
            <a:r>
              <a:rPr lang="en-US" dirty="0"/>
              <a:t>-Materials distributed via food pantries, clinics; coalition building underway.</a:t>
            </a:r>
            <a:br>
              <a:rPr lang="en-US" dirty="0"/>
            </a:br>
            <a:r>
              <a:rPr lang="en-US" i="1" dirty="0"/>
              <a:t>Comment:</a:t>
            </a:r>
            <a:r>
              <a:rPr lang="en-US" dirty="0"/>
              <a:t> Shows readiness to formalize partnerships—an ideal pilot site for a local cessation task force model.</a:t>
            </a:r>
          </a:p>
          <a:p>
            <a:endParaRPr lang="en-US" dirty="0"/>
          </a:p>
          <a:p>
            <a:r>
              <a:rPr lang="en-US" dirty="0"/>
              <a:t>-Reaching Guatemalan families through churches; housing outreach and community trust.</a:t>
            </a:r>
            <a:br>
              <a:rPr lang="en-US" dirty="0"/>
            </a:br>
            <a:r>
              <a:rPr lang="en-US" i="1" dirty="0"/>
              <a:t>Comment:</a:t>
            </a:r>
            <a:r>
              <a:rPr lang="en-US" dirty="0"/>
              <a:t> Cultural and linguistic access through faith-based networks can be scaled statewide with targeted training.</a:t>
            </a:r>
          </a:p>
          <a:p>
            <a:endParaRPr lang="en-US" dirty="0"/>
          </a:p>
          <a:p>
            <a:r>
              <a:rPr lang="en-US" dirty="0"/>
              <a:t>-Offers trainings, policy support, and promotes tools like the Truth Initiative.</a:t>
            </a:r>
            <a:br>
              <a:rPr lang="en-US" dirty="0"/>
            </a:br>
            <a:r>
              <a:rPr lang="en-US" i="1" dirty="0"/>
              <a:t>Comment:</a:t>
            </a:r>
            <a:r>
              <a:rPr lang="en-US" dirty="0"/>
              <a:t> MHOA serves as a key backbone for capacity-building—training boards and spreading best practices.</a:t>
            </a:r>
          </a:p>
          <a:p>
            <a:endParaRPr lang="en-US" dirty="0"/>
          </a:p>
          <a:p>
            <a:r>
              <a:rPr lang="en-US" dirty="0"/>
              <a:t>Municipalities with active partners and youth efforts show promising readiness for scale-up.</a:t>
            </a:r>
            <a:br>
              <a:rPr lang="en-US" dirty="0"/>
            </a:br>
            <a:r>
              <a:rPr lang="en-US" i="1" dirty="0"/>
              <a:t>Comment:</a:t>
            </a:r>
            <a:r>
              <a:rPr lang="en-US" dirty="0"/>
              <a:t> Investing in these communities could yield quick wins and establish replicable frameworks for others.</a:t>
            </a:r>
          </a:p>
          <a:p>
            <a:r>
              <a:rPr lang="en-US" dirty="0"/>
              <a:t>Informal outreach and trusted access points remain vital in under-resourced communities.</a:t>
            </a:r>
            <a:br>
              <a:rPr lang="en-US" dirty="0"/>
            </a:br>
            <a:r>
              <a:rPr lang="en-US" i="1" dirty="0"/>
              <a:t>Comment:</a:t>
            </a:r>
            <a:r>
              <a:rPr lang="en-US" dirty="0"/>
              <a:t> In the absence of clinics, venues like food pantries and libraries are essential channels for engagement.</a:t>
            </a:r>
          </a:p>
          <a:p>
            <a:r>
              <a:rPr lang="en-US" dirty="0"/>
              <a:t>Training, coalition support, and multilingual tools are common needs across all five regions.</a:t>
            </a:r>
            <a:br>
              <a:rPr lang="en-US" dirty="0"/>
            </a:br>
            <a:r>
              <a:rPr lang="en-US" i="1" dirty="0"/>
              <a:t>Comment:</a:t>
            </a:r>
            <a:r>
              <a:rPr lang="en-US" dirty="0"/>
              <a:t> These recurring requests should guide MTCP’s short-term priorities for equitable support deployment.</a:t>
            </a:r>
          </a:p>
          <a:p>
            <a:endParaRPr lang="en-US" dirty="0"/>
          </a:p>
          <a:p>
            <a:r>
              <a:rPr lang="en-US" dirty="0"/>
              <a:t>This was a mixed-methods project. I interviewed 8 public health leaders including nurses and directors from different regions – Lawrence, Lowell, Attleboro, North Attleborough, Fitchburg. Using the qualitative tool </a:t>
            </a:r>
            <a:r>
              <a:rPr lang="en-US" dirty="0" err="1"/>
              <a:t>Taguette</a:t>
            </a:r>
            <a:r>
              <a:rPr lang="en-US" dirty="0"/>
              <a:t>, I conducted thematic analysis of these interviews. For the GIS portion to learn how to map programs, I used BSAS data to count cessation programs in each municipality and layered this on maps using ArcGIS Pro. The interviews helped me understand what’s missing, and the maps helped visualize it. These findings also informed the design of recommendations that could better equip local health departments</a:t>
            </a:r>
          </a:p>
          <a:p>
            <a:endParaRPr lang="en-US" dirty="0"/>
          </a:p>
        </p:txBody>
      </p:sp>
      <p:sp>
        <p:nvSpPr>
          <p:cNvPr id="4" name="Slide Number Placeholder 3">
            <a:extLst>
              <a:ext uri="{FF2B5EF4-FFF2-40B4-BE49-F238E27FC236}">
                <a16:creationId xmlns:a16="http://schemas.microsoft.com/office/drawing/2014/main" id="{3152F831-EA98-E4CD-8FFA-AA9AEB62EEC4}"/>
              </a:ext>
            </a:extLst>
          </p:cNvPr>
          <p:cNvSpPr>
            <a:spLocks noGrp="1"/>
          </p:cNvSpPr>
          <p:nvPr>
            <p:ph type="sldNum" sz="quarter" idx="5"/>
          </p:nvPr>
        </p:nvSpPr>
        <p:spPr/>
        <p:txBody>
          <a:bodyPr/>
          <a:lstStyle/>
          <a:p>
            <a:fld id="{D34CBBDB-52D0-FE4C-8729-D7393D454E10}" type="slidenum">
              <a:rPr lang="en-US" smtClean="0"/>
              <a:t>4</a:t>
            </a:fld>
            <a:endParaRPr lang="en-US"/>
          </a:p>
        </p:txBody>
      </p:sp>
    </p:spTree>
    <p:extLst>
      <p:ext uri="{BB962C8B-B14F-4D97-AF65-F5344CB8AC3E}">
        <p14:creationId xmlns:p14="http://schemas.microsoft.com/office/powerpoint/2010/main" val="3607457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Municipalities lack staffing, funding, and infrastructure to maintain tobacco cessation services. The discontinuation of past MTCP-supported clinics created a lasting gap in service continuity.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Region 5 highlighted how even with a collaborative ecosystem, financial and human resources remain limiting. Despite having groups like the Mayor’s Health Task Force and outreach through hospitals, sustained efforts are hindered without dedicated staff and budgets.</a:t>
            </a:r>
          </a:p>
          <a:p>
            <a:endParaRPr lang="en-US" dirty="0"/>
          </a:p>
          <a:p>
            <a:r>
              <a:rPr lang="en-US" dirty="0"/>
              <a:t>------------------</a:t>
            </a:r>
          </a:p>
          <a:p>
            <a:endParaRPr lang="en-US" dirty="0"/>
          </a:p>
          <a:p>
            <a:r>
              <a:rPr lang="en-US" dirty="0"/>
              <a:t>One major theme was the lack of staffing and funding. Many departments are operating with very limited staff — sometimes just a few people serving entire cities. Some professionals mentioned that cessation services used to be more widely available, but once MTCP-funded programs were cut, residents got used to their absence. Even in places with collaborative networks, lack of dedicated staff and budget continues to limit outreach. There’s a desire to do more — but not the resources to support consistent programming or referrals.</a:t>
            </a:r>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1220480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little to no formal referral structure. Staff awareness of options is limited, and even when the </a:t>
            </a:r>
            <a:r>
              <a:rPr lang="en-US" dirty="0" err="1"/>
              <a:t>quitline</a:t>
            </a:r>
            <a:r>
              <a:rPr lang="en-US" dirty="0"/>
              <a:t> is known, it is rarely part of structured workflows.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Region 5 emphasized the informal nature of referral pathways. While some resources like the Quitline are used—especially with youth groups—there is no formal mechanism, which limits the impact and consistency of cessation outreach.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key issue was limited awareness of local cessation options. Most professionals said they rely on the Quitline — and often that’s all they can offer. Formal referral pathways are rare, and some municipalities don’t even know who they would send someone to for help. This results in inconsistent messaging and missed opportunities to support individuals ready to quit. Several participants noted that they recommend primary care providers informally, but this lacks structure or follow-up — limiting overall effectiveness.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806375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Language, literacy, and youth-targeted outreach remain critical access issues. Western Mass and immigrant-heavy regions are disproportionately affected by logistical and cultural barriers.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systemic access issues reflect the ongoing need for culturally responsive materials, multilingual outreach, and services that are locally distributed. – Region 5 also emphasized the lack of localized data to understand equity gaps in access.</a:t>
            </a:r>
          </a:p>
          <a:p>
            <a:endParaRPr lang="en-US" dirty="0"/>
          </a:p>
          <a:p>
            <a:r>
              <a:rPr lang="en-US" dirty="0"/>
              <a:t>-------------------</a:t>
            </a:r>
          </a:p>
          <a:p>
            <a:endParaRPr lang="en-US" dirty="0"/>
          </a:p>
          <a:p>
            <a:r>
              <a:rPr lang="en-US" dirty="0"/>
              <a:t>Access issues like language, literacy, stigma, and transportation were raised repeatedly. Some towns have high Spanish-speaking populations but lack bilingual materials. Youth face unique challenges due to stigma and peer pressure. There’s also a lack of real-time, localized data — which means cities can’t easily monitor progress or adapt strategies quickly. These systemic barriers highlight the need for more culturally and linguistically appropriate resources — and stronger data sharing between MTCP and local municipalities.</a:t>
            </a:r>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472639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Outreach must be culturally grounded and community anchored. Trust, proximity, and consistent visibility are key ingredients for service uptake.</a:t>
            </a:r>
          </a:p>
          <a:p>
            <a:endParaRPr lang="en-US" dirty="0"/>
          </a:p>
          <a:p>
            <a:r>
              <a:rPr lang="en-US" dirty="0"/>
              <a:t>--------------------</a:t>
            </a:r>
          </a:p>
          <a:p>
            <a:endParaRPr lang="en-US" dirty="0"/>
          </a:p>
          <a:p>
            <a:r>
              <a:rPr lang="en-US" dirty="0"/>
              <a:t>Many professionals emphasized the importance of community-based connections. Trust is built in places like churches, youth centers, schools, and housing authorities — not necessarily in clinics or government buildings. In one town, the Mayor’s Health Task Force has been impactful, but not all communities have similar structures. Participants suggested that services must be physically and culturally accessible — especially in places like Western Mass, where people may not travel long distances for help. Local collaboration and strong networks are essential for success.</a:t>
            </a:r>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355447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decision makers called for state-provided NRT starter packs and outreach materials to overcome economic barriers and streamline local efforts; even in municipalities with minimal staff.</a:t>
            </a:r>
          </a:p>
          <a:p>
            <a:endParaRPr lang="en-US" dirty="0"/>
          </a:p>
          <a:p>
            <a:r>
              <a:rPr lang="en-US" dirty="0"/>
              <a:t>--------------------------</a:t>
            </a:r>
          </a:p>
          <a:p>
            <a:endParaRPr lang="en-US" dirty="0"/>
          </a:p>
          <a:p>
            <a:r>
              <a:rPr lang="en-US" dirty="0"/>
              <a:t>Participants also called for tangible resources: nicotine replacement products like patches and gum, multilingual handouts, and easy-to-use referral templates. Even those with limited capacity said they would share these if provided. Some recommended MTCP offer more staff training and allocate funding for local cessation liaisons. While participants were optimistic, they acknowledged that Massachusetts struggles not with a lack of data or knowledge, but with connectivity — linking state resources with local needs in a sustained, actionable way.</a:t>
            </a:r>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3334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recommendations that I would like to present based on my qualitative and quantitate findings so far. </a:t>
            </a:r>
          </a:p>
          <a:p>
            <a:endParaRPr lang="en-US" dirty="0"/>
          </a:p>
          <a:p>
            <a:r>
              <a:rPr lang="en-US" dirty="0"/>
              <a:t>---------------------</a:t>
            </a:r>
          </a:p>
          <a:p>
            <a:endParaRPr lang="en-US" dirty="0"/>
          </a:p>
          <a:p>
            <a:r>
              <a:rPr lang="en-US" dirty="0"/>
              <a:t>Based on these findings, I recommend several next steps. First, create culturally responsive resources that are accessible to lower literacy levels and materials in multiple languages — and standardize referral templates for boards of health. Second, emphasize peer-led education through schools and youth programs. Third, increase funding for municipal-level staff dedicated to cessation work, especially in under-resourced or rural areas. Lastly, build partnerships with local leaders to tailor messaging that respects community culture. These solutions aim to bridge gaps and give municipalities the tools to support residents effectively.</a:t>
            </a:r>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learning purpose I created a map using</a:t>
            </a:r>
            <a:r>
              <a:rPr lang="en-US" sz="1200" kern="1200" dirty="0">
                <a:solidFill>
                  <a:schemeClr val="tx1"/>
                </a:solidFill>
                <a:effectLst/>
                <a:latin typeface="+mn-lt"/>
                <a:ea typeface="+mn-ea"/>
                <a:cs typeface="+mn-cs"/>
              </a:rPr>
              <a:t> only BSAS services, and that doesn’t include many other types of cessation services, such as tobacco treatment specialists or all the locations where </a:t>
            </a:r>
            <a:r>
              <a:rPr lang="en-US" sz="1200" kern="1200" dirty="0" err="1">
                <a:solidFill>
                  <a:schemeClr val="tx1"/>
                </a:solidFill>
                <a:effectLst/>
                <a:latin typeface="+mn-lt"/>
                <a:ea typeface="+mn-ea"/>
                <a:cs typeface="+mn-cs"/>
              </a:rPr>
              <a:t>quitline</a:t>
            </a:r>
            <a:r>
              <a:rPr lang="en-US" sz="1200" kern="1200" dirty="0">
                <a:solidFill>
                  <a:schemeClr val="tx1"/>
                </a:solidFill>
                <a:effectLst/>
                <a:latin typeface="+mn-lt"/>
                <a:ea typeface="+mn-ea"/>
                <a:cs typeface="+mn-cs"/>
              </a:rPr>
              <a:t> referral may be happening. Since it is not representative of the services present across MA, I have not shared it here. . So that map is just a start, and should be expanded upon in the future to get a better sense of gaps in cessation services in MA.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3029007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and attention. I’d be happy to take any questions you have. I’m deeply grateful to MTCP and all the local leaders who contributed their insights. My hope is that this work can support more equitable and locally-tailored cessation strategies across Massachusetts.</a:t>
            </a:r>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1103093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1498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dirty="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PH Logo">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9" y="2358615"/>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dirty="0"/>
              <a:t>Click to Add Presentation Title</a:t>
            </a:r>
          </a:p>
          <a:p>
            <a:pPr lvl="0"/>
            <a:r>
              <a:rPr lang="en-US" dirty="0"/>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dirty="0"/>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dirty="0"/>
              <a:t>Click to Add Presenter</a:t>
            </a:r>
            <a:br>
              <a:rPr lang="en-US" dirty="0"/>
            </a:br>
            <a:r>
              <a:rPr lang="en-US" dirty="0"/>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dirty="0"/>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dirty="0"/>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dirty="0"/>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Click to edit level one bullet text. </a:t>
            </a:r>
          </a:p>
          <a:p>
            <a:pPr lvl="1"/>
            <a:r>
              <a:rPr lang="en-US" dirty="0"/>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dirty="0"/>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dirty="0"/>
              <a:t>Edit bullet level one text.</a:t>
            </a:r>
          </a:p>
          <a:p>
            <a:pPr lvl="1"/>
            <a:r>
              <a:rPr lang="en-US" dirty="0"/>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dirty="0"/>
              <a:t>Edit bullet level one text.</a:t>
            </a:r>
          </a:p>
          <a:p>
            <a:pPr lvl="1"/>
            <a:r>
              <a:rPr lang="en-US" dirty="0"/>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dirty="0"/>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dirty="0"/>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Connect with DPH</a:t>
            </a:r>
          </a:p>
        </p:txBody>
      </p:sp>
      <p:pic>
        <p:nvPicPr>
          <p:cNvPr id="13" name="Picture 2">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a:srcRect/>
          <a:stretch/>
        </p:blipFill>
        <p:spPr bwMode="auto">
          <a:xfrm>
            <a:off x="1278438" y="2096731"/>
            <a:ext cx="752144" cy="76875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LinkedIn Logo">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84160"/>
            <a:ext cx="838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PH logo">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48323"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dirty="0">
                <a:latin typeface="Arial" panose="020B0604020202020204" pitchFamily="34" charset="0"/>
                <a:cs typeface="Arial" panose="020B0604020202020204" pitchFamily="34" charset="0"/>
              </a:rPr>
              <a:t>@MassDPH</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a:p>
            <a:pPr fontAlgn="base">
              <a:lnSpc>
                <a:spcPct val="100000"/>
              </a:lnSpc>
              <a:spcBef>
                <a:spcPts val="1800"/>
              </a:spcBef>
            </a:pPr>
            <a:r>
              <a:rPr lang="en-US" sz="3200" dirty="0">
                <a:latin typeface="Arial" panose="020B0604020202020204" pitchFamily="34" charset="0"/>
                <a:cs typeface="Arial" panose="020B0604020202020204" pitchFamily="34" charset="0"/>
              </a:rPr>
              <a:t>Massachusetts Department of Public Health</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a:p>
            <a:pPr fontAlgn="base">
              <a:lnSpc>
                <a:spcPct val="100000"/>
              </a:lnSpc>
              <a:spcBef>
                <a:spcPts val="1800"/>
              </a:spcBef>
            </a:pPr>
            <a:r>
              <a:rPr lang="en-US" sz="3200" dirty="0">
                <a:latin typeface="Arial" panose="020B0604020202020204" pitchFamily="34" charset="0"/>
                <a:cs typeface="Arial" panose="020B0604020202020204" pitchFamily="34" charset="0"/>
              </a:rPr>
              <a:t>mass.gov/dph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dirty="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dirty="0"/>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4" name="Rectangle 3"/>
          <p:cNvSpPr>
            <a:spLocks noChangeArrowheads="1"/>
          </p:cNvSpPr>
          <p:nvPr/>
        </p:nvSpPr>
        <p:spPr bwMode="auto">
          <a:xfrm>
            <a:off x="0" y="228600"/>
            <a:ext cx="12192000" cy="6629400"/>
          </a:xfrm>
          <a:prstGeom prst="rect">
            <a:avLst/>
          </a:prstGeom>
          <a:gradFill flip="none" rotWithShape="1">
            <a:gsLst>
              <a:gs pos="14000">
                <a:srgbClr val="4997D0"/>
              </a:gs>
              <a:gs pos="100000">
                <a:srgbClr val="4997D0">
                  <a:alpha val="10000"/>
                </a:srgbClr>
              </a:gs>
            </a:gsLst>
            <a:lin ang="5400000" scaled="0"/>
            <a:tileRect/>
          </a:gradFill>
          <a:ln>
            <a:noFill/>
          </a:ln>
        </p:spPr>
        <p:txBody>
          <a:bodyPr/>
          <a:lstStyle/>
          <a:p>
            <a:pPr algn="ctr" eaLnBrk="1" hangingPunct="1">
              <a:defRPr/>
            </a:pPr>
            <a:endParaRPr lang="en-US">
              <a:solidFill>
                <a:srgbClr val="99C500"/>
              </a:solidFill>
              <a:latin typeface="Tahoma" charset="0"/>
              <a:ea typeface="ＭＳ Ｐゴシック" charset="0"/>
              <a:cs typeface="ＭＳ Ｐゴシック" charset="0"/>
            </a:endParaRPr>
          </a:p>
        </p:txBody>
      </p:sp>
      <p:sp>
        <p:nvSpPr>
          <p:cNvPr id="6" name="Rectangle 5"/>
          <p:cNvSpPr>
            <a:spLocks noChangeArrowheads="1"/>
          </p:cNvSpPr>
          <p:nvPr/>
        </p:nvSpPr>
        <p:spPr bwMode="auto">
          <a:xfrm>
            <a:off x="0" y="152400"/>
            <a:ext cx="12192000" cy="4191000"/>
          </a:xfrm>
          <a:prstGeom prst="rect">
            <a:avLst/>
          </a:prstGeom>
          <a:solidFill>
            <a:srgbClr val="13598E"/>
          </a:solidFill>
          <a:ln>
            <a:noFill/>
          </a:ln>
        </p:spPr>
        <p:txBody>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ctr" eaLnBrk="1" hangingPunct="1">
              <a:defRPr/>
            </a:pPr>
            <a:endParaRPr lang="en-US" altLang="en-US" sz="1800">
              <a:solidFill>
                <a:srgbClr val="99C500"/>
              </a:solidFill>
            </a:endParaRPr>
          </a:p>
        </p:txBody>
      </p:sp>
      <p:sp>
        <p:nvSpPr>
          <p:cNvPr id="8" name="Rectangle 7"/>
          <p:cNvSpPr>
            <a:spLocks noChangeArrowheads="1"/>
          </p:cNvSpPr>
          <p:nvPr/>
        </p:nvSpPr>
        <p:spPr bwMode="auto">
          <a:xfrm>
            <a:off x="0" y="0"/>
            <a:ext cx="12192000" cy="228600"/>
          </a:xfrm>
          <a:prstGeom prst="rect">
            <a:avLst/>
          </a:prstGeom>
          <a:solidFill>
            <a:srgbClr val="154871"/>
          </a:solidFill>
          <a:ln>
            <a:noFill/>
          </a:ln>
        </p:spPr>
        <p:txBody>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ctr" eaLnBrk="1" hangingPunct="1">
              <a:defRPr/>
            </a:pPr>
            <a:endParaRPr lang="en-US" altLang="en-US" sz="1800">
              <a:solidFill>
                <a:srgbClr val="99C500"/>
              </a:solidFill>
            </a:endParaRPr>
          </a:p>
        </p:txBody>
      </p:sp>
      <p:sp>
        <p:nvSpPr>
          <p:cNvPr id="5" name="Title 1"/>
          <p:cNvSpPr>
            <a:spLocks noGrp="1"/>
          </p:cNvSpPr>
          <p:nvPr>
            <p:ph type="title"/>
          </p:nvPr>
        </p:nvSpPr>
        <p:spPr>
          <a:xfrm>
            <a:off x="1117600" y="2862263"/>
            <a:ext cx="10363200"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7" name="Text Placeholder 2"/>
          <p:cNvSpPr>
            <a:spLocks noGrp="1"/>
          </p:cNvSpPr>
          <p:nvPr>
            <p:ph type="body" idx="1"/>
          </p:nvPr>
        </p:nvSpPr>
        <p:spPr>
          <a:xfrm>
            <a:off x="1117600" y="4343400"/>
            <a:ext cx="9855200" cy="749302"/>
          </a:xfrm>
        </p:spPr>
        <p:txBody>
          <a:bodyPr anchor="b"/>
          <a:lstStyle>
            <a:lvl1pPr marL="0" indent="0">
              <a:buNone/>
              <a:defRPr sz="2400">
                <a:solidFill>
                  <a:srgbClr val="3A497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277792490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 id="2147483660"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05BA-F6B1-47DC-868F-B1D40C60D9A9}"/>
              </a:ext>
            </a:extLst>
          </p:cNvPr>
          <p:cNvSpPr>
            <a:spLocks noGrp="1"/>
          </p:cNvSpPr>
          <p:nvPr>
            <p:ph type="title"/>
          </p:nvPr>
        </p:nvSpPr>
        <p:spPr>
          <a:xfrm>
            <a:off x="459874" y="2747962"/>
            <a:ext cx="10363200" cy="1362075"/>
          </a:xfrm>
        </p:spPr>
        <p:txBody>
          <a:bodyPr/>
          <a:lstStyle/>
          <a:p>
            <a:r>
              <a:rPr lang="en-US" dirty="0"/>
              <a:t>Assessing community cessation service capacity in Massachusetts</a:t>
            </a:r>
          </a:p>
        </p:txBody>
      </p:sp>
      <p:sp>
        <p:nvSpPr>
          <p:cNvPr id="3" name="Text Placeholder 2">
            <a:extLst>
              <a:ext uri="{FF2B5EF4-FFF2-40B4-BE49-F238E27FC236}">
                <a16:creationId xmlns:a16="http://schemas.microsoft.com/office/drawing/2014/main" id="{38E5F08F-DCF2-4A0C-9D01-8EF273818FFB}"/>
              </a:ext>
            </a:extLst>
          </p:cNvPr>
          <p:cNvSpPr>
            <a:spLocks noGrp="1"/>
          </p:cNvSpPr>
          <p:nvPr>
            <p:ph type="body" idx="1"/>
          </p:nvPr>
        </p:nvSpPr>
        <p:spPr>
          <a:xfrm>
            <a:off x="1168400" y="6051218"/>
            <a:ext cx="9855200" cy="749302"/>
          </a:xfrm>
        </p:spPr>
        <p:txBody>
          <a:bodyPr/>
          <a:lstStyle/>
          <a:p>
            <a:r>
              <a:rPr lang="en-US" sz="2600" b="1" dirty="0"/>
              <a:t>July 8</a:t>
            </a:r>
            <a:r>
              <a:rPr lang="en-US" sz="2600" b="1" baseline="30000" dirty="0"/>
              <a:t>th</a:t>
            </a:r>
            <a:r>
              <a:rPr lang="en-US" sz="2600" b="1" dirty="0"/>
              <a:t>, 2025</a:t>
            </a:r>
          </a:p>
          <a:p>
            <a:endParaRPr lang="en-US" sz="2600" b="1" dirty="0"/>
          </a:p>
          <a:p>
            <a:r>
              <a:rPr lang="en-US" sz="2600" b="1" dirty="0"/>
              <a:t>Shivangi Jha, MPH Graduate Student</a:t>
            </a:r>
          </a:p>
          <a:p>
            <a:endParaRPr lang="en-US" dirty="0"/>
          </a:p>
          <a:p>
            <a:endParaRPr lang="en-US" dirty="0"/>
          </a:p>
        </p:txBody>
      </p:sp>
    </p:spTree>
    <p:extLst>
      <p:ext uri="{BB962C8B-B14F-4D97-AF65-F5344CB8AC3E}">
        <p14:creationId xmlns:p14="http://schemas.microsoft.com/office/powerpoint/2010/main" val="3375503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2</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a:xfrm>
            <a:off x="609600" y="306476"/>
            <a:ext cx="10972800" cy="874654"/>
          </a:xfrm>
        </p:spPr>
        <p:txBody>
          <a:bodyPr>
            <a:normAutofit fontScale="90000"/>
          </a:bodyPr>
          <a:lstStyle/>
          <a:p>
            <a:r>
              <a:rPr lang="en-US" dirty="0"/>
              <a:t>Background</a:t>
            </a:r>
            <a:br>
              <a:rPr lang="en-US" dirty="0"/>
            </a:br>
            <a:endParaRPr lang="en-US" dirty="0"/>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p:txBody>
          <a:bodyPr>
            <a:normAutofit fontScale="92500"/>
          </a:bodyPr>
          <a:lstStyle/>
          <a:p>
            <a:r>
              <a:rPr lang="en-US" sz="2800" dirty="0"/>
              <a:t>Tobacco and nicotine use continues to drive preventable chronic disease and related inequities in Massachusetts, particularly among priority communities with a high percentage of BIPOC residents and inequities in social determinants of health (such as lack of access to quality housing and transportation).</a:t>
            </a:r>
          </a:p>
          <a:p>
            <a:endParaRPr lang="en-US" sz="2800" dirty="0">
              <a:highlight>
                <a:srgbClr val="FFFF00"/>
              </a:highlight>
            </a:endParaRPr>
          </a:p>
          <a:p>
            <a:r>
              <a:rPr lang="en-US" sz="2800" dirty="0"/>
              <a:t>Tobacco-related issues still impact disproportionate populations across the state of Massachusetts. Furthermore, MTCP aids community leaders to reduce tobacco-related inequities through building system level cessation capacity. Through qualitative research during my internship, I was able to identify gaps in existing service coverage in MTCP priority communities and provide recommendations for improvements.</a:t>
            </a:r>
          </a:p>
          <a:p>
            <a:endParaRPr lang="en-US" dirty="0"/>
          </a:p>
        </p:txBody>
      </p:sp>
    </p:spTree>
    <p:extLst>
      <p:ext uri="{BB962C8B-B14F-4D97-AF65-F5344CB8AC3E}">
        <p14:creationId xmlns:p14="http://schemas.microsoft.com/office/powerpoint/2010/main" val="2142599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ECD1F-2E78-FDC3-9E3A-F2BE0319F0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A45B0D-B19A-7F62-6DF0-519560992A11}"/>
              </a:ext>
            </a:extLst>
          </p:cNvPr>
          <p:cNvSpPr>
            <a:spLocks noGrp="1"/>
          </p:cNvSpPr>
          <p:nvPr>
            <p:ph type="sldNum" sz="quarter" idx="4"/>
          </p:nvPr>
        </p:nvSpPr>
        <p:spPr/>
        <p:txBody>
          <a:bodyPr/>
          <a:lstStyle/>
          <a:p>
            <a:fld id="{CA49D0EE-DE7F-324B-A84C-F36708423CDB}" type="slidenum">
              <a:rPr lang="en-US" smtClean="0"/>
              <a:pPr/>
              <a:t>3</a:t>
            </a:fld>
            <a:endParaRPr lang="en-US" dirty="0"/>
          </a:p>
        </p:txBody>
      </p:sp>
      <p:sp>
        <p:nvSpPr>
          <p:cNvPr id="5" name="Title 4">
            <a:extLst>
              <a:ext uri="{FF2B5EF4-FFF2-40B4-BE49-F238E27FC236}">
                <a16:creationId xmlns:a16="http://schemas.microsoft.com/office/drawing/2014/main" id="{86A7522A-431A-86B5-8B36-F8D5CEDF336A}"/>
              </a:ext>
            </a:extLst>
          </p:cNvPr>
          <p:cNvSpPr>
            <a:spLocks noGrp="1"/>
          </p:cNvSpPr>
          <p:nvPr>
            <p:ph type="title"/>
          </p:nvPr>
        </p:nvSpPr>
        <p:spPr>
          <a:xfrm>
            <a:off x="609600" y="743802"/>
            <a:ext cx="10956022" cy="489575"/>
          </a:xfrm>
        </p:spPr>
        <p:txBody>
          <a:bodyPr>
            <a:normAutofit fontScale="90000"/>
          </a:bodyPr>
          <a:lstStyle/>
          <a:p>
            <a:r>
              <a:rPr lang="en-US" dirty="0"/>
              <a:t>Objectives of the Cessation Project</a:t>
            </a:r>
            <a:br>
              <a:rPr lang="en-US" dirty="0"/>
            </a:br>
            <a:br>
              <a:rPr lang="en-US" dirty="0"/>
            </a:br>
            <a:endParaRPr lang="en-US" dirty="0"/>
          </a:p>
        </p:txBody>
      </p:sp>
      <p:sp>
        <p:nvSpPr>
          <p:cNvPr id="6" name="Content Placeholder 5">
            <a:extLst>
              <a:ext uri="{FF2B5EF4-FFF2-40B4-BE49-F238E27FC236}">
                <a16:creationId xmlns:a16="http://schemas.microsoft.com/office/drawing/2014/main" id="{E0FDD170-33FA-1FF5-832E-623E3A6FC0CA}"/>
              </a:ext>
            </a:extLst>
          </p:cNvPr>
          <p:cNvSpPr>
            <a:spLocks noGrp="1"/>
          </p:cNvSpPr>
          <p:nvPr>
            <p:ph idx="1"/>
          </p:nvPr>
        </p:nvSpPr>
        <p:spPr/>
        <p:txBody>
          <a:bodyPr>
            <a:normAutofit fontScale="92500" lnSpcReduction="10000"/>
          </a:bodyPr>
          <a:lstStyle/>
          <a:p>
            <a:pPr lvl="0"/>
            <a:r>
              <a:rPr lang="en-US" sz="2800" dirty="0"/>
              <a:t>Support MTCP’s equity and systems-strengthening goals by identifying service gaps and community-level cessation needs in priority communities.</a:t>
            </a:r>
          </a:p>
          <a:p>
            <a:pPr lvl="0"/>
            <a:endParaRPr lang="en-US" sz="2800" dirty="0"/>
          </a:p>
          <a:p>
            <a:pPr lvl="0"/>
            <a:r>
              <a:rPr lang="en-US" sz="2800" dirty="0"/>
              <a:t>Map the availability of local tobacco/nicotine cessation services across Massachusetts municipalities using ArcGIS Pro.</a:t>
            </a:r>
          </a:p>
          <a:p>
            <a:pPr lvl="0"/>
            <a:r>
              <a:rPr lang="en-US" sz="2800" dirty="0"/>
              <a:t> </a:t>
            </a:r>
          </a:p>
          <a:p>
            <a:pPr lvl="0"/>
            <a:r>
              <a:rPr lang="en-US" sz="2800" dirty="0"/>
              <a:t>Capture qualitative insights from municipal and regional decision makers, including access barriers and referral gaps in local cessation services.</a:t>
            </a:r>
          </a:p>
          <a:p>
            <a:pPr lvl="0"/>
            <a:endParaRPr lang="en-US" sz="2800" dirty="0"/>
          </a:p>
          <a:p>
            <a:pPr lvl="0"/>
            <a:r>
              <a:rPr lang="en-US" sz="2800" dirty="0"/>
              <a:t>Generate recommendations for MTCP policy, partnerships, and outreach tools.</a:t>
            </a:r>
          </a:p>
          <a:p>
            <a:endParaRPr lang="en-US" dirty="0"/>
          </a:p>
        </p:txBody>
      </p:sp>
    </p:spTree>
    <p:extLst>
      <p:ext uri="{BB962C8B-B14F-4D97-AF65-F5344CB8AC3E}">
        <p14:creationId xmlns:p14="http://schemas.microsoft.com/office/powerpoint/2010/main" val="12335236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23C7F-1C1D-10E6-28CF-62F3411DD9C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E7A521-4830-9951-9DF0-9DB6F2408A8D}"/>
              </a:ext>
            </a:extLst>
          </p:cNvPr>
          <p:cNvSpPr>
            <a:spLocks noGrp="1"/>
          </p:cNvSpPr>
          <p:nvPr>
            <p:ph type="sldNum" sz="quarter" idx="4"/>
          </p:nvPr>
        </p:nvSpPr>
        <p:spPr/>
        <p:txBody>
          <a:bodyPr/>
          <a:lstStyle/>
          <a:p>
            <a:fld id="{CA49D0EE-DE7F-324B-A84C-F36708423CDB}" type="slidenum">
              <a:rPr lang="en-US" smtClean="0"/>
              <a:pPr/>
              <a:t>4</a:t>
            </a:fld>
            <a:endParaRPr lang="en-US" dirty="0"/>
          </a:p>
        </p:txBody>
      </p:sp>
      <p:sp>
        <p:nvSpPr>
          <p:cNvPr id="6" name="Content Placeholder 5">
            <a:extLst>
              <a:ext uri="{FF2B5EF4-FFF2-40B4-BE49-F238E27FC236}">
                <a16:creationId xmlns:a16="http://schemas.microsoft.com/office/drawing/2014/main" id="{8488D36F-3854-F0B8-E744-8A2B1A2E80F1}"/>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en-US" sz="2800" dirty="0"/>
              <a:t>Youth-led programs (Chapter 84, </a:t>
            </a:r>
            <a:r>
              <a:rPr lang="en-US" sz="2800" dirty="0" err="1"/>
              <a:t>Sueños</a:t>
            </a:r>
            <a:r>
              <a:rPr lang="en-US" sz="2800" dirty="0"/>
              <a:t>), Mayor’s Task Force outreach via radio, schools, and libraries.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Strong prevention partnerships with YMCA and schools; informal hospital referrals in place.</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Materials distributed via food pantries, clinics; coalition building underway.</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Reaching Guatemalan families through churches; housing outreach and community trust.</a:t>
            </a:r>
            <a:br>
              <a:rPr lang="en-US" sz="2800" dirty="0"/>
            </a:br>
            <a:r>
              <a:rPr lang="en-US" sz="2800" i="1" dirty="0"/>
              <a:t>Comment:</a:t>
            </a:r>
            <a:r>
              <a:rPr lang="en-US" sz="2800" dirty="0"/>
              <a:t> Cultural and linguistic access through faith-based networks can be scaled statewide with targeted training.</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Offering trainings, policy support, and promoting tools (like the Truth Initiative) statewide</a:t>
            </a:r>
            <a:br>
              <a:rPr lang="en-US" dirty="0"/>
            </a:br>
            <a:r>
              <a:rPr lang="en-US" dirty="0"/>
              <a:t> </a:t>
            </a:r>
          </a:p>
        </p:txBody>
      </p:sp>
      <p:sp>
        <p:nvSpPr>
          <p:cNvPr id="7" name="Title 4">
            <a:extLst>
              <a:ext uri="{FF2B5EF4-FFF2-40B4-BE49-F238E27FC236}">
                <a16:creationId xmlns:a16="http://schemas.microsoft.com/office/drawing/2014/main" id="{097487EC-2B1A-460A-C837-4454AE728FE8}"/>
              </a:ext>
            </a:extLst>
          </p:cNvPr>
          <p:cNvSpPr txBox="1">
            <a:spLocks/>
          </p:cNvSpPr>
          <p:nvPr/>
        </p:nvSpPr>
        <p:spPr>
          <a:xfrm>
            <a:off x="215832" y="0"/>
            <a:ext cx="10972800" cy="8746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dirty="0"/>
              <a:t>Qualitative Interview findings - Successes</a:t>
            </a:r>
          </a:p>
        </p:txBody>
      </p:sp>
    </p:spTree>
    <p:extLst>
      <p:ext uri="{BB962C8B-B14F-4D97-AF65-F5344CB8AC3E}">
        <p14:creationId xmlns:p14="http://schemas.microsoft.com/office/powerpoint/2010/main" val="4041046134"/>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5</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lstStyle/>
          <a:p>
            <a:r>
              <a:rPr lang="en-US" dirty="0"/>
              <a:t>Qualitative Interview findings - Challenges </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p:txBody>
          <a:bodyPr>
            <a:normAutofit fontScale="70000" lnSpcReduction="20000"/>
          </a:bodyPr>
          <a:lstStyle/>
          <a:p>
            <a:r>
              <a:rPr lang="en-US" b="1" dirty="0"/>
              <a:t> A. Staffing &amp; Financial Constraints</a:t>
            </a:r>
          </a:p>
          <a:p>
            <a:endParaRPr lang="en-US" dirty="0"/>
          </a:p>
          <a:p>
            <a:r>
              <a:rPr lang="en-US" dirty="0"/>
              <a:t>“We’re an office of four for a city of…..</a:t>
            </a:r>
            <a:r>
              <a:rPr lang="en-US" i="1" dirty="0"/>
              <a:t> </a:t>
            </a:r>
            <a:r>
              <a:rPr lang="en-US" dirty="0"/>
              <a:t>There’s no time or capacity or money for anything.”</a:t>
            </a:r>
            <a:br>
              <a:rPr lang="en-US" dirty="0"/>
            </a:br>
            <a:r>
              <a:rPr lang="en-US" dirty="0"/>
              <a:t>— </a:t>
            </a:r>
            <a:r>
              <a:rPr lang="en-US" i="1" dirty="0"/>
              <a:t>Region 1, Local Health Director</a:t>
            </a:r>
          </a:p>
          <a:p>
            <a:endParaRPr lang="en-US" dirty="0"/>
          </a:p>
          <a:p>
            <a:r>
              <a:rPr lang="en-US" dirty="0"/>
              <a:t>“When MTCP was providing cessation services years ago, every clinic had them. People just got used to those services disappearing.”</a:t>
            </a:r>
            <a:br>
              <a:rPr lang="en-US" dirty="0"/>
            </a:br>
            <a:r>
              <a:rPr lang="en-US" dirty="0"/>
              <a:t>— </a:t>
            </a:r>
            <a:r>
              <a:rPr lang="en-US" i="1" dirty="0"/>
              <a:t>Region 2, Statewide partner</a:t>
            </a:r>
            <a:endParaRPr lang="en-US" dirty="0"/>
          </a:p>
          <a:p>
            <a:r>
              <a:rPr lang="en-US" i="1" dirty="0"/>
              <a:t> </a:t>
            </a:r>
            <a:endParaRPr lang="en-US" dirty="0"/>
          </a:p>
          <a:p>
            <a:r>
              <a:rPr lang="en-US" dirty="0"/>
              <a:t>“There are several groups and community partners who meet regularly… but funding is a significant challenge, along with the capacity of community partners to consistently plan and execute awareness activities.” - Region 5</a:t>
            </a:r>
          </a:p>
          <a:p>
            <a:endParaRPr lang="en-US" dirty="0"/>
          </a:p>
          <a:p>
            <a:r>
              <a:rPr lang="en-US" dirty="0"/>
              <a:t>“We continue to face significant barriers such as limited local staffing and training shortages, which sometimes impede consistent cessation referrals and follow-up.”</a:t>
            </a:r>
            <a:br>
              <a:rPr lang="en-US" dirty="0"/>
            </a:br>
            <a:r>
              <a:rPr lang="en-US" dirty="0"/>
              <a:t>— </a:t>
            </a:r>
            <a:r>
              <a:rPr lang="en-US" i="1" dirty="0"/>
              <a:t>Region 1, Local Health Director</a:t>
            </a:r>
            <a:endParaRPr lang="en-US" dirty="0"/>
          </a:p>
          <a:p>
            <a:endParaRPr lang="en-US" dirty="0"/>
          </a:p>
        </p:txBody>
      </p:sp>
    </p:spTree>
    <p:extLst>
      <p:ext uri="{BB962C8B-B14F-4D97-AF65-F5344CB8AC3E}">
        <p14:creationId xmlns:p14="http://schemas.microsoft.com/office/powerpoint/2010/main" val="26585697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6</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lstStyle/>
          <a:p>
            <a:r>
              <a:rPr lang="en-US" dirty="0"/>
              <a:t>Qualitative Interview findings - </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p:txBody>
          <a:bodyPr>
            <a:normAutofit fontScale="70000" lnSpcReduction="20000"/>
          </a:bodyPr>
          <a:lstStyle/>
          <a:p>
            <a:r>
              <a:rPr lang="en-US" b="1" dirty="0"/>
              <a:t>🔹B. Limited Awareness &amp; Referrals</a:t>
            </a:r>
          </a:p>
          <a:p>
            <a:endParaRPr lang="en-US" dirty="0"/>
          </a:p>
          <a:p>
            <a:r>
              <a:rPr lang="en-US" dirty="0"/>
              <a:t>“We don’t offer referrals… just the Quitline, because there’s nothing else out there.”</a:t>
            </a:r>
            <a:br>
              <a:rPr lang="en-US" dirty="0"/>
            </a:br>
            <a:r>
              <a:rPr lang="en-US" dirty="0"/>
              <a:t>— </a:t>
            </a:r>
            <a:r>
              <a:rPr lang="en-US" i="1" dirty="0"/>
              <a:t>Region 2, Statewide partner</a:t>
            </a:r>
          </a:p>
          <a:p>
            <a:endParaRPr lang="en-US" dirty="0"/>
          </a:p>
          <a:p>
            <a:r>
              <a:rPr lang="en-US" dirty="0"/>
              <a:t>“To say where I’d send someone? I really don’t have anybody.”</a:t>
            </a:r>
            <a:br>
              <a:rPr lang="en-US" dirty="0"/>
            </a:br>
            <a:r>
              <a:rPr lang="en-US" dirty="0"/>
              <a:t>— </a:t>
            </a:r>
            <a:r>
              <a:rPr lang="en-US" i="1" dirty="0"/>
              <a:t>Region 3</a:t>
            </a:r>
          </a:p>
          <a:p>
            <a:endParaRPr lang="en-US" dirty="0"/>
          </a:p>
          <a:p>
            <a:r>
              <a:rPr lang="en-US" dirty="0"/>
              <a:t>“Not really much at all… it’s not something we really have time to get into.”</a:t>
            </a:r>
            <a:br>
              <a:rPr lang="en-US" dirty="0"/>
            </a:br>
            <a:r>
              <a:rPr lang="en-US" dirty="0"/>
              <a:t>— </a:t>
            </a:r>
            <a:r>
              <a:rPr lang="en-US" i="1" dirty="0"/>
              <a:t>Region 4</a:t>
            </a:r>
          </a:p>
          <a:p>
            <a:endParaRPr lang="en-US" dirty="0"/>
          </a:p>
          <a:p>
            <a:r>
              <a:rPr lang="en-US" dirty="0"/>
              <a:t>“We typically provide referrals and recommend individuals speak with their primary care providers… they are usually informal recommendations.” – Region 5</a:t>
            </a:r>
          </a:p>
          <a:p>
            <a:r>
              <a:rPr lang="en-US" dirty="0"/>
              <a:t>“Navigating funding constraints and sustaining support for tobacco cessation remain ongoing challenges.”</a:t>
            </a:r>
            <a:br>
              <a:rPr lang="en-US" dirty="0"/>
            </a:br>
            <a:r>
              <a:rPr lang="en-US" dirty="0"/>
              <a:t>— </a:t>
            </a:r>
            <a:r>
              <a:rPr lang="en-US" i="1" dirty="0"/>
              <a:t>Region 1, Local Health Director</a:t>
            </a:r>
          </a:p>
        </p:txBody>
      </p:sp>
    </p:spTree>
    <p:extLst>
      <p:ext uri="{BB962C8B-B14F-4D97-AF65-F5344CB8AC3E}">
        <p14:creationId xmlns:p14="http://schemas.microsoft.com/office/powerpoint/2010/main" val="2776487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7</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normAutofit fontScale="90000"/>
          </a:bodyPr>
          <a:lstStyle/>
          <a:p>
            <a:r>
              <a:rPr lang="en-US" dirty="0"/>
              <a:t>Qualitative Interview findings - Barriers to Access</a:t>
            </a:r>
            <a:br>
              <a:rPr lang="en-US" dirty="0"/>
            </a:br>
            <a:endParaRPr lang="en-US" dirty="0"/>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443753" y="1008530"/>
            <a:ext cx="11121869" cy="1822076"/>
          </a:xfrm>
        </p:spPr>
        <p:txBody>
          <a:bodyPr>
            <a:noAutofit/>
          </a:bodyPr>
          <a:lstStyle/>
          <a:p>
            <a:r>
              <a:rPr lang="en-US" sz="2000" dirty="0"/>
              <a:t>“There are transportation and language barriers. Materials should be multilingual and at lower literacy levels.”</a:t>
            </a:r>
            <a:br>
              <a:rPr lang="en-US" sz="2000" dirty="0"/>
            </a:br>
            <a:r>
              <a:rPr lang="en-US" sz="2000" dirty="0"/>
              <a:t>— </a:t>
            </a:r>
            <a:r>
              <a:rPr lang="en-US" sz="2000" i="1" dirty="0"/>
              <a:t>Region 3</a:t>
            </a:r>
          </a:p>
          <a:p>
            <a:endParaRPr lang="en-US" sz="2000" dirty="0"/>
          </a:p>
          <a:p>
            <a:r>
              <a:rPr lang="en-US" sz="2000" dirty="0"/>
              <a:t>“Spanish would help… that’s our big secondary language here.”</a:t>
            </a:r>
            <a:br>
              <a:rPr lang="en-US" sz="2000" dirty="0"/>
            </a:br>
            <a:r>
              <a:rPr lang="en-US" sz="2000" dirty="0"/>
              <a:t>— </a:t>
            </a:r>
            <a:r>
              <a:rPr lang="en-US" sz="2000" i="1" dirty="0"/>
              <a:t>Region 4</a:t>
            </a:r>
          </a:p>
          <a:p>
            <a:endParaRPr lang="en-US" sz="2000" dirty="0"/>
          </a:p>
          <a:p>
            <a:r>
              <a:rPr lang="en-US" sz="2000" dirty="0"/>
              <a:t>“Young people are the hardest to reach—there’s peer pressure, and they don’t know the resources.”</a:t>
            </a:r>
            <a:br>
              <a:rPr lang="en-US" sz="2000" dirty="0"/>
            </a:br>
            <a:r>
              <a:rPr lang="en-US" sz="2000" dirty="0"/>
              <a:t>— </a:t>
            </a:r>
            <a:r>
              <a:rPr lang="en-US" sz="2000" i="1" dirty="0"/>
              <a:t>Region 2, Statewide partner</a:t>
            </a:r>
          </a:p>
          <a:p>
            <a:endParaRPr lang="en-US" sz="2000" dirty="0"/>
          </a:p>
          <a:p>
            <a:r>
              <a:rPr lang="en-US" sz="2000" dirty="0"/>
              <a:t>“Yes. Stigma and peer pressure are prevalent barriers, particularly among youth and marginalized populations.”</a:t>
            </a:r>
            <a:br>
              <a:rPr lang="en-US" sz="2000" dirty="0"/>
            </a:br>
            <a:r>
              <a:rPr lang="en-US" sz="2000" dirty="0"/>
              <a:t>“Language, cultural, and transportation barriers” were also explicitly cited.</a:t>
            </a:r>
            <a:br>
              <a:rPr lang="en-US" sz="2000" dirty="0"/>
            </a:br>
            <a:r>
              <a:rPr lang="en-US" sz="2000" dirty="0"/>
              <a:t>– Region 5 </a:t>
            </a:r>
          </a:p>
          <a:p>
            <a:r>
              <a:rPr lang="en-US" sz="2000" dirty="0"/>
              <a:t>“Better real-time data sharing between MTCP and municipal health departments would improve our ability to monitor program outcomes and adapt strategies quickly.”</a:t>
            </a:r>
            <a:br>
              <a:rPr lang="en-US" sz="2000" dirty="0"/>
            </a:br>
            <a:r>
              <a:rPr lang="en-US" sz="2000" dirty="0"/>
              <a:t>— </a:t>
            </a:r>
            <a:r>
              <a:rPr lang="en-US" sz="2000" i="1" dirty="0"/>
              <a:t>Region 1, Local Health Director</a:t>
            </a:r>
            <a:endParaRPr lang="en-US" sz="2000" dirty="0"/>
          </a:p>
          <a:p>
            <a:endParaRPr lang="en-US" sz="2000" dirty="0"/>
          </a:p>
        </p:txBody>
      </p:sp>
    </p:spTree>
    <p:extLst>
      <p:ext uri="{BB962C8B-B14F-4D97-AF65-F5344CB8AC3E}">
        <p14:creationId xmlns:p14="http://schemas.microsoft.com/office/powerpoint/2010/main" val="421393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8</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a:xfrm>
            <a:off x="-107575" y="262218"/>
            <a:ext cx="12357846" cy="668960"/>
          </a:xfrm>
        </p:spPr>
        <p:txBody>
          <a:bodyPr>
            <a:noAutofit/>
          </a:bodyPr>
          <a:lstStyle/>
          <a:p>
            <a:r>
              <a:rPr lang="en-US" sz="3200" dirty="0"/>
              <a:t>Qualitative Interview findings - Community Connections Matter</a:t>
            </a:r>
            <a:br>
              <a:rPr lang="en-US" sz="3200" dirty="0"/>
            </a:br>
            <a:endParaRPr lang="en-US" sz="3200" dirty="0"/>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114300" y="1205914"/>
            <a:ext cx="11961159" cy="4679683"/>
          </a:xfrm>
        </p:spPr>
        <p:txBody>
          <a:bodyPr>
            <a:normAutofit fontScale="25000" lnSpcReduction="20000"/>
          </a:bodyPr>
          <a:lstStyle/>
          <a:p>
            <a:endParaRPr lang="en-US" sz="8000" dirty="0"/>
          </a:p>
          <a:p>
            <a:r>
              <a:rPr lang="en-US" sz="8000" dirty="0"/>
              <a:t>“You need to meet people where they are—in their communities, churches, youth programs.”</a:t>
            </a:r>
            <a:br>
              <a:rPr lang="en-US" sz="8000" dirty="0"/>
            </a:br>
            <a:r>
              <a:rPr lang="en-US" sz="8000" dirty="0"/>
              <a:t>— </a:t>
            </a:r>
            <a:r>
              <a:rPr lang="en-US" sz="8000" i="1" dirty="0"/>
              <a:t>Region 3</a:t>
            </a:r>
          </a:p>
          <a:p>
            <a:endParaRPr lang="en-US" sz="8000" dirty="0"/>
          </a:p>
          <a:p>
            <a:r>
              <a:rPr lang="en-US" sz="8000" dirty="0"/>
              <a:t>“We’ve had the most luck reaching Guatemalan residents through churches.”</a:t>
            </a:r>
            <a:br>
              <a:rPr lang="en-US" sz="8000" dirty="0"/>
            </a:br>
            <a:r>
              <a:rPr lang="en-US" sz="8000" dirty="0"/>
              <a:t>— </a:t>
            </a:r>
            <a:r>
              <a:rPr lang="en-US" sz="8000" i="1" dirty="0"/>
              <a:t>Region 4</a:t>
            </a:r>
          </a:p>
          <a:p>
            <a:endParaRPr lang="en-US" sz="8000" dirty="0"/>
          </a:p>
          <a:p>
            <a:r>
              <a:rPr lang="en-US" sz="8000" dirty="0"/>
              <a:t>“Yes, the Mayor’s Health Task Force has played a vital role through its education, awareness, and outreach initiatives.” - Region 5 pointed to existing but under-leveraged community networks. Institutions such as schools, housing authorities, libraries, and councils on aging were flagged as missing voices in referral and engagement pathways. Advocated for a formal municipal-level Tobacco Cessation Task Force.</a:t>
            </a:r>
          </a:p>
          <a:p>
            <a:endParaRPr lang="en-US" sz="8000" dirty="0"/>
          </a:p>
          <a:p>
            <a:r>
              <a:rPr lang="en-US" sz="8000" dirty="0"/>
              <a:t>“If there were in-person services, they’d need to be geographically distributed, especially in Western Mass. People won’t drive 50 miles.”</a:t>
            </a:r>
            <a:br>
              <a:rPr lang="en-US" sz="8000" dirty="0"/>
            </a:br>
            <a:r>
              <a:rPr lang="en-US" sz="8000" dirty="0"/>
              <a:t>— </a:t>
            </a:r>
            <a:r>
              <a:rPr lang="en-US" sz="8000" i="1" dirty="0"/>
              <a:t>Region 2, Statewide partner</a:t>
            </a:r>
          </a:p>
          <a:p>
            <a:endParaRPr lang="en-US" sz="8000" dirty="0"/>
          </a:p>
          <a:p>
            <a:r>
              <a:rPr lang="en-US" sz="8000" dirty="0"/>
              <a:t>“Continued collaboration and communication between MTCP and city stakeholders are critical to overcoming operational hurdles.”</a:t>
            </a:r>
            <a:br>
              <a:rPr lang="en-US" sz="8000" dirty="0"/>
            </a:br>
            <a:r>
              <a:rPr lang="en-US" sz="8000" dirty="0"/>
              <a:t>— </a:t>
            </a:r>
            <a:r>
              <a:rPr lang="en-US" sz="8000" i="1" dirty="0"/>
              <a:t>Region 1, Local Health Director</a:t>
            </a:r>
            <a:endParaRPr lang="en-US" sz="8000" dirty="0"/>
          </a:p>
          <a:p>
            <a:endParaRPr lang="en-US" dirty="0"/>
          </a:p>
        </p:txBody>
      </p:sp>
    </p:spTree>
    <p:extLst>
      <p:ext uri="{BB962C8B-B14F-4D97-AF65-F5344CB8AC3E}">
        <p14:creationId xmlns:p14="http://schemas.microsoft.com/office/powerpoint/2010/main" val="2717184256"/>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9</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a:xfrm>
            <a:off x="592822" y="251507"/>
            <a:ext cx="10972800" cy="874654"/>
          </a:xfrm>
        </p:spPr>
        <p:txBody>
          <a:bodyPr>
            <a:normAutofit fontScale="90000"/>
          </a:bodyPr>
          <a:lstStyle/>
          <a:p>
            <a:r>
              <a:rPr lang="en-US" dirty="0"/>
              <a:t>Qualitative Interview findings - Need for Materials &amp; Product Support</a:t>
            </a:r>
            <a:br>
              <a:rPr lang="en-US" dirty="0"/>
            </a:br>
            <a:endParaRPr lang="en-US" dirty="0"/>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528917" y="1021922"/>
            <a:ext cx="10972800" cy="4679683"/>
          </a:xfrm>
        </p:spPr>
        <p:txBody>
          <a:bodyPr>
            <a:noAutofit/>
          </a:bodyPr>
          <a:lstStyle/>
          <a:p>
            <a:r>
              <a:rPr lang="en-US" sz="2000" dirty="0"/>
              <a:t>“If we had free, easy-to-access products like patches, gum… we may see more success.”</a:t>
            </a:r>
            <a:br>
              <a:rPr lang="en-US" sz="2000" dirty="0"/>
            </a:br>
            <a:r>
              <a:rPr lang="en-US" sz="2000" dirty="0"/>
              <a:t>— </a:t>
            </a:r>
            <a:r>
              <a:rPr lang="en-US" sz="2000" i="1" dirty="0"/>
              <a:t>Region 3</a:t>
            </a:r>
          </a:p>
          <a:p>
            <a:endParaRPr lang="en-US" sz="2000" dirty="0"/>
          </a:p>
          <a:p>
            <a:r>
              <a:rPr lang="en-US" sz="2000" dirty="0"/>
              <a:t>“We don’t have capacity to do anything… but if MTCP provided resources or handouts, we could at least circulate them.”</a:t>
            </a:r>
            <a:br>
              <a:rPr lang="en-US" sz="2000" dirty="0"/>
            </a:br>
            <a:r>
              <a:rPr lang="en-US" sz="2000" dirty="0"/>
              <a:t>— </a:t>
            </a:r>
            <a:r>
              <a:rPr lang="en-US" sz="2000" i="1" dirty="0"/>
              <a:t>Region 4</a:t>
            </a:r>
          </a:p>
          <a:p>
            <a:endParaRPr lang="en-US" sz="2000" dirty="0"/>
          </a:p>
          <a:p>
            <a:r>
              <a:rPr lang="en-US" sz="2000" dirty="0"/>
              <a:t>Engaging department heads and municipal leadership to emphasize the importance of tobacco cessation efforts and allocate funding would be valuable.” - Region 5 also recommended that MTCP provide training for staff who could support and implement cessation initiatives locally. Without such tools, the city’s capacity to conduct structured outreach remains limited.</a:t>
            </a:r>
          </a:p>
          <a:p>
            <a:endParaRPr lang="en-US" sz="2000" dirty="0"/>
          </a:p>
          <a:p>
            <a:r>
              <a:rPr lang="en-US" sz="2000" dirty="0"/>
              <a:t>“Despite these obstacles, I am optimistic about the progress being made… we can make meaningful strides in reducing tobacco-related harm in </a:t>
            </a:r>
            <a:r>
              <a:rPr lang="en-US" sz="2000" i="1" dirty="0"/>
              <a:t>[town name removed]”</a:t>
            </a:r>
            <a:br>
              <a:rPr lang="en-US" sz="2000" dirty="0"/>
            </a:br>
            <a:r>
              <a:rPr lang="en-US" sz="2000" dirty="0"/>
              <a:t>— </a:t>
            </a:r>
            <a:r>
              <a:rPr lang="en-US" sz="2000" i="1" dirty="0"/>
              <a:t>Region 1, Local Health Director</a:t>
            </a:r>
          </a:p>
          <a:p>
            <a:endParaRPr lang="en-US" sz="2000" dirty="0"/>
          </a:p>
          <a:p>
            <a:r>
              <a:rPr lang="en-US" sz="2000" dirty="0"/>
              <a:t>“Massachusetts may be resource-rich, but we are connectivity-poor when it comes to cessation.”— </a:t>
            </a:r>
            <a:r>
              <a:rPr lang="en-US" sz="2000" i="1" dirty="0"/>
              <a:t>Region 2, Statewide partner</a:t>
            </a:r>
          </a:p>
          <a:p>
            <a:endParaRPr lang="en-US" sz="2000" dirty="0"/>
          </a:p>
          <a:p>
            <a:r>
              <a:rPr lang="en-US" sz="2000" dirty="0"/>
              <a:t>“We are not currently using state dashboards… but we should consider using this data to guide forums and campaigns in high-risk districts.” Although familiar with Mass Tobacco and BSAS dashboards, Region 5 stated that they have not been integrated into municipal planning yet. Suggested these could be useful if aligned with community-specific strategies.</a:t>
            </a:r>
          </a:p>
        </p:txBody>
      </p:sp>
    </p:spTree>
    <p:extLst>
      <p:ext uri="{BB962C8B-B14F-4D97-AF65-F5344CB8AC3E}">
        <p14:creationId xmlns:p14="http://schemas.microsoft.com/office/powerpoint/2010/main" val="217115159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10</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lstStyle/>
          <a:p>
            <a:r>
              <a:rPr lang="en-US" dirty="0"/>
              <a:t>What’s next? </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528918" y="715097"/>
            <a:ext cx="11242322" cy="4172909"/>
          </a:xfrm>
        </p:spPr>
        <p:txBody>
          <a:bodyPr>
            <a:noAutofit/>
          </a:bodyPr>
          <a:lstStyle/>
          <a:p>
            <a:endParaRPr lang="en-US" sz="1950" dirty="0"/>
          </a:p>
          <a:p>
            <a:pPr>
              <a:lnSpc>
                <a:spcPct val="120000"/>
              </a:lnSpc>
            </a:pPr>
            <a:r>
              <a:rPr lang="en-US" sz="1950" b="1" dirty="0"/>
              <a:t>Create new cessation resources and improve cultural sensitivity of existing resources  – </a:t>
            </a:r>
            <a:endParaRPr lang="en-US" sz="1950" dirty="0"/>
          </a:p>
          <a:p>
            <a:pPr lvl="0">
              <a:lnSpc>
                <a:spcPct val="120000"/>
              </a:lnSpc>
            </a:pPr>
            <a:r>
              <a:rPr lang="en-US" sz="1950" dirty="0"/>
              <a:t>Create standard municipal referral templates to the Quitline for CHCs and behavioral health organizations.</a:t>
            </a:r>
          </a:p>
          <a:p>
            <a:pPr lvl="0">
              <a:lnSpc>
                <a:spcPct val="120000"/>
              </a:lnSpc>
            </a:pPr>
            <a:r>
              <a:rPr lang="en-US" sz="1950" dirty="0"/>
              <a:t>Develop referral templates and regional directories that boards of health and clinics can easily adopt.</a:t>
            </a:r>
          </a:p>
          <a:p>
            <a:pPr lvl="0">
              <a:lnSpc>
                <a:spcPct val="120000"/>
              </a:lnSpc>
            </a:pPr>
            <a:r>
              <a:rPr lang="en-US" sz="1950" dirty="0"/>
              <a:t>Create localized resources that are accessible to lower literacy levels containing culturally appropriate materials for outreach.</a:t>
            </a:r>
          </a:p>
          <a:p>
            <a:pPr lvl="0">
              <a:lnSpc>
                <a:spcPct val="120000"/>
              </a:lnSpc>
            </a:pPr>
            <a:r>
              <a:rPr lang="en-US" sz="1950" dirty="0"/>
              <a:t>Include trust-building and support from community insiders in cessation messaging for immigrant communities.</a:t>
            </a:r>
            <a:br>
              <a:rPr lang="en-US" sz="1950" dirty="0"/>
            </a:br>
            <a:r>
              <a:rPr lang="en-US" sz="1950" dirty="0"/>
              <a:t>Work with trusted local leaders to share information in ways that respect language, culture, and community values.  </a:t>
            </a:r>
          </a:p>
          <a:p>
            <a:pPr lvl="0">
              <a:lnSpc>
                <a:spcPct val="120000"/>
              </a:lnSpc>
            </a:pPr>
            <a:r>
              <a:rPr lang="en-US" sz="1950" dirty="0"/>
              <a:t>Emphasize languages other than English and cultural framing while disseminating NRT starter kits and cessation flyers. </a:t>
            </a:r>
          </a:p>
          <a:p>
            <a:pPr lvl="0">
              <a:lnSpc>
                <a:spcPct val="120000"/>
              </a:lnSpc>
            </a:pPr>
            <a:r>
              <a:rPr lang="en-US" sz="1950" dirty="0"/>
              <a:t>Also integrate community culture with educational institutions for peer-based outreach and prevention messaging. </a:t>
            </a:r>
          </a:p>
        </p:txBody>
      </p:sp>
    </p:spTree>
    <p:extLst>
      <p:ext uri="{BB962C8B-B14F-4D97-AF65-F5344CB8AC3E}">
        <p14:creationId xmlns:p14="http://schemas.microsoft.com/office/powerpoint/2010/main" val="182575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113851-A5ED-59E8-389B-6AAC4B4C44F9}"/>
              </a:ext>
            </a:extLst>
          </p:cNvPr>
          <p:cNvSpPr>
            <a:spLocks noGrp="1"/>
          </p:cNvSpPr>
          <p:nvPr>
            <p:ph type="sldNum" sz="quarter" idx="4"/>
          </p:nvPr>
        </p:nvSpPr>
        <p:spPr/>
        <p:txBody>
          <a:bodyPr/>
          <a:lstStyle/>
          <a:p>
            <a:fld id="{CA49D0EE-DE7F-324B-A84C-F36708423CDB}" type="slidenum">
              <a:rPr lang="en-US" smtClean="0"/>
              <a:pPr/>
              <a:t>11</a:t>
            </a:fld>
            <a:endParaRPr lang="en-US" dirty="0"/>
          </a:p>
        </p:txBody>
      </p:sp>
      <p:sp>
        <p:nvSpPr>
          <p:cNvPr id="3" name="Title 2">
            <a:extLst>
              <a:ext uri="{FF2B5EF4-FFF2-40B4-BE49-F238E27FC236}">
                <a16:creationId xmlns:a16="http://schemas.microsoft.com/office/drawing/2014/main" id="{997DC46D-CF54-7F47-DDD0-31876E518AD8}"/>
              </a:ext>
            </a:extLst>
          </p:cNvPr>
          <p:cNvSpPr>
            <a:spLocks noGrp="1"/>
          </p:cNvSpPr>
          <p:nvPr>
            <p:ph type="title"/>
          </p:nvPr>
        </p:nvSpPr>
        <p:spPr/>
        <p:txBody>
          <a:bodyPr/>
          <a:lstStyle/>
          <a:p>
            <a:r>
              <a:rPr lang="en-US" dirty="0"/>
              <a:t>What’s next? </a:t>
            </a:r>
          </a:p>
        </p:txBody>
      </p:sp>
      <p:sp>
        <p:nvSpPr>
          <p:cNvPr id="4" name="Content Placeholder 3">
            <a:extLst>
              <a:ext uri="{FF2B5EF4-FFF2-40B4-BE49-F238E27FC236}">
                <a16:creationId xmlns:a16="http://schemas.microsoft.com/office/drawing/2014/main" id="{FB739C9C-2062-8892-C293-622943824DD3}"/>
              </a:ext>
            </a:extLst>
          </p:cNvPr>
          <p:cNvSpPr>
            <a:spLocks noGrp="1"/>
          </p:cNvSpPr>
          <p:nvPr>
            <p:ph idx="1"/>
          </p:nvPr>
        </p:nvSpPr>
        <p:spPr/>
        <p:txBody>
          <a:bodyPr>
            <a:normAutofit fontScale="77500" lnSpcReduction="20000"/>
          </a:bodyPr>
          <a:lstStyle/>
          <a:p>
            <a:pPr>
              <a:lnSpc>
                <a:spcPct val="120000"/>
              </a:lnSpc>
            </a:pPr>
            <a:r>
              <a:rPr lang="en-US" b="1" dirty="0"/>
              <a:t>Increasing location of resources  – </a:t>
            </a:r>
          </a:p>
          <a:p>
            <a:pPr lvl="0">
              <a:lnSpc>
                <a:spcPct val="120000"/>
              </a:lnSpc>
            </a:pPr>
            <a:r>
              <a:rPr lang="en-US" dirty="0"/>
              <a:t>Fund outreach &amp; navigation roles at the municipal level to build partnerships and improve local awareness.</a:t>
            </a:r>
          </a:p>
          <a:p>
            <a:pPr lvl="0">
              <a:lnSpc>
                <a:spcPct val="120000"/>
              </a:lnSpc>
            </a:pPr>
            <a:r>
              <a:rPr lang="en-US" dirty="0"/>
              <a:t>Restore formal in-person systems beginning with pilot locations in low-resource or rural areas such</a:t>
            </a:r>
          </a:p>
          <a:p>
            <a:pPr lvl="0">
              <a:lnSpc>
                <a:spcPct val="120000"/>
              </a:lnSpc>
            </a:pPr>
            <a:r>
              <a:rPr lang="en-US" dirty="0"/>
              <a:t>Promote intra-community cohesion through cessation messaging workshops skilled in cross-community collaboration.</a:t>
            </a:r>
          </a:p>
          <a:p>
            <a:pPr lvl="0">
              <a:lnSpc>
                <a:spcPct val="120000"/>
              </a:lnSpc>
            </a:pPr>
            <a:r>
              <a:rPr lang="en-US" dirty="0"/>
              <a:t>Expand funding for dedicated cessation liaisons in priority municipalities, especially where public health staff are minimal.</a:t>
            </a:r>
          </a:p>
          <a:p>
            <a:pPr lvl="0">
              <a:lnSpc>
                <a:spcPct val="120000"/>
              </a:lnSpc>
            </a:pPr>
            <a:r>
              <a:rPr lang="en-US" dirty="0"/>
              <a:t>Pilot outreach strategies at more non-traditional locations and find more locations (e.g., educational institutions, civic organizations, libraries).</a:t>
            </a:r>
          </a:p>
          <a:p>
            <a:endParaRPr lang="en-US" dirty="0"/>
          </a:p>
        </p:txBody>
      </p:sp>
    </p:spTree>
    <p:extLst>
      <p:ext uri="{BB962C8B-B14F-4D97-AF65-F5344CB8AC3E}">
        <p14:creationId xmlns:p14="http://schemas.microsoft.com/office/powerpoint/2010/main" val="2504818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12</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a:xfrm>
            <a:off x="8384240" y="5630997"/>
            <a:ext cx="6658535" cy="874654"/>
          </a:xfrm>
        </p:spPr>
        <p:txBody>
          <a:bodyPr/>
          <a:lstStyle/>
          <a:p>
            <a:r>
              <a:rPr lang="en-US" dirty="0">
                <a:solidFill>
                  <a:schemeClr val="tx1"/>
                </a:solidFill>
              </a:rPr>
              <a:t>Any Questions?</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3785347" y="3052481"/>
            <a:ext cx="7543800" cy="984143"/>
          </a:xfrm>
        </p:spPr>
        <p:txBody>
          <a:bodyPr/>
          <a:lstStyle/>
          <a:p>
            <a:r>
              <a:rPr lang="en-US" b="1" dirty="0"/>
              <a:t>Thank you for your time!</a:t>
            </a:r>
          </a:p>
        </p:txBody>
      </p:sp>
    </p:spTree>
    <p:extLst>
      <p:ext uri="{BB962C8B-B14F-4D97-AF65-F5344CB8AC3E}">
        <p14:creationId xmlns:p14="http://schemas.microsoft.com/office/powerpoint/2010/main" val="1626140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c0b585d-b733-433f-8897-8c1b261074a9">
      <UserInfo>
        <DisplayName>Cardwell, Gailee (DPH)</DisplayName>
        <AccountId>33</AccountId>
        <AccountType/>
      </UserInfo>
      <UserInfo>
        <DisplayName>Troche, Carlos (DPH)</DisplayName>
        <AccountId>28</AccountId>
        <AccountType/>
      </UserInfo>
      <UserInfo>
        <DisplayName>Cohen, Alison B (DPH)</DisplayName>
        <AccountId>11</AccountId>
        <AccountType/>
      </UserInfo>
    </SharedWithUsers>
    <TaxCatchAll xmlns="2c0b585d-b733-433f-8897-8c1b261074a9" xsi:nil="true"/>
    <lcf76f155ced4ddcb4097134ff3c332f xmlns="2a2f370b-bdc5-4055-8031-189f80688753">
      <Terms xmlns="http://schemas.microsoft.com/office/infopath/2007/PartnerControls"/>
    </lcf76f155ced4ddcb4097134ff3c332f>
    <IsFolder_x003f_ xmlns="2a2f370b-bdc5-4055-8031-189f80688753" xsi:nil="true"/>
    <ParentFilePath xmlns="2a2f370b-bdc5-4055-8031-189f80688753" xsi:nil="true"/>
    <Engagement_x002f_Contract_x0020_ID xmlns="2a2f370b-bdc5-4055-8031-189f80688753" xsi:nil="true"/>
    <Attachmenttoplan_x003f_ xmlns="2a2f370b-bdc5-4055-8031-189f80688753" xsi:nil="true"/>
    <Topic xmlns="2a2f370b-bdc5-4055-8031-189f8068875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B32C7835BBD94282A40B01912CADD0" ma:contentTypeVersion="21" ma:contentTypeDescription="Create a new document." ma:contentTypeScope="" ma:versionID="26c482a241417c882cddadd606737d60">
  <xsd:schema xmlns:xsd="http://www.w3.org/2001/XMLSchema" xmlns:xs="http://www.w3.org/2001/XMLSchema" xmlns:p="http://schemas.microsoft.com/office/2006/metadata/properties" xmlns:ns2="2a2f370b-bdc5-4055-8031-189f80688753" xmlns:ns3="2c0b585d-b733-433f-8897-8c1b261074a9" targetNamespace="http://schemas.microsoft.com/office/2006/metadata/properties" ma:root="true" ma:fieldsID="6ed2118361b819a3a7cd0e74b0ccf032" ns2:_="" ns3:_="">
    <xsd:import namespace="2a2f370b-bdc5-4055-8031-189f80688753"/>
    <xsd:import namespace="2c0b585d-b733-433f-8897-8c1b261074a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Attachmenttoplan_x003f_" minOccurs="0"/>
                <xsd:element ref="ns2:Engagement_x002f_Contract_x0020_ID" minOccurs="0"/>
                <xsd:element ref="ns2:IsFolder_x003f_" minOccurs="0"/>
                <xsd:element ref="ns2:ParentFilePath" minOccurs="0"/>
                <xsd:element ref="ns2:MediaServiceSearchProperties" minOccurs="0"/>
                <xsd:element ref="ns2: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2f370b-bdc5-4055-8031-189f806887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Attachmenttoplan_x003f_" ma:index="23" nillable="true" ma:displayName="Attachment to plan?" ma:format="Dropdown" ma:internalName="Attachmenttoplan_x003f_">
      <xsd:simpleType>
        <xsd:restriction base="dms:Text">
          <xsd:maxLength value="255"/>
        </xsd:restriction>
      </xsd:simpleType>
    </xsd:element>
    <xsd:element name="Engagement_x002f_Contract_x0020_ID" ma:index="24" nillable="true" ma:displayName="Engagement/Contract ID" ma:decimals="0" ma:internalName="Engagement_x002f_Contract_x0020_ID">
      <xsd:simpleType>
        <xsd:restriction base="dms:Number"/>
      </xsd:simpleType>
    </xsd:element>
    <xsd:element name="IsFolder_x003f_" ma:index="25" nillable="true" ma:displayName="IsFolder?" ma:format="Dropdown" ma:internalName="IsFolder_x003f_">
      <xsd:simpleType>
        <xsd:restriction base="dms:Choice">
          <xsd:enumeration value="Yes"/>
          <xsd:enumeration value="No"/>
        </xsd:restriction>
      </xsd:simpleType>
    </xsd:element>
    <xsd:element name="ParentFilePath" ma:index="26" nillable="true" ma:displayName="ParentFilePath" ma:internalName="ParentFilePath">
      <xsd:simpleType>
        <xsd:restriction base="dms:Text">
          <xsd:maxLength value="255"/>
        </xsd:restrictio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Topic" ma:index="28" nillable="true" ma:displayName="Topic" ma:description="Area of DVIP" ma:format="Dropdown" ma:internalName="Topic">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0b585d-b733-433f-8897-8c1b261074a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6be2ee7-5270-4875-9609-98ed51677ff9}" ma:internalName="TaxCatchAll" ma:showField="CatchAllData" ma:web="2c0b585d-b733-433f-8897-8c1b261074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4D9094-64B8-4632-A3B1-F24D23B1867F}">
  <ds:schemaRefs>
    <ds:schemaRef ds:uri="http://schemas.microsoft.com/sharepoint/v3/contenttype/forms"/>
  </ds:schemaRefs>
</ds:datastoreItem>
</file>

<file path=customXml/itemProps2.xml><?xml version="1.0" encoding="utf-8"?>
<ds:datastoreItem xmlns:ds="http://schemas.openxmlformats.org/officeDocument/2006/customXml" ds:itemID="{6E8AD35F-6594-4B15-9277-8BFC9EFD0490}">
  <ds:schemaRefs>
    <ds:schemaRef ds:uri="http://purl.org/dc/terms/"/>
    <ds:schemaRef ds:uri="http://schemas.microsoft.com/office/infopath/2007/PartnerControls"/>
    <ds:schemaRef ds:uri="http://schemas.openxmlformats.org/package/2006/metadata/core-properties"/>
    <ds:schemaRef ds:uri="http://www.w3.org/XML/1998/namespace"/>
    <ds:schemaRef ds:uri="http://schemas.microsoft.com/office/2006/documentManagement/types"/>
    <ds:schemaRef ds:uri="http://purl.org/dc/elements/1.1/"/>
    <ds:schemaRef ds:uri="http://purl.org/dc/dcmitype/"/>
    <ds:schemaRef ds:uri="e10e4db1-d899-403d-9807-651178ead3da"/>
    <ds:schemaRef ds:uri="ae916ade-957f-4a2f-93c3-592a84a0e75c"/>
    <ds:schemaRef ds:uri="http://schemas.microsoft.com/office/2006/metadata/properties"/>
    <ds:schemaRef ds:uri="2c0b585d-b733-433f-8897-8c1b261074a9"/>
    <ds:schemaRef ds:uri="2a2f370b-bdc5-4055-8031-189f80688753"/>
  </ds:schemaRefs>
</ds:datastoreItem>
</file>

<file path=customXml/itemProps3.xml><?xml version="1.0" encoding="utf-8"?>
<ds:datastoreItem xmlns:ds="http://schemas.openxmlformats.org/officeDocument/2006/customXml" ds:itemID="{E58822BD-57EB-457B-B0BD-6B2B982795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2f370b-bdc5-4055-8031-189f80688753"/>
    <ds:schemaRef ds:uri="2c0b585d-b733-433f-8897-8c1b261074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1201</TotalTime>
  <Words>3050</Words>
  <Application>Microsoft Office PowerPoint</Application>
  <PresentationFormat>Widescreen</PresentationFormat>
  <Paragraphs>186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Franklin Gothic Book</vt:lpstr>
      <vt:lpstr>Tahoma</vt:lpstr>
      <vt:lpstr>Office Theme</vt:lpstr>
      <vt:lpstr>Assessing community cessation service capacity in Massachusetts</vt:lpstr>
      <vt:lpstr>Background </vt:lpstr>
      <vt:lpstr>Objectives of the Cessation Project  </vt:lpstr>
      <vt:lpstr>PowerPoint Presentation</vt:lpstr>
      <vt:lpstr>Qualitative Interview findings - Challenges </vt:lpstr>
      <vt:lpstr>Qualitative Interview findings - </vt:lpstr>
      <vt:lpstr>Qualitative Interview findings - Barriers to Access </vt:lpstr>
      <vt:lpstr>Qualitative Interview findings - Community Connections Matter </vt:lpstr>
      <vt:lpstr>Qualitative Interview findings - Need for Materials &amp; Product Support </vt:lpstr>
      <vt:lpstr>What’s next? </vt:lpstr>
      <vt:lpstr>What’s next?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Kingsley, Melody (DPH)</cp:lastModifiedBy>
  <cp:revision>18</cp:revision>
  <cp:lastPrinted>2021-01-21T15:13:04Z</cp:lastPrinted>
  <dcterms:created xsi:type="dcterms:W3CDTF">2022-07-05T15:37:33Z</dcterms:created>
  <dcterms:modified xsi:type="dcterms:W3CDTF">2025-07-15T20:32:01Z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0x01010068B32C7835BBD94282A40B01912CADD0</vt:lpwstr>
  </property>
  <property fmtid="{D5CDD505-2E9C-101B-9397-08002B2CF9AE}" pid="3" name="MediaServiceImageTags">
    <vt:lpwstr/>
  </property>
</Properties>
</file>