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3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79" r:id="rId7"/>
    <p:sldId id="280" r:id="rId8"/>
    <p:sldId id="281" r:id="rId9"/>
    <p:sldId id="282" r:id="rId10"/>
    <p:sldId id="269" r:id="rId11"/>
    <p:sldId id="267" r:id="rId12"/>
    <p:sldId id="262" r:id="rId13"/>
    <p:sldId id="272" r:id="rId14"/>
    <p:sldId id="270" r:id="rId15"/>
    <p:sldId id="271" r:id="rId16"/>
    <p:sldId id="273" r:id="rId17"/>
    <p:sldId id="274" r:id="rId18"/>
    <p:sldId id="265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>
      <p:cViewPr varScale="1">
        <p:scale>
          <a:sx n="103" d="100"/>
          <a:sy n="103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84BD1-A98A-F745-B042-4BA356C39702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18205-0A5B-4643-8505-CF0DF9993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40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 – This presentation will focus on the dangers of tobacco products &amp; a solution that may help our future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75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solution was inspired by Brookline, MA. They were there first community in the country to adopt a policy that will phase out nicotine purchasing in their town over time. For example: You need to be 21 to purchase tobacco products; however, if you’re are not 21 before January, 2000  then you cannot purchase tobacco in Brookline. </a:t>
            </a:r>
          </a:p>
          <a:p>
            <a:endParaRPr lang="en-US" dirty="0"/>
          </a:p>
          <a:p>
            <a:r>
              <a:rPr lang="en-US" dirty="0"/>
              <a:t>I would like to continue with the presentation on  answering “why” our solution should be supported.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69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91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It’s important to protect the youth and the young adults from nicotine products because – this is who The tobacco industry targets. In a recent survey by the U.S. Department of Health and Human services found that </a:t>
            </a:r>
            <a:r>
              <a:rPr lang="en-US" sz="1200" b="0" i="0" u="none" strike="noStrike" dirty="0">
                <a:effectLst/>
                <a:latin typeface="Source Sans Pro Web"/>
              </a:rPr>
              <a:t>600,000 middle school students and 3 million high school students' smoke </a:t>
            </a:r>
            <a:endParaRPr lang="en-US" sz="1200" dirty="0"/>
          </a:p>
          <a:p>
            <a:r>
              <a:rPr lang="en-US" dirty="0"/>
              <a:t>Let’s explore why…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0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much more difficult for an young adult to quite than a adult who started tobacco products in adulthood.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08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FFFFFF"/>
                </a:solidFill>
                <a:effectLst/>
                <a:latin typeface="Alegreya"/>
              </a:rPr>
              <a:t>E-cigarettes are devices that heat a liquid into an aerosol that the user inhales.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13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4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Let’s Compare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20 single cigarettes = 1 pack of cigarettes</a:t>
            </a:r>
          </a:p>
          <a:p>
            <a:pPr marL="0" indent="0">
              <a:buNone/>
            </a:pPr>
            <a:r>
              <a:rPr lang="en-US" sz="1200" dirty="0"/>
              <a:t>1 standard cartridge for one vape pen</a:t>
            </a:r>
            <a:r>
              <a:rPr lang="en-US" sz="1200" dirty="0">
                <a:sym typeface="Wingdings" pitchFamily="2" charset="2"/>
              </a:rPr>
              <a:t> = </a:t>
            </a:r>
            <a:r>
              <a:rPr lang="en-US" sz="1200" dirty="0"/>
              <a:t>1 pack of cigarettes </a:t>
            </a:r>
            <a:endParaRPr lang="en-US" sz="12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sz="1200" dirty="0">
                <a:sym typeface="Wingdings" pitchFamily="2" charset="2"/>
              </a:rPr>
              <a:t>1 tin of Nicotine Pouches (10) = 2.5 packs of cigarettes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Keep in Mind</a:t>
            </a:r>
          </a:p>
          <a:p>
            <a:pPr algn="ctr"/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 liquids for vaping &amp;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Zyn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Pouches</a:t>
            </a:r>
          </a:p>
          <a:p>
            <a:pPr algn="ctr"/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can come in higher concentrations which increases</a:t>
            </a:r>
          </a:p>
          <a:p>
            <a:pPr algn="ctr"/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 likelihood of addiction!!!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38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</a:rPr>
              <a:t>It’s important to help the youth &amp; young adults stay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latin typeface="CourierNewPSMT" panose="02070309020205020404" pitchFamily="49" charset="0"/>
                <a:ea typeface="Times New Roman" panose="02020603050405020304" pitchFamily="18" charset="0"/>
              </a:rPr>
              <a:t>i</a:t>
            </a:r>
            <a:r>
              <a:rPr lang="en-US" sz="1200" b="1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</a:rPr>
              <a:t>n engage in their everyday life and function for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</a:rPr>
              <a:t>years to come within their community. </a:t>
            </a:r>
            <a:endParaRPr lang="en-US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15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418205-0A5B-4643-8505-CF0DF9993B6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96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44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20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3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04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65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24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74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7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11/13/23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645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92" r:id="rId6"/>
    <p:sldLayoutId id="2147483887" r:id="rId7"/>
    <p:sldLayoutId id="2147483888" r:id="rId8"/>
    <p:sldLayoutId id="2147483889" r:id="rId9"/>
    <p:sldLayoutId id="2147483891" r:id="rId10"/>
    <p:sldLayoutId id="21474838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media11.m4a"/><Relationship Id="rId7" Type="http://schemas.openxmlformats.org/officeDocument/2006/relationships/image" Target="../media/image18.png"/><Relationship Id="rId2" Type="http://schemas.microsoft.com/office/2007/relationships/media" Target="../media/media11.m4a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media18.m4a"/><Relationship Id="rId7" Type="http://schemas.openxmlformats.org/officeDocument/2006/relationships/image" Target="../media/image31.png"/><Relationship Id="rId12" Type="http://schemas.openxmlformats.org/officeDocument/2006/relationships/image" Target="../media/image3.png"/><Relationship Id="rId2" Type="http://schemas.microsoft.com/office/2007/relationships/media" Target="../media/media18.m4a"/><Relationship Id="rId1" Type="http://schemas.openxmlformats.org/officeDocument/2006/relationships/tags" Target="../tags/tag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3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media20.m4a"/><Relationship Id="rId7" Type="http://schemas.openxmlformats.org/officeDocument/2006/relationships/image" Target="../media/image38.png"/><Relationship Id="rId2" Type="http://schemas.microsoft.com/office/2007/relationships/media" Target="../media/media20.m4a"/><Relationship Id="rId1" Type="http://schemas.openxmlformats.org/officeDocument/2006/relationships/tags" Target="../tags/tag3.xml"/><Relationship Id="rId6" Type="http://schemas.openxmlformats.org/officeDocument/2006/relationships/image" Target="../media/image37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-cigarettes.surgeongeneral.gov/knowtherisks.html#:~:text=Youth%20and%20young%20adults%20are,permanent%20lowering%20of%20impulse%20contro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xposetobacco.org/news/smoking-nicotine-mental-healt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96D6AB-7E30-590A-068E-B61D63D7D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8296" y="-1100719"/>
            <a:ext cx="9791512" cy="2286000"/>
          </a:xfrm>
        </p:spPr>
        <p:txBody>
          <a:bodyPr>
            <a:normAutofit/>
          </a:bodyPr>
          <a:lstStyle/>
          <a:p>
            <a:pPr algn="l"/>
            <a:r>
              <a:rPr lang="en-US" sz="6200" dirty="0"/>
              <a:t>A Nicotine Free Community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4A00E8-C86B-86D1-099E-720B70188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8016" y="1343019"/>
            <a:ext cx="8497824" cy="1524000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A policy to pave the way for a nicotine free generation </a:t>
            </a: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52C3199D-7829-FF11-662A-2B3F286EB1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556" r="24319"/>
          <a:stretch/>
        </p:blipFill>
        <p:spPr>
          <a:xfrm>
            <a:off x="2" y="732510"/>
            <a:ext cx="5333999" cy="6125491"/>
          </a:xfrm>
          <a:custGeom>
            <a:avLst/>
            <a:gdLst/>
            <a:ahLst/>
            <a:cxnLst/>
            <a:rect l="l" t="t" r="r" b="b"/>
            <a:pathLst>
              <a:path w="5333999" h="6125491">
                <a:moveTo>
                  <a:pt x="0" y="0"/>
                </a:moveTo>
                <a:lnTo>
                  <a:pt x="201347" y="12133"/>
                </a:lnTo>
                <a:cubicBezTo>
                  <a:pt x="834520" y="59989"/>
                  <a:pt x="1489622" y="165274"/>
                  <a:pt x="2149412" y="288819"/>
                </a:cubicBezTo>
                <a:cubicBezTo>
                  <a:pt x="4194087" y="671477"/>
                  <a:pt x="4738431" y="1884930"/>
                  <a:pt x="5125148" y="3309606"/>
                </a:cubicBezTo>
                <a:cubicBezTo>
                  <a:pt x="5383961" y="4263563"/>
                  <a:pt x="5599841" y="5130569"/>
                  <a:pt x="4496734" y="5829050"/>
                </a:cubicBezTo>
                <a:cubicBezTo>
                  <a:pt x="4342061" y="5927011"/>
                  <a:pt x="4177261" y="6012425"/>
                  <a:pt x="4005032" y="6088102"/>
                </a:cubicBezTo>
                <a:lnTo>
                  <a:pt x="3915032" y="6125491"/>
                </a:lnTo>
                <a:lnTo>
                  <a:pt x="0" y="6125491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EB7CBBE-178B-4DB3-AD92-DED458BAE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2425"/>
            <a:ext cx="5185830" cy="65055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4F9DEB-BCC2-E8F2-4AEC-B4983658BE81}"/>
              </a:ext>
            </a:extLst>
          </p:cNvPr>
          <p:cNvSpPr txBox="1"/>
          <p:nvPr/>
        </p:nvSpPr>
        <p:spPr>
          <a:xfrm>
            <a:off x="6560328" y="5591807"/>
            <a:ext cx="42039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Department of Public Health - Melrose</a:t>
            </a:r>
          </a:p>
          <a:p>
            <a:r>
              <a:rPr lang="en-US" dirty="0"/>
              <a:t>Mystic Valley Public Health Coalition</a:t>
            </a:r>
          </a:p>
        </p:txBody>
      </p:sp>
      <p:pic>
        <p:nvPicPr>
          <p:cNvPr id="10" name="Picture 9" descr="A group of people hugging&#10;&#10;Description automatically generated">
            <a:extLst>
              <a:ext uri="{FF2B5EF4-FFF2-40B4-BE49-F238E27FC236}">
                <a16:creationId xmlns:a16="http://schemas.microsoft.com/office/drawing/2014/main" id="{7FD6A3D2-06FF-9578-5901-49D19E5302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1" y="2407186"/>
            <a:ext cx="6703100" cy="2043628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FD7DBCA2-27BA-AFC6-69D3-1C6DF751C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51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30"/>
    </mc:Choice>
    <mc:Fallback>
      <p:transition spd="slow" advTm="8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E82C1-E98D-8946-ED51-3032069E7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The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891E5-D1AF-C4C5-0865-3932627B4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86000"/>
            <a:ext cx="12301728" cy="3818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Brookline</a:t>
            </a:r>
            <a:r>
              <a:rPr lang="en-US" b="1" u="sng" dirty="0"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, MA is the 1st community to adopt this policy</a:t>
            </a:r>
            <a:endParaRPr lang="en-US" b="1" dirty="0">
              <a:latin typeface="CourierNewPSMT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No person, firm, corporation, establishment, or agency shall sell tobacco or e-cigarette products to anyone born on or after 1/1/2000. </a:t>
            </a:r>
          </a:p>
          <a:p>
            <a:r>
              <a:rPr lang="en-US" dirty="0">
                <a:latin typeface="CourierNewPSMT" panose="02070309020205020404" pitchFamily="49" charset="0"/>
                <a:cs typeface="Times New Roman" panose="02020603050405020304" pitchFamily="18" charset="0"/>
              </a:rPr>
              <a:t>Goal: To phase out nicotine purchasing over time.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09C6905-11E0-A0FE-9543-17DC8E7E7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3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713"/>
    </mc:Choice>
    <mc:Fallback>
      <p:transition spd="slow" advTm="42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6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38">
            <a:extLst>
              <a:ext uri="{FF2B5EF4-FFF2-40B4-BE49-F238E27FC236}">
                <a16:creationId xmlns:a16="http://schemas.microsoft.com/office/drawing/2014/main" id="{66FC6F62-FEC6-45C4-B697-39FDA62A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8D7210F-BCFD-46C1-9A2C-3717368B1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" y="5829359"/>
            <a:ext cx="4333875" cy="1028642"/>
            <a:chOff x="7153921" y="5829359"/>
            <a:chExt cx="5038079" cy="1028642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C96BB9F-FD85-4689-A888-9A5AA0A14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3906" y="5913098"/>
              <a:ext cx="4228094" cy="944903"/>
            </a:xfrm>
            <a:custGeom>
              <a:avLst/>
              <a:gdLst>
                <a:gd name="connsiteX0" fmla="*/ 1673074 w 4228094"/>
                <a:gd name="connsiteY0" fmla="*/ 230 h 1137038"/>
                <a:gd name="connsiteX1" fmla="*/ 3676781 w 4228094"/>
                <a:gd name="connsiteY1" fmla="*/ 298555 h 1137038"/>
                <a:gd name="connsiteX2" fmla="*/ 4025527 w 4228094"/>
                <a:gd name="connsiteY2" fmla="*/ 425010 h 1137038"/>
                <a:gd name="connsiteX3" fmla="*/ 4228094 w 4228094"/>
                <a:gd name="connsiteY3" fmla="*/ 494088 h 1137038"/>
                <a:gd name="connsiteX4" fmla="*/ 4228094 w 4228094"/>
                <a:gd name="connsiteY4" fmla="*/ 1137038 h 1137038"/>
                <a:gd name="connsiteX5" fmla="*/ 0 w 4228094"/>
                <a:gd name="connsiteY5" fmla="*/ 1137038 h 1137038"/>
                <a:gd name="connsiteX6" fmla="*/ 18109 w 4228094"/>
                <a:gd name="connsiteY6" fmla="*/ 1068877 h 1137038"/>
                <a:gd name="connsiteX7" fmla="*/ 362264 w 4228094"/>
                <a:gd name="connsiteY7" fmla="*/ 366637 h 1137038"/>
                <a:gd name="connsiteX8" fmla="*/ 1386499 w 4228094"/>
                <a:gd name="connsiteY8" fmla="*/ 1522 h 1137038"/>
                <a:gd name="connsiteX9" fmla="*/ 1673074 w 4228094"/>
                <a:gd name="connsiteY9" fmla="*/ 230 h 11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4" h="1137038">
                  <a:moveTo>
                    <a:pt x="1673074" y="230"/>
                  </a:moveTo>
                  <a:cubicBezTo>
                    <a:pt x="2346512" y="4287"/>
                    <a:pt x="3048424" y="63583"/>
                    <a:pt x="3676781" y="298555"/>
                  </a:cubicBezTo>
                  <a:cubicBezTo>
                    <a:pt x="3793275" y="342114"/>
                    <a:pt x="3909477" y="384216"/>
                    <a:pt x="4025527" y="425010"/>
                  </a:cubicBezTo>
                  <a:lnTo>
                    <a:pt x="4228094" y="494088"/>
                  </a:lnTo>
                  <a:lnTo>
                    <a:pt x="4228094" y="1137038"/>
                  </a:lnTo>
                  <a:lnTo>
                    <a:pt x="0" y="1137038"/>
                  </a:lnTo>
                  <a:lnTo>
                    <a:pt x="18109" y="1068877"/>
                  </a:lnTo>
                  <a:cubicBezTo>
                    <a:pt x="95047" y="799139"/>
                    <a:pt x="194962" y="542008"/>
                    <a:pt x="362264" y="366637"/>
                  </a:cubicBezTo>
                  <a:cubicBezTo>
                    <a:pt x="622229" y="94062"/>
                    <a:pt x="1015836" y="6565"/>
                    <a:pt x="1386499" y="1522"/>
                  </a:cubicBezTo>
                  <a:cubicBezTo>
                    <a:pt x="1481245" y="198"/>
                    <a:pt x="1576869" y="-349"/>
                    <a:pt x="1673074" y="2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50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8545FC7-27EF-4BF9-A88F-35F089DF6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53921" y="5829359"/>
              <a:ext cx="5038078" cy="1028642"/>
            </a:xfrm>
            <a:custGeom>
              <a:avLst/>
              <a:gdLst>
                <a:gd name="connsiteX0" fmla="*/ 1576991 w 5038078"/>
                <a:gd name="connsiteY0" fmla="*/ 210 h 1238015"/>
                <a:gd name="connsiteX1" fmla="*/ 3403320 w 5038078"/>
                <a:gd name="connsiteY1" fmla="*/ 272125 h 1238015"/>
                <a:gd name="connsiteX2" fmla="*/ 4672870 w 5038078"/>
                <a:gd name="connsiteY2" fmla="*/ 693604 h 1238015"/>
                <a:gd name="connsiteX3" fmla="*/ 5038078 w 5038078"/>
                <a:gd name="connsiteY3" fmla="*/ 795929 h 1238015"/>
                <a:gd name="connsiteX4" fmla="*/ 5038078 w 5038078"/>
                <a:gd name="connsiteY4" fmla="*/ 1238015 h 1238015"/>
                <a:gd name="connsiteX5" fmla="*/ 0 w 5038078"/>
                <a:gd name="connsiteY5" fmla="*/ 1238015 h 1238015"/>
                <a:gd name="connsiteX6" fmla="*/ 19230 w 5038078"/>
                <a:gd name="connsiteY6" fmla="*/ 1159819 h 1238015"/>
                <a:gd name="connsiteX7" fmla="*/ 382219 w 5038078"/>
                <a:gd name="connsiteY7" fmla="*/ 334180 h 1238015"/>
                <a:gd name="connsiteX8" fmla="*/ 1315784 w 5038078"/>
                <a:gd name="connsiteY8" fmla="*/ 1388 h 1238015"/>
                <a:gd name="connsiteX9" fmla="*/ 1576991 w 5038078"/>
                <a:gd name="connsiteY9" fmla="*/ 210 h 123801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049689"/>
                <a:gd name="connsiteY0" fmla="*/ 1237805 h 1423588"/>
                <a:gd name="connsiteX1" fmla="*/ 19230 w 5049689"/>
                <a:gd name="connsiteY1" fmla="*/ 1159609 h 1423588"/>
                <a:gd name="connsiteX2" fmla="*/ 382219 w 5049689"/>
                <a:gd name="connsiteY2" fmla="*/ 333970 h 1423588"/>
                <a:gd name="connsiteX3" fmla="*/ 1315784 w 5049689"/>
                <a:gd name="connsiteY3" fmla="*/ 1178 h 1423588"/>
                <a:gd name="connsiteX4" fmla="*/ 1576991 w 5049689"/>
                <a:gd name="connsiteY4" fmla="*/ 0 h 1423588"/>
                <a:gd name="connsiteX5" fmla="*/ 3403320 w 5049689"/>
                <a:gd name="connsiteY5" fmla="*/ 271915 h 1423588"/>
                <a:gd name="connsiteX6" fmla="*/ 4672870 w 5049689"/>
                <a:gd name="connsiteY6" fmla="*/ 693394 h 1423588"/>
                <a:gd name="connsiteX7" fmla="*/ 5038078 w 5049689"/>
                <a:gd name="connsiteY7" fmla="*/ 795719 h 1423588"/>
                <a:gd name="connsiteX8" fmla="*/ 5049689 w 5049689"/>
                <a:gd name="connsiteY8" fmla="*/ 1423588 h 1423588"/>
                <a:gd name="connsiteX0" fmla="*/ 0 w 5038078"/>
                <a:gd name="connsiteY0" fmla="*/ 1237805 h 1237805"/>
                <a:gd name="connsiteX1" fmla="*/ 19230 w 5038078"/>
                <a:gd name="connsiteY1" fmla="*/ 1159609 h 1237805"/>
                <a:gd name="connsiteX2" fmla="*/ 382219 w 5038078"/>
                <a:gd name="connsiteY2" fmla="*/ 333970 h 1237805"/>
                <a:gd name="connsiteX3" fmla="*/ 1315784 w 5038078"/>
                <a:gd name="connsiteY3" fmla="*/ 1178 h 1237805"/>
                <a:gd name="connsiteX4" fmla="*/ 1576991 w 5038078"/>
                <a:gd name="connsiteY4" fmla="*/ 0 h 1237805"/>
                <a:gd name="connsiteX5" fmla="*/ 3403320 w 5038078"/>
                <a:gd name="connsiteY5" fmla="*/ 271915 h 1237805"/>
                <a:gd name="connsiteX6" fmla="*/ 4672870 w 5038078"/>
                <a:gd name="connsiteY6" fmla="*/ 693394 h 1237805"/>
                <a:gd name="connsiteX7" fmla="*/ 5038078 w 5038078"/>
                <a:gd name="connsiteY7" fmla="*/ 795719 h 123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8078" h="1237805">
                  <a:moveTo>
                    <a:pt x="0" y="1237805"/>
                  </a:moveTo>
                  <a:lnTo>
                    <a:pt x="19230" y="1159609"/>
                  </a:lnTo>
                  <a:cubicBezTo>
                    <a:pt x="96961" y="850027"/>
                    <a:pt x="191605" y="533778"/>
                    <a:pt x="382219" y="333970"/>
                  </a:cubicBezTo>
                  <a:cubicBezTo>
                    <a:pt x="619171" y="85526"/>
                    <a:pt x="977934" y="5774"/>
                    <a:pt x="1315784" y="1178"/>
                  </a:cubicBezTo>
                  <a:lnTo>
                    <a:pt x="1576991" y="0"/>
                  </a:lnTo>
                  <a:cubicBezTo>
                    <a:pt x="2190813" y="3698"/>
                    <a:pt x="2830589" y="57744"/>
                    <a:pt x="3403320" y="271915"/>
                  </a:cubicBezTo>
                  <a:cubicBezTo>
                    <a:pt x="3828046" y="430728"/>
                    <a:pt x="4248519" y="568281"/>
                    <a:pt x="4672870" y="693394"/>
                  </a:cubicBezTo>
                  <a:lnTo>
                    <a:pt x="5038078" y="795719"/>
                  </a:ln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venir Next LT Pro Light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84B65-11FC-CC76-F99D-00224F299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122024"/>
            <a:ext cx="5334000" cy="3810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Answer: </a:t>
            </a:r>
          </a:p>
          <a:p>
            <a:pPr marL="0" indent="0">
              <a:buNone/>
            </a:pPr>
            <a:r>
              <a:rPr lang="en-US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To assist with the growth and development of our youth and young adults in th</a:t>
            </a:r>
            <a:r>
              <a:rPr lang="en-US" b="1" dirty="0"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e community</a:t>
            </a:r>
            <a:r>
              <a:rPr lang="en-US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09E62B-7953-6AA4-2F80-649439FE4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206141"/>
            <a:ext cx="5334000" cy="1524000"/>
          </a:xfrm>
        </p:spPr>
        <p:txBody>
          <a:bodyPr>
            <a:normAutofit/>
          </a:bodyPr>
          <a:lstStyle/>
          <a:p>
            <a:r>
              <a:rPr lang="en-US" sz="32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Why is it important to become a nicotine free community?</a:t>
            </a:r>
            <a:endParaRPr lang="en-US" sz="3200" dirty="0"/>
          </a:p>
        </p:txBody>
      </p:sp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C8CAC1A-1517-844E-162D-85B526065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56" y="1737361"/>
            <a:ext cx="5406869" cy="359228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01541A4-F5A5-1661-7A87-8931208A67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2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668"/>
    </mc:Choice>
    <mc:Fallback>
      <p:transition spd="slow" advTm="11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6FC6F62-FEC6-45C4-B697-39FDA62A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D0367508-1A4C-0862-E074-3B431B5B41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52" r="32277" b="1"/>
          <a:stretch/>
        </p:blipFill>
        <p:spPr>
          <a:xfrm>
            <a:off x="762000" y="762001"/>
            <a:ext cx="4572000" cy="53340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8D7210F-BCFD-46C1-9A2C-3717368B1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" y="5829359"/>
            <a:ext cx="4333875" cy="1028642"/>
            <a:chOff x="7153921" y="5829359"/>
            <a:chExt cx="5038079" cy="102864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C96BB9F-FD85-4689-A888-9A5AA0A14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3906" y="5913098"/>
              <a:ext cx="4228094" cy="944903"/>
            </a:xfrm>
            <a:custGeom>
              <a:avLst/>
              <a:gdLst>
                <a:gd name="connsiteX0" fmla="*/ 1673074 w 4228094"/>
                <a:gd name="connsiteY0" fmla="*/ 230 h 1137038"/>
                <a:gd name="connsiteX1" fmla="*/ 3676781 w 4228094"/>
                <a:gd name="connsiteY1" fmla="*/ 298555 h 1137038"/>
                <a:gd name="connsiteX2" fmla="*/ 4025527 w 4228094"/>
                <a:gd name="connsiteY2" fmla="*/ 425010 h 1137038"/>
                <a:gd name="connsiteX3" fmla="*/ 4228094 w 4228094"/>
                <a:gd name="connsiteY3" fmla="*/ 494088 h 1137038"/>
                <a:gd name="connsiteX4" fmla="*/ 4228094 w 4228094"/>
                <a:gd name="connsiteY4" fmla="*/ 1137038 h 1137038"/>
                <a:gd name="connsiteX5" fmla="*/ 0 w 4228094"/>
                <a:gd name="connsiteY5" fmla="*/ 1137038 h 1137038"/>
                <a:gd name="connsiteX6" fmla="*/ 18109 w 4228094"/>
                <a:gd name="connsiteY6" fmla="*/ 1068877 h 1137038"/>
                <a:gd name="connsiteX7" fmla="*/ 362264 w 4228094"/>
                <a:gd name="connsiteY7" fmla="*/ 366637 h 1137038"/>
                <a:gd name="connsiteX8" fmla="*/ 1386499 w 4228094"/>
                <a:gd name="connsiteY8" fmla="*/ 1522 h 1137038"/>
                <a:gd name="connsiteX9" fmla="*/ 1673074 w 4228094"/>
                <a:gd name="connsiteY9" fmla="*/ 230 h 11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4" h="1137038">
                  <a:moveTo>
                    <a:pt x="1673074" y="230"/>
                  </a:moveTo>
                  <a:cubicBezTo>
                    <a:pt x="2346512" y="4287"/>
                    <a:pt x="3048424" y="63583"/>
                    <a:pt x="3676781" y="298555"/>
                  </a:cubicBezTo>
                  <a:cubicBezTo>
                    <a:pt x="3793275" y="342114"/>
                    <a:pt x="3909477" y="384216"/>
                    <a:pt x="4025527" y="425010"/>
                  </a:cubicBezTo>
                  <a:lnTo>
                    <a:pt x="4228094" y="494088"/>
                  </a:lnTo>
                  <a:lnTo>
                    <a:pt x="4228094" y="1137038"/>
                  </a:lnTo>
                  <a:lnTo>
                    <a:pt x="0" y="1137038"/>
                  </a:lnTo>
                  <a:lnTo>
                    <a:pt x="18109" y="1068877"/>
                  </a:lnTo>
                  <a:cubicBezTo>
                    <a:pt x="95047" y="799139"/>
                    <a:pt x="194962" y="542008"/>
                    <a:pt x="362264" y="366637"/>
                  </a:cubicBezTo>
                  <a:cubicBezTo>
                    <a:pt x="622229" y="94062"/>
                    <a:pt x="1015836" y="6565"/>
                    <a:pt x="1386499" y="1522"/>
                  </a:cubicBezTo>
                  <a:cubicBezTo>
                    <a:pt x="1481245" y="198"/>
                    <a:pt x="1576869" y="-349"/>
                    <a:pt x="1673074" y="2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50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8545FC7-27EF-4BF9-A88F-35F089DF6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53921" y="5829359"/>
              <a:ext cx="5038078" cy="1028642"/>
            </a:xfrm>
            <a:custGeom>
              <a:avLst/>
              <a:gdLst>
                <a:gd name="connsiteX0" fmla="*/ 1576991 w 5038078"/>
                <a:gd name="connsiteY0" fmla="*/ 210 h 1238015"/>
                <a:gd name="connsiteX1" fmla="*/ 3403320 w 5038078"/>
                <a:gd name="connsiteY1" fmla="*/ 272125 h 1238015"/>
                <a:gd name="connsiteX2" fmla="*/ 4672870 w 5038078"/>
                <a:gd name="connsiteY2" fmla="*/ 693604 h 1238015"/>
                <a:gd name="connsiteX3" fmla="*/ 5038078 w 5038078"/>
                <a:gd name="connsiteY3" fmla="*/ 795929 h 1238015"/>
                <a:gd name="connsiteX4" fmla="*/ 5038078 w 5038078"/>
                <a:gd name="connsiteY4" fmla="*/ 1238015 h 1238015"/>
                <a:gd name="connsiteX5" fmla="*/ 0 w 5038078"/>
                <a:gd name="connsiteY5" fmla="*/ 1238015 h 1238015"/>
                <a:gd name="connsiteX6" fmla="*/ 19230 w 5038078"/>
                <a:gd name="connsiteY6" fmla="*/ 1159819 h 1238015"/>
                <a:gd name="connsiteX7" fmla="*/ 382219 w 5038078"/>
                <a:gd name="connsiteY7" fmla="*/ 334180 h 1238015"/>
                <a:gd name="connsiteX8" fmla="*/ 1315784 w 5038078"/>
                <a:gd name="connsiteY8" fmla="*/ 1388 h 1238015"/>
                <a:gd name="connsiteX9" fmla="*/ 1576991 w 5038078"/>
                <a:gd name="connsiteY9" fmla="*/ 210 h 123801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049689"/>
                <a:gd name="connsiteY0" fmla="*/ 1237805 h 1423588"/>
                <a:gd name="connsiteX1" fmla="*/ 19230 w 5049689"/>
                <a:gd name="connsiteY1" fmla="*/ 1159609 h 1423588"/>
                <a:gd name="connsiteX2" fmla="*/ 382219 w 5049689"/>
                <a:gd name="connsiteY2" fmla="*/ 333970 h 1423588"/>
                <a:gd name="connsiteX3" fmla="*/ 1315784 w 5049689"/>
                <a:gd name="connsiteY3" fmla="*/ 1178 h 1423588"/>
                <a:gd name="connsiteX4" fmla="*/ 1576991 w 5049689"/>
                <a:gd name="connsiteY4" fmla="*/ 0 h 1423588"/>
                <a:gd name="connsiteX5" fmla="*/ 3403320 w 5049689"/>
                <a:gd name="connsiteY5" fmla="*/ 271915 h 1423588"/>
                <a:gd name="connsiteX6" fmla="*/ 4672870 w 5049689"/>
                <a:gd name="connsiteY6" fmla="*/ 693394 h 1423588"/>
                <a:gd name="connsiteX7" fmla="*/ 5038078 w 5049689"/>
                <a:gd name="connsiteY7" fmla="*/ 795719 h 1423588"/>
                <a:gd name="connsiteX8" fmla="*/ 5049689 w 5049689"/>
                <a:gd name="connsiteY8" fmla="*/ 1423588 h 1423588"/>
                <a:gd name="connsiteX0" fmla="*/ 0 w 5038078"/>
                <a:gd name="connsiteY0" fmla="*/ 1237805 h 1237805"/>
                <a:gd name="connsiteX1" fmla="*/ 19230 w 5038078"/>
                <a:gd name="connsiteY1" fmla="*/ 1159609 h 1237805"/>
                <a:gd name="connsiteX2" fmla="*/ 382219 w 5038078"/>
                <a:gd name="connsiteY2" fmla="*/ 333970 h 1237805"/>
                <a:gd name="connsiteX3" fmla="*/ 1315784 w 5038078"/>
                <a:gd name="connsiteY3" fmla="*/ 1178 h 1237805"/>
                <a:gd name="connsiteX4" fmla="*/ 1576991 w 5038078"/>
                <a:gd name="connsiteY4" fmla="*/ 0 h 1237805"/>
                <a:gd name="connsiteX5" fmla="*/ 3403320 w 5038078"/>
                <a:gd name="connsiteY5" fmla="*/ 271915 h 1237805"/>
                <a:gd name="connsiteX6" fmla="*/ 4672870 w 5038078"/>
                <a:gd name="connsiteY6" fmla="*/ 693394 h 1237805"/>
                <a:gd name="connsiteX7" fmla="*/ 5038078 w 5038078"/>
                <a:gd name="connsiteY7" fmla="*/ 795719 h 123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8078" h="1237805">
                  <a:moveTo>
                    <a:pt x="0" y="1237805"/>
                  </a:moveTo>
                  <a:lnTo>
                    <a:pt x="19230" y="1159609"/>
                  </a:lnTo>
                  <a:cubicBezTo>
                    <a:pt x="96961" y="850027"/>
                    <a:pt x="191605" y="533778"/>
                    <a:pt x="382219" y="333970"/>
                  </a:cubicBezTo>
                  <a:cubicBezTo>
                    <a:pt x="619171" y="85526"/>
                    <a:pt x="977934" y="5774"/>
                    <a:pt x="1315784" y="1178"/>
                  </a:cubicBezTo>
                  <a:lnTo>
                    <a:pt x="1576991" y="0"/>
                  </a:lnTo>
                  <a:cubicBezTo>
                    <a:pt x="2190813" y="3698"/>
                    <a:pt x="2830589" y="57744"/>
                    <a:pt x="3403320" y="271915"/>
                  </a:cubicBezTo>
                  <a:cubicBezTo>
                    <a:pt x="3828046" y="430728"/>
                    <a:pt x="4248519" y="568281"/>
                    <a:pt x="4672870" y="693394"/>
                  </a:cubicBezTo>
                  <a:lnTo>
                    <a:pt x="5038078" y="795719"/>
                  </a:ln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venir Next LT Pro Light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02935-6005-0FAE-EE95-8F1CB0B68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Answer: </a:t>
            </a:r>
          </a:p>
          <a:p>
            <a:pPr marL="0" indent="0">
              <a:buNone/>
            </a:pPr>
            <a:r>
              <a:rPr lang="en-US" sz="24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Youth and young adults are the future </a:t>
            </a:r>
            <a:r>
              <a:rPr lang="en-US" sz="2400" b="1" dirty="0"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US" sz="24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our country. </a:t>
            </a:r>
          </a:p>
          <a:p>
            <a:pPr marL="0" indent="0">
              <a:buNone/>
            </a:pPr>
            <a:r>
              <a:rPr lang="en-US" sz="24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We must act to help protect them from the harmful effects of nicotine products. </a:t>
            </a:r>
            <a:endParaRPr lang="en-US" sz="24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3A58B8-7EF5-DACB-A1C6-E16A4D45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89430"/>
            <a:ext cx="5334000" cy="1524000"/>
          </a:xfrm>
        </p:spPr>
        <p:txBody>
          <a:bodyPr>
            <a:normAutofit/>
          </a:bodyPr>
          <a:lstStyle/>
          <a:p>
            <a:r>
              <a:rPr lang="en-US" sz="25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Why is it important to assist the growth and development of youth and young adults?</a:t>
            </a:r>
            <a:endParaRPr lang="en-US" sz="2500" b="1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69D6D38-45ED-6329-7ADB-5F2F83A6EB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63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32"/>
    </mc:Choice>
    <mc:Fallback>
      <p:transition spd="slow" advTm="12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FC6F62-FEC6-45C4-B697-39FDA62A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D7210F-BCFD-46C1-9A2C-3717368B1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" y="5829359"/>
            <a:ext cx="4333875" cy="1028642"/>
            <a:chOff x="7153921" y="5829359"/>
            <a:chExt cx="5038079" cy="102864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96BB9F-FD85-4689-A888-9A5AA0A14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3906" y="5913098"/>
              <a:ext cx="4228094" cy="944903"/>
            </a:xfrm>
            <a:custGeom>
              <a:avLst/>
              <a:gdLst>
                <a:gd name="connsiteX0" fmla="*/ 1673074 w 4228094"/>
                <a:gd name="connsiteY0" fmla="*/ 230 h 1137038"/>
                <a:gd name="connsiteX1" fmla="*/ 3676781 w 4228094"/>
                <a:gd name="connsiteY1" fmla="*/ 298555 h 1137038"/>
                <a:gd name="connsiteX2" fmla="*/ 4025527 w 4228094"/>
                <a:gd name="connsiteY2" fmla="*/ 425010 h 1137038"/>
                <a:gd name="connsiteX3" fmla="*/ 4228094 w 4228094"/>
                <a:gd name="connsiteY3" fmla="*/ 494088 h 1137038"/>
                <a:gd name="connsiteX4" fmla="*/ 4228094 w 4228094"/>
                <a:gd name="connsiteY4" fmla="*/ 1137038 h 1137038"/>
                <a:gd name="connsiteX5" fmla="*/ 0 w 4228094"/>
                <a:gd name="connsiteY5" fmla="*/ 1137038 h 1137038"/>
                <a:gd name="connsiteX6" fmla="*/ 18109 w 4228094"/>
                <a:gd name="connsiteY6" fmla="*/ 1068877 h 1137038"/>
                <a:gd name="connsiteX7" fmla="*/ 362264 w 4228094"/>
                <a:gd name="connsiteY7" fmla="*/ 366637 h 1137038"/>
                <a:gd name="connsiteX8" fmla="*/ 1386499 w 4228094"/>
                <a:gd name="connsiteY8" fmla="*/ 1522 h 1137038"/>
                <a:gd name="connsiteX9" fmla="*/ 1673074 w 4228094"/>
                <a:gd name="connsiteY9" fmla="*/ 230 h 11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4" h="1137038">
                  <a:moveTo>
                    <a:pt x="1673074" y="230"/>
                  </a:moveTo>
                  <a:cubicBezTo>
                    <a:pt x="2346512" y="4287"/>
                    <a:pt x="3048424" y="63583"/>
                    <a:pt x="3676781" y="298555"/>
                  </a:cubicBezTo>
                  <a:cubicBezTo>
                    <a:pt x="3793275" y="342114"/>
                    <a:pt x="3909477" y="384216"/>
                    <a:pt x="4025527" y="425010"/>
                  </a:cubicBezTo>
                  <a:lnTo>
                    <a:pt x="4228094" y="494088"/>
                  </a:lnTo>
                  <a:lnTo>
                    <a:pt x="4228094" y="1137038"/>
                  </a:lnTo>
                  <a:lnTo>
                    <a:pt x="0" y="1137038"/>
                  </a:lnTo>
                  <a:lnTo>
                    <a:pt x="18109" y="1068877"/>
                  </a:lnTo>
                  <a:cubicBezTo>
                    <a:pt x="95047" y="799139"/>
                    <a:pt x="194962" y="542008"/>
                    <a:pt x="362264" y="366637"/>
                  </a:cubicBezTo>
                  <a:cubicBezTo>
                    <a:pt x="622229" y="94062"/>
                    <a:pt x="1015836" y="6565"/>
                    <a:pt x="1386499" y="1522"/>
                  </a:cubicBezTo>
                  <a:cubicBezTo>
                    <a:pt x="1481245" y="198"/>
                    <a:pt x="1576869" y="-349"/>
                    <a:pt x="1673074" y="2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50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8545FC7-27EF-4BF9-A88F-35F089DF6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53921" y="5829359"/>
              <a:ext cx="5038078" cy="1028642"/>
            </a:xfrm>
            <a:custGeom>
              <a:avLst/>
              <a:gdLst>
                <a:gd name="connsiteX0" fmla="*/ 1576991 w 5038078"/>
                <a:gd name="connsiteY0" fmla="*/ 210 h 1238015"/>
                <a:gd name="connsiteX1" fmla="*/ 3403320 w 5038078"/>
                <a:gd name="connsiteY1" fmla="*/ 272125 h 1238015"/>
                <a:gd name="connsiteX2" fmla="*/ 4672870 w 5038078"/>
                <a:gd name="connsiteY2" fmla="*/ 693604 h 1238015"/>
                <a:gd name="connsiteX3" fmla="*/ 5038078 w 5038078"/>
                <a:gd name="connsiteY3" fmla="*/ 795929 h 1238015"/>
                <a:gd name="connsiteX4" fmla="*/ 5038078 w 5038078"/>
                <a:gd name="connsiteY4" fmla="*/ 1238015 h 1238015"/>
                <a:gd name="connsiteX5" fmla="*/ 0 w 5038078"/>
                <a:gd name="connsiteY5" fmla="*/ 1238015 h 1238015"/>
                <a:gd name="connsiteX6" fmla="*/ 19230 w 5038078"/>
                <a:gd name="connsiteY6" fmla="*/ 1159819 h 1238015"/>
                <a:gd name="connsiteX7" fmla="*/ 382219 w 5038078"/>
                <a:gd name="connsiteY7" fmla="*/ 334180 h 1238015"/>
                <a:gd name="connsiteX8" fmla="*/ 1315784 w 5038078"/>
                <a:gd name="connsiteY8" fmla="*/ 1388 h 1238015"/>
                <a:gd name="connsiteX9" fmla="*/ 1576991 w 5038078"/>
                <a:gd name="connsiteY9" fmla="*/ 210 h 123801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049689"/>
                <a:gd name="connsiteY0" fmla="*/ 1237805 h 1423588"/>
                <a:gd name="connsiteX1" fmla="*/ 19230 w 5049689"/>
                <a:gd name="connsiteY1" fmla="*/ 1159609 h 1423588"/>
                <a:gd name="connsiteX2" fmla="*/ 382219 w 5049689"/>
                <a:gd name="connsiteY2" fmla="*/ 333970 h 1423588"/>
                <a:gd name="connsiteX3" fmla="*/ 1315784 w 5049689"/>
                <a:gd name="connsiteY3" fmla="*/ 1178 h 1423588"/>
                <a:gd name="connsiteX4" fmla="*/ 1576991 w 5049689"/>
                <a:gd name="connsiteY4" fmla="*/ 0 h 1423588"/>
                <a:gd name="connsiteX5" fmla="*/ 3403320 w 5049689"/>
                <a:gd name="connsiteY5" fmla="*/ 271915 h 1423588"/>
                <a:gd name="connsiteX6" fmla="*/ 4672870 w 5049689"/>
                <a:gd name="connsiteY6" fmla="*/ 693394 h 1423588"/>
                <a:gd name="connsiteX7" fmla="*/ 5038078 w 5049689"/>
                <a:gd name="connsiteY7" fmla="*/ 795719 h 1423588"/>
                <a:gd name="connsiteX8" fmla="*/ 5049689 w 5049689"/>
                <a:gd name="connsiteY8" fmla="*/ 1423588 h 1423588"/>
                <a:gd name="connsiteX0" fmla="*/ 0 w 5038078"/>
                <a:gd name="connsiteY0" fmla="*/ 1237805 h 1237805"/>
                <a:gd name="connsiteX1" fmla="*/ 19230 w 5038078"/>
                <a:gd name="connsiteY1" fmla="*/ 1159609 h 1237805"/>
                <a:gd name="connsiteX2" fmla="*/ 382219 w 5038078"/>
                <a:gd name="connsiteY2" fmla="*/ 333970 h 1237805"/>
                <a:gd name="connsiteX3" fmla="*/ 1315784 w 5038078"/>
                <a:gd name="connsiteY3" fmla="*/ 1178 h 1237805"/>
                <a:gd name="connsiteX4" fmla="*/ 1576991 w 5038078"/>
                <a:gd name="connsiteY4" fmla="*/ 0 h 1237805"/>
                <a:gd name="connsiteX5" fmla="*/ 3403320 w 5038078"/>
                <a:gd name="connsiteY5" fmla="*/ 271915 h 1237805"/>
                <a:gd name="connsiteX6" fmla="*/ 4672870 w 5038078"/>
                <a:gd name="connsiteY6" fmla="*/ 693394 h 1237805"/>
                <a:gd name="connsiteX7" fmla="*/ 5038078 w 5038078"/>
                <a:gd name="connsiteY7" fmla="*/ 795719 h 123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8078" h="1237805">
                  <a:moveTo>
                    <a:pt x="0" y="1237805"/>
                  </a:moveTo>
                  <a:lnTo>
                    <a:pt x="19230" y="1159609"/>
                  </a:lnTo>
                  <a:cubicBezTo>
                    <a:pt x="96961" y="850027"/>
                    <a:pt x="191605" y="533778"/>
                    <a:pt x="382219" y="333970"/>
                  </a:cubicBezTo>
                  <a:cubicBezTo>
                    <a:pt x="619171" y="85526"/>
                    <a:pt x="977934" y="5774"/>
                    <a:pt x="1315784" y="1178"/>
                  </a:cubicBezTo>
                  <a:lnTo>
                    <a:pt x="1576991" y="0"/>
                  </a:lnTo>
                  <a:cubicBezTo>
                    <a:pt x="2190813" y="3698"/>
                    <a:pt x="2830589" y="57744"/>
                    <a:pt x="3403320" y="271915"/>
                  </a:cubicBezTo>
                  <a:cubicBezTo>
                    <a:pt x="3828046" y="430728"/>
                    <a:pt x="4248519" y="568281"/>
                    <a:pt x="4672870" y="693394"/>
                  </a:cubicBezTo>
                  <a:lnTo>
                    <a:pt x="5038078" y="795719"/>
                  </a:ln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venir Next LT Pro Ligh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62BF797-3EBB-0036-CEBC-090650736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192000" cy="217714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Why is it important to protect youth and young adults</a:t>
            </a:r>
            <a:r>
              <a:rPr lang="en-US" sz="2800" b="1" dirty="0"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nicotine products?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4FAA54-5F62-3083-D7A1-99F2816290DD}"/>
              </a:ext>
            </a:extLst>
          </p:cNvPr>
          <p:cNvSpPr txBox="1"/>
          <p:nvPr/>
        </p:nvSpPr>
        <p:spPr>
          <a:xfrm>
            <a:off x="7645076" y="6556745"/>
            <a:ext cx="67781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effectLst/>
                <a:latin typeface="Arial" panose="020B0604020202020204" pitchFamily="34" charset="0"/>
              </a:rPr>
              <a:t>(</a:t>
            </a:r>
            <a:r>
              <a:rPr lang="en-US" sz="1050" b="0" i="0" u="none" strike="noStrike" dirty="0">
                <a:effectLst/>
                <a:latin typeface="Arial" panose="020B0604020202020204" pitchFamily="34" charset="0"/>
              </a:rPr>
              <a:t>U.S. Department of Health and Human Services</a:t>
            </a:r>
            <a:r>
              <a:rPr lang="en-US" sz="1050" dirty="0">
                <a:latin typeface="Arial" panose="020B0604020202020204" pitchFamily="34" charset="0"/>
              </a:rPr>
              <a:t>, </a:t>
            </a:r>
            <a:r>
              <a:rPr lang="en-US" sz="1050" b="0" i="0" u="none" strike="noStrike" dirty="0">
                <a:effectLst/>
                <a:latin typeface="Arial" panose="020B0604020202020204" pitchFamily="34" charset="0"/>
              </a:rPr>
              <a:t>2021b; STOP, 2023)</a:t>
            </a:r>
            <a:endParaRPr lang="en-US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3481F5-4928-FBF5-B29F-C2D524762DA5}"/>
              </a:ext>
            </a:extLst>
          </p:cNvPr>
          <p:cNvSpPr txBox="1"/>
          <p:nvPr/>
        </p:nvSpPr>
        <p:spPr>
          <a:xfrm>
            <a:off x="159656" y="1701374"/>
            <a:ext cx="11872686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0" i="0" u="none" strike="noStrike" dirty="0">
                <a:effectLst/>
                <a:latin typeface="Source Sans Pro Web"/>
              </a:rPr>
              <a:t>Every day, more than 1,200 people in this country </a:t>
            </a:r>
            <a:r>
              <a:rPr lang="en-US" sz="2400" b="1" i="0" u="none" strike="noStrike" dirty="0">
                <a:solidFill>
                  <a:schemeClr val="accent2"/>
                </a:solidFill>
                <a:effectLst/>
                <a:latin typeface="Source Sans Pro Web"/>
              </a:rPr>
              <a:t>die </a:t>
            </a:r>
            <a:r>
              <a:rPr lang="en-US" sz="2400" dirty="0">
                <a:latin typeface="Source Sans Pro Web"/>
              </a:rPr>
              <a:t>from</a:t>
            </a:r>
            <a:r>
              <a:rPr lang="en-US" sz="2400" b="0" i="0" u="none" strike="noStrike" dirty="0">
                <a:effectLst/>
                <a:latin typeface="Source Sans Pro Web"/>
              </a:rPr>
              <a:t> smoking related diseases</a:t>
            </a:r>
          </a:p>
          <a:p>
            <a:pPr>
              <a:lnSpc>
                <a:spcPct val="150000"/>
              </a:lnSpc>
            </a:pPr>
            <a:endParaRPr lang="en-US" sz="2400" b="0" i="0" u="none" strike="noStrike" dirty="0">
              <a:effectLst/>
              <a:latin typeface="Source Sans Pro Web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1EC0CD5-127E-EA63-B882-9460272E467A}"/>
              </a:ext>
            </a:extLst>
          </p:cNvPr>
          <p:cNvCxnSpPr/>
          <p:nvPr/>
        </p:nvCxnSpPr>
        <p:spPr>
          <a:xfrm>
            <a:off x="319312" y="1596571"/>
            <a:ext cx="115533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cemetery with many headstones&#10;&#10;Description automatically generated">
            <a:extLst>
              <a:ext uri="{FF2B5EF4-FFF2-40B4-BE49-F238E27FC236}">
                <a16:creationId xmlns:a16="http://schemas.microsoft.com/office/drawing/2014/main" id="{786E1023-77D4-3B38-139A-04D4741E6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0042" y="2565368"/>
            <a:ext cx="6778172" cy="353184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C12A9D4-7E70-340C-854F-4245E7D85A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7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618"/>
    </mc:Choice>
    <mc:Fallback>
      <p:transition spd="slow" advTm="13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07056A-BA6A-9592-A266-D9BA799EB337}"/>
              </a:ext>
            </a:extLst>
          </p:cNvPr>
          <p:cNvSpPr txBox="1"/>
          <p:nvPr/>
        </p:nvSpPr>
        <p:spPr>
          <a:xfrm>
            <a:off x="1320802" y="307591"/>
            <a:ext cx="113646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0" i="0" u="none" strike="noStrike" dirty="0">
                <a:effectLst/>
                <a:latin typeface="Source Sans Pro Web"/>
              </a:rPr>
              <a:t>Early</a:t>
            </a:r>
            <a:r>
              <a:rPr lang="en-US" sz="4800" dirty="0"/>
              <a:t> </a:t>
            </a:r>
            <a:r>
              <a:rPr lang="en-US" sz="4800" b="1" dirty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heart</a:t>
            </a:r>
            <a:r>
              <a:rPr lang="en-US" sz="4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and blood vessel </a:t>
            </a:r>
            <a:r>
              <a:rPr lang="en-US" sz="4800" b="1" dirty="0">
                <a:solidFill>
                  <a:schemeClr val="accent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disease</a:t>
            </a:r>
            <a:br>
              <a:rPr lang="en-US" sz="4800" dirty="0"/>
            </a:br>
            <a:endParaRPr lang="en-US" sz="4800" dirty="0"/>
          </a:p>
        </p:txBody>
      </p:sp>
      <p:pic>
        <p:nvPicPr>
          <p:cNvPr id="6" name="Picture 5" descr="A diagram of a heart&#10;&#10;Description automatically generated">
            <a:extLst>
              <a:ext uri="{FF2B5EF4-FFF2-40B4-BE49-F238E27FC236}">
                <a16:creationId xmlns:a16="http://schemas.microsoft.com/office/drawing/2014/main" id="{AE29B9B7-38F8-CA64-FBDF-ACAB20912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257" y="1278403"/>
            <a:ext cx="6937829" cy="5282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A38861-8706-8A81-05FE-225436FC0250}"/>
              </a:ext>
            </a:extLst>
          </p:cNvPr>
          <p:cNvSpPr txBox="1"/>
          <p:nvPr/>
        </p:nvSpPr>
        <p:spPr>
          <a:xfrm>
            <a:off x="8011885" y="6640807"/>
            <a:ext cx="59218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(U.S. Department of Health and Human Services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2021b; STOP, 2023)</a:t>
            </a:r>
            <a:endParaRPr lang="en-US" sz="10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3FDDF6B-BA26-6A4D-A051-2EE58CC18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42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750"/>
    </mc:Choice>
    <mc:Fallback>
      <p:transition spd="slow" advTm="257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133B43-9378-B9E9-2370-2BD956C73F0F}"/>
              </a:ext>
            </a:extLst>
          </p:cNvPr>
          <p:cNvSpPr txBox="1"/>
          <p:nvPr/>
        </p:nvSpPr>
        <p:spPr>
          <a:xfrm>
            <a:off x="2191657" y="337847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0" i="0" u="none" strike="noStrike" dirty="0">
                <a:effectLst/>
                <a:latin typeface="Source Sans Pro Web"/>
              </a:rPr>
              <a:t>Smoking </a:t>
            </a:r>
            <a:r>
              <a:rPr lang="en-US" sz="4800" b="1" i="0" u="none" strike="noStrike" dirty="0">
                <a:solidFill>
                  <a:schemeClr val="accent2"/>
                </a:solidFill>
                <a:effectLst/>
                <a:latin typeface="Source Sans Pro Web"/>
              </a:rPr>
              <a:t>harms</a:t>
            </a:r>
            <a:r>
              <a:rPr lang="en-US" sz="4800" b="0" i="0" u="none" strike="noStrike" dirty="0">
                <a:effectLst/>
                <a:latin typeface="Source Sans Pro Web"/>
              </a:rPr>
              <a:t> the Lungs!</a:t>
            </a:r>
            <a:endParaRPr lang="en-US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CC3EDC-7863-7114-35ED-77BC39DB5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82" y="1797050"/>
            <a:ext cx="5385644" cy="3936092"/>
          </a:xfrm>
          <a:prstGeom prst="rect">
            <a:avLst/>
          </a:prstGeom>
        </p:spPr>
      </p:pic>
      <p:pic>
        <p:nvPicPr>
          <p:cNvPr id="7" name="Picture 6" descr="A diagram of lungs and various diseases&#10;&#10;Description automatically generated with medium confidence">
            <a:extLst>
              <a:ext uri="{FF2B5EF4-FFF2-40B4-BE49-F238E27FC236}">
                <a16:creationId xmlns:a16="http://schemas.microsoft.com/office/drawing/2014/main" id="{ADF5972F-EA3E-0812-DB08-35C46D10B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478" y="1797051"/>
            <a:ext cx="6071321" cy="39360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2339E9-82D1-A083-A83B-4673CD82FB60}"/>
              </a:ext>
            </a:extLst>
          </p:cNvPr>
          <p:cNvSpPr txBox="1"/>
          <p:nvPr/>
        </p:nvSpPr>
        <p:spPr>
          <a:xfrm>
            <a:off x="7968342" y="6520153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(U.S. Department of Health and Human Services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2021b; STOP, 2023)</a:t>
            </a:r>
            <a:endParaRPr lang="en-US" sz="10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8C9E7B4-5C47-80E2-6DFF-04C28E19D5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69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44"/>
    </mc:Choice>
    <mc:Fallback>
      <p:transition spd="slow" advTm="160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3D2404-D707-9EF0-664E-4614B6558932}"/>
              </a:ext>
            </a:extLst>
          </p:cNvPr>
          <p:cNvSpPr txBox="1"/>
          <p:nvPr/>
        </p:nvSpPr>
        <p:spPr>
          <a:xfrm>
            <a:off x="3143317" y="67790"/>
            <a:ext cx="60006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Source Sans Pro Web"/>
              </a:rPr>
              <a:t>Causes Cancer! </a:t>
            </a:r>
            <a:endParaRPr lang="en-US" sz="6000" dirty="0"/>
          </a:p>
        </p:txBody>
      </p:sp>
      <p:pic>
        <p:nvPicPr>
          <p:cNvPr id="6" name="Picture 5" descr="A person touching a person's neck&#10;&#10;Description automatically generated">
            <a:extLst>
              <a:ext uri="{FF2B5EF4-FFF2-40B4-BE49-F238E27FC236}">
                <a16:creationId xmlns:a16="http://schemas.microsoft.com/office/drawing/2014/main" id="{8379322A-0380-AE27-53E7-58CF34837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84412"/>
            <a:ext cx="3975100" cy="2819400"/>
          </a:xfrm>
          <a:prstGeom prst="rect">
            <a:avLst/>
          </a:prstGeom>
        </p:spPr>
      </p:pic>
      <p:pic>
        <p:nvPicPr>
          <p:cNvPr id="8" name="Picture 7" descr="A stomach with a tumor&#10;&#10;Description automatically generated with medium confidence">
            <a:extLst>
              <a:ext uri="{FF2B5EF4-FFF2-40B4-BE49-F238E27FC236}">
                <a16:creationId xmlns:a16="http://schemas.microsoft.com/office/drawing/2014/main" id="{A9D9BF8A-3029-9026-F008-F30F85590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326" y="1033933"/>
            <a:ext cx="4368674" cy="2819400"/>
          </a:xfrm>
          <a:prstGeom prst="rect">
            <a:avLst/>
          </a:prstGeom>
        </p:spPr>
      </p:pic>
      <p:pic>
        <p:nvPicPr>
          <p:cNvPr id="10" name="Picture 9" descr="A large intestine with text overlay&#10;&#10;Description automatically generated">
            <a:extLst>
              <a:ext uri="{FF2B5EF4-FFF2-40B4-BE49-F238E27FC236}">
                <a16:creationId xmlns:a16="http://schemas.microsoft.com/office/drawing/2014/main" id="{E5CC1C3B-6C87-5415-FDBE-A4A81DEA6C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5100" y="3803812"/>
            <a:ext cx="3848226" cy="30433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85DF9F-D3FF-0204-85C2-56175BBDE176}"/>
              </a:ext>
            </a:extLst>
          </p:cNvPr>
          <p:cNvSpPr txBox="1"/>
          <p:nvPr/>
        </p:nvSpPr>
        <p:spPr>
          <a:xfrm>
            <a:off x="8026400" y="6600893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(U.S. Department of Health and Human Services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2021b; STOP, 2023)</a:t>
            </a:r>
            <a:endParaRPr lang="en-US" sz="10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5BCCBDD-0943-880B-5FC7-18C23D39F0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0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61"/>
    </mc:Choice>
    <mc:Fallback>
      <p:transition spd="slow" advTm="13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FFA71F-D234-9030-586A-A3A7A38E201C}"/>
              </a:ext>
            </a:extLst>
          </p:cNvPr>
          <p:cNvSpPr txBox="1"/>
          <p:nvPr/>
        </p:nvSpPr>
        <p:spPr>
          <a:xfrm>
            <a:off x="566647" y="770914"/>
            <a:ext cx="119742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</a:t>
            </a:r>
            <a:r>
              <a:rPr lang="en-US" sz="4000" b="1" i="1" u="none" strike="noStrike" dirty="0">
                <a:solidFill>
                  <a:srgbClr val="FF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ncrease</a:t>
            </a:r>
            <a:r>
              <a:rPr lang="en-US" sz="4000" i="0" u="none" strike="noStrike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 </a:t>
            </a:r>
            <a:r>
              <a:rPr lang="en-US" sz="2800" i="0" u="none" strike="noStrike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levels of depression, anxiety, stress and psychiatric symptoms</a:t>
            </a:r>
            <a:endParaRPr lang="en-US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8" name="Picture 7" descr="A person with his hand on his forehead&#10;&#10;Description automatically generated">
            <a:extLst>
              <a:ext uri="{FF2B5EF4-FFF2-40B4-BE49-F238E27FC236}">
                <a16:creationId xmlns:a16="http://schemas.microsoft.com/office/drawing/2014/main" id="{A8974CB8-3CC4-F3BD-2BA7-82979A474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646" y="2107548"/>
            <a:ext cx="5326153" cy="3625595"/>
          </a:xfrm>
          <a:prstGeom prst="rect">
            <a:avLst/>
          </a:prstGeom>
        </p:spPr>
      </p:pic>
      <p:pic>
        <p:nvPicPr>
          <p:cNvPr id="10" name="Picture 9" descr="A person leaning on lockers&#10;&#10;Description automatically generated">
            <a:extLst>
              <a:ext uri="{FF2B5EF4-FFF2-40B4-BE49-F238E27FC236}">
                <a16:creationId xmlns:a16="http://schemas.microsoft.com/office/drawing/2014/main" id="{2365B32D-F757-781D-35FD-4677BD0B7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2800" y="2110014"/>
            <a:ext cx="5732553" cy="36231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39E71D-E288-AAC3-1FC9-9CD8DEE2F31F}"/>
              </a:ext>
            </a:extLst>
          </p:cNvPr>
          <p:cNvSpPr txBox="1"/>
          <p:nvPr/>
        </p:nvSpPr>
        <p:spPr>
          <a:xfrm>
            <a:off x="7982857" y="6485692"/>
            <a:ext cx="63282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(U.S. Department of Health and Human Services</a:t>
            </a:r>
            <a:r>
              <a:rPr lang="en-US" sz="1000" dirty="0">
                <a:latin typeface="Arial" panose="020B0604020202020204" pitchFamily="34" charset="0"/>
              </a:rPr>
              <a:t>, </a:t>
            </a:r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2021b; STOP, 2023)</a:t>
            </a:r>
            <a:endParaRPr lang="en-US" sz="10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B1AF4FC-350D-3185-19F2-EC282F34C1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71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20"/>
    </mc:Choice>
    <mc:Fallback>
      <p:transition spd="slow" advTm="10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5349A06-702A-EC0B-90CD-4F817D25999F}"/>
              </a:ext>
            </a:extLst>
          </p:cNvPr>
          <p:cNvSpPr txBox="1"/>
          <p:nvPr/>
        </p:nvSpPr>
        <p:spPr>
          <a:xfrm>
            <a:off x="897251" y="5369155"/>
            <a:ext cx="102616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effectLst/>
                <a:latin typeface="Source Sans Pro Web"/>
              </a:rPr>
              <a:t>600,000 middle school students and 3 million high school students' smoke 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149D4-9F24-1B1A-16EF-D2FC8AAB4114}"/>
              </a:ext>
            </a:extLst>
          </p:cNvPr>
          <p:cNvSpPr txBox="1"/>
          <p:nvPr/>
        </p:nvSpPr>
        <p:spPr>
          <a:xfrm>
            <a:off x="362858" y="170326"/>
            <a:ext cx="115388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Why is it important to protect youth and young adults</a:t>
            </a:r>
            <a:r>
              <a:rPr lang="en-US" sz="2800" b="1" dirty="0"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nicotine products? </a:t>
            </a:r>
            <a:r>
              <a:rPr lang="en-US" sz="2000" b="1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9079EF-3350-9FE0-D33E-15721288F470}"/>
              </a:ext>
            </a:extLst>
          </p:cNvPr>
          <p:cNvSpPr txBox="1"/>
          <p:nvPr/>
        </p:nvSpPr>
        <p:spPr>
          <a:xfrm>
            <a:off x="4350542" y="1237766"/>
            <a:ext cx="2957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 Target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156ECF-059F-18A5-E3F8-D70401B35017}"/>
              </a:ext>
            </a:extLst>
          </p:cNvPr>
          <p:cNvCxnSpPr>
            <a:cxnSpLocks/>
          </p:cNvCxnSpPr>
          <p:nvPr/>
        </p:nvCxnSpPr>
        <p:spPr>
          <a:xfrm>
            <a:off x="667660" y="1219207"/>
            <a:ext cx="1107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4BEB6F8-8D67-0B33-19B7-08FDD6AAD5B1}"/>
              </a:ext>
            </a:extLst>
          </p:cNvPr>
          <p:cNvSpPr txBox="1"/>
          <p:nvPr/>
        </p:nvSpPr>
        <p:spPr>
          <a:xfrm>
            <a:off x="7517027" y="6533785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effectLst/>
                <a:latin typeface="Arial" panose="020B0604020202020204" pitchFamily="34" charset="0"/>
              </a:rPr>
              <a:t>(U.S. Department of Health and Human Services</a:t>
            </a:r>
            <a:r>
              <a:rPr lang="en-US" sz="1400" dirty="0">
                <a:latin typeface="Arial" panose="020B0604020202020204" pitchFamily="34" charset="0"/>
              </a:rPr>
              <a:t>, </a:t>
            </a:r>
            <a:r>
              <a:rPr lang="en-US" sz="1400" b="0" i="0" u="none" strike="noStrike" dirty="0">
                <a:effectLst/>
                <a:latin typeface="Arial" panose="020B0604020202020204" pitchFamily="34" charset="0"/>
              </a:rPr>
              <a:t>2021b)</a:t>
            </a:r>
            <a:endParaRPr lang="en-US" sz="1400" dirty="0"/>
          </a:p>
        </p:txBody>
      </p:sp>
      <p:pic>
        <p:nvPicPr>
          <p:cNvPr id="18" name="Picture 17" descr="A group of students standing in front of blue lockers&#10;&#10;Description automatically generated">
            <a:extLst>
              <a:ext uri="{FF2B5EF4-FFF2-40B4-BE49-F238E27FC236}">
                <a16:creationId xmlns:a16="http://schemas.microsoft.com/office/drawing/2014/main" id="{F39696D3-33BF-C78E-CD4F-D59129310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528" y="2033940"/>
            <a:ext cx="4929585" cy="3137802"/>
          </a:xfrm>
          <a:prstGeom prst="rect">
            <a:avLst/>
          </a:prstGeom>
        </p:spPr>
      </p:pic>
      <p:pic>
        <p:nvPicPr>
          <p:cNvPr id="20" name="Picture 19" descr="A group of children running in a hallway&#10;&#10;Description automatically generated">
            <a:extLst>
              <a:ext uri="{FF2B5EF4-FFF2-40B4-BE49-F238E27FC236}">
                <a16:creationId xmlns:a16="http://schemas.microsoft.com/office/drawing/2014/main" id="{4B2BFAEA-2284-D66E-4F83-690D2DD1E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533" y="2048454"/>
            <a:ext cx="5339940" cy="3137785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C5B1516-E4B5-59C7-8E77-B49E234A04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8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80"/>
    </mc:Choice>
    <mc:Fallback>
      <p:transition spd="slow" advTm="24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2258C-2044-8063-7B73-0C5C38188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029" y="-7250"/>
            <a:ext cx="11654971" cy="1444164"/>
          </a:xfrm>
        </p:spPr>
        <p:txBody>
          <a:bodyPr>
            <a:noAutofit/>
          </a:bodyPr>
          <a:lstStyle/>
          <a:p>
            <a:r>
              <a:rPr lang="en-US" sz="32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Why is it important to protect youth and young adults</a:t>
            </a:r>
            <a:r>
              <a:rPr lang="en-US" sz="3200" b="1" dirty="0"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nicotine products? </a:t>
            </a:r>
            <a:r>
              <a:rPr lang="en-US" sz="2400" b="1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4BAD8-6090-97A9-0230-F4B371C80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5434176"/>
            <a:ext cx="11654971" cy="738664"/>
          </a:xfrm>
          <a:pattFill prst="pct50">
            <a:fgClr>
              <a:schemeClr val="accent4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i="0" u="none" strike="noStrike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bacco Products may be considered as a Gateway drug</a:t>
            </a:r>
            <a:endParaRPr lang="en-US" sz="2400" b="1" i="0" u="none" strike="noStrike" dirty="0"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207B8AD-342E-7EE9-EA09-A51A5CD61D64}"/>
              </a:ext>
            </a:extLst>
          </p:cNvPr>
          <p:cNvCxnSpPr>
            <a:cxnSpLocks/>
          </p:cNvCxnSpPr>
          <p:nvPr/>
        </p:nvCxnSpPr>
        <p:spPr>
          <a:xfrm>
            <a:off x="638632" y="1306291"/>
            <a:ext cx="1107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DBE606D-B683-9C84-91EB-7E2A586D18F1}"/>
              </a:ext>
            </a:extLst>
          </p:cNvPr>
          <p:cNvSpPr txBox="1"/>
          <p:nvPr/>
        </p:nvSpPr>
        <p:spPr>
          <a:xfrm>
            <a:off x="4873043" y="1296135"/>
            <a:ext cx="24050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</a:t>
            </a:r>
            <a:r>
              <a:rPr lang="en-US" sz="3200" b="1" u="sng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ddiction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D41FF5-B830-FC5F-8F33-F59BB4362F4F}"/>
              </a:ext>
            </a:extLst>
          </p:cNvPr>
          <p:cNvSpPr txBox="1"/>
          <p:nvPr/>
        </p:nvSpPr>
        <p:spPr>
          <a:xfrm>
            <a:off x="7640986" y="6392985"/>
            <a:ext cx="47573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Alegreya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Alegreya"/>
              </a:rPr>
              <a:t>KnowTheRisk</a:t>
            </a:r>
            <a:r>
              <a:rPr lang="en-US" sz="2000" dirty="0">
                <a:solidFill>
                  <a:schemeClr val="tx1"/>
                </a:solidFill>
                <a:latin typeface="Alegreya"/>
              </a:rPr>
              <a:t>, 2023;</a:t>
            </a:r>
            <a:r>
              <a:rPr lang="en-US" sz="2000" dirty="0">
                <a:latin typeface="Georgia" panose="02040502050405020303" pitchFamily="18" charset="0"/>
              </a:rPr>
              <a:t> Tiwari et al. 2020)</a:t>
            </a:r>
            <a:endParaRPr lang="en-US" sz="2000" dirty="0"/>
          </a:p>
        </p:txBody>
      </p:sp>
      <p:pic>
        <p:nvPicPr>
          <p:cNvPr id="19" name="Picture 18" descr="A human brain with pink lights&#10;&#10;Description automatically generated">
            <a:extLst>
              <a:ext uri="{FF2B5EF4-FFF2-40B4-BE49-F238E27FC236}">
                <a16:creationId xmlns:a16="http://schemas.microsoft.com/office/drawing/2014/main" id="{BAF49682-856F-626E-65F0-DA43737F2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5446" y="2126995"/>
            <a:ext cx="3520048" cy="2868187"/>
          </a:xfrm>
          <a:prstGeom prst="rect">
            <a:avLst/>
          </a:prstGeom>
        </p:spPr>
      </p:pic>
      <p:pic>
        <p:nvPicPr>
          <p:cNvPr id="21" name="Picture 20" descr="A human brain in a blue background&#10;&#10;Description automatically generated with medium confidence">
            <a:extLst>
              <a:ext uri="{FF2B5EF4-FFF2-40B4-BE49-F238E27FC236}">
                <a16:creationId xmlns:a16="http://schemas.microsoft.com/office/drawing/2014/main" id="{9339EDA3-495D-0D0F-DDD2-2F2E4A5C27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22" y="2116314"/>
            <a:ext cx="3680277" cy="2829566"/>
          </a:xfrm>
          <a:prstGeom prst="rect">
            <a:avLst/>
          </a:prstGeom>
        </p:spPr>
      </p:pic>
      <p:pic>
        <p:nvPicPr>
          <p:cNvPr id="7" name="Picture 6" descr="A close up of a pink mushroom&#10;&#10;Description automatically generated">
            <a:extLst>
              <a:ext uri="{FF2B5EF4-FFF2-40B4-BE49-F238E27FC236}">
                <a16:creationId xmlns:a16="http://schemas.microsoft.com/office/drawing/2014/main" id="{DFC77B3B-1515-D7FF-A3B2-6D94B18C23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4351" y="2126995"/>
            <a:ext cx="4045952" cy="2839414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98BC177-3482-7AFE-6B24-DC8B4A74A86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9857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67"/>
    </mc:Choice>
    <mc:Fallback>
      <p:transition spd="slow" advTm="69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6B29A-91C5-4EF7-7B04-DA4E3A186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4400" b="1" u="sng" dirty="0">
                <a:effectLst/>
                <a:latin typeface="CourierNewPSMT" panose="02070309020205020404" pitchFamily="49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5" name="Picture 4" descr="A diagram of a nicotine addiction cycle&#10;&#10;Description automatically generated">
            <a:extLst>
              <a:ext uri="{FF2B5EF4-FFF2-40B4-BE49-F238E27FC236}">
                <a16:creationId xmlns:a16="http://schemas.microsoft.com/office/drawing/2014/main" id="{57CC4AE9-02E7-9B29-8F73-99740CF14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1" y="401800"/>
            <a:ext cx="6890623" cy="581818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A9709F4-D1B1-26E5-2C5E-04897C97BDBF}"/>
              </a:ext>
            </a:extLst>
          </p:cNvPr>
          <p:cNvSpPr txBox="1"/>
          <p:nvPr/>
        </p:nvSpPr>
        <p:spPr>
          <a:xfrm>
            <a:off x="7384111" y="329230"/>
            <a:ext cx="4677263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Withdrawal from Nicotine</a:t>
            </a:r>
          </a:p>
          <a:p>
            <a:pPr algn="ctr"/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300" b="1" i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Feeling irritable, restless, or jittery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300" b="1" i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Feeling sad or down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300" b="1" i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Feeling anxious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300" b="1" i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Feeling tired or groggy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300" b="1" i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Having trouble thinking clearly or concentrating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300" b="1" i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Having trouble sleeping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300" b="1" i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Feeling hungry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300" b="1" i="0" u="none" strike="noStrike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Having intense cravings for </a:t>
            </a:r>
            <a:r>
              <a:rPr lang="en-US" sz="2300" b="1" dirty="0">
                <a:latin typeface="Courier New" panose="02070309020205020404" pitchFamily="49" charset="0"/>
                <a:cs typeface="Courier New" panose="02070309020205020404" pitchFamily="49" charset="0"/>
              </a:rPr>
              <a:t>nicotine </a:t>
            </a:r>
            <a:endParaRPr lang="en-US" sz="2300" b="1" i="0" u="none" strike="noStrike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en-US" sz="2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en-US" sz="2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0" i="0" u="none" strike="noStrike" dirty="0" err="1">
                <a:effectLst/>
                <a:latin typeface="Georgia" panose="02040502050405020303" pitchFamily="18" charset="0"/>
              </a:rPr>
              <a:t>SmokefreeTeen</a:t>
            </a:r>
            <a:r>
              <a:rPr lang="en-US" sz="1600" dirty="0">
                <a:latin typeface="Georgia" panose="02040502050405020303" pitchFamily="18" charset="0"/>
              </a:rPr>
              <a:t>)</a:t>
            </a:r>
            <a:r>
              <a:rPr lang="en-US" sz="1600" b="0" i="0" u="none" strike="noStrike" dirty="0">
                <a:effectLst/>
                <a:latin typeface="Georgia" panose="02040502050405020303" pitchFamily="18" charset="0"/>
              </a:rPr>
              <a:t> </a:t>
            </a:r>
            <a:endParaRPr lang="en-US" sz="1600" b="1" i="0" u="none" strike="noStrike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EBB7B15C-63DB-E21B-C0C7-D22BFB622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53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429"/>
    </mc:Choice>
    <mc:Fallback>
      <p:transition spd="slow" advTm="54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le of cigarettes on a table&#10;&#10;Description automatically generated">
            <a:extLst>
              <a:ext uri="{FF2B5EF4-FFF2-40B4-BE49-F238E27FC236}">
                <a16:creationId xmlns:a16="http://schemas.microsoft.com/office/drawing/2014/main" id="{E2FF1214-CCED-EE47-C38B-2BD9DB87D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5658126" cy="3701143"/>
          </a:xfrm>
          <a:prstGeom prst="rect">
            <a:avLst/>
          </a:prstGeom>
        </p:spPr>
      </p:pic>
      <p:pic>
        <p:nvPicPr>
          <p:cNvPr id="6" name="Picture 5" descr="A hand holding a cigar&#10;&#10;Description automatically generated">
            <a:extLst>
              <a:ext uri="{FF2B5EF4-FFF2-40B4-BE49-F238E27FC236}">
                <a16:creationId xmlns:a16="http://schemas.microsoft.com/office/drawing/2014/main" id="{3D438C2F-9596-F0A2-624A-5C950A0A2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8127" y="3701143"/>
            <a:ext cx="6533873" cy="315685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D6A296A-3604-723D-7DE1-C2530E09FC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13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57"/>
    </mc:Choice>
    <mc:Fallback>
      <p:transition spd="slow" advTm="6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3BA2E71-8E5C-44AF-80E2-34A649FA5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C0368F0-DEE4-42C8-A456-3D935D44E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5639"/>
            <a:ext cx="5210175" cy="5022362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5" name="Picture 4" descr="A group of colorful electronic cigarettes&#10;&#10;Description automatically generated">
            <a:extLst>
              <a:ext uri="{FF2B5EF4-FFF2-40B4-BE49-F238E27FC236}">
                <a16:creationId xmlns:a16="http://schemas.microsoft.com/office/drawing/2014/main" id="{01C5C506-9B92-B624-7B73-B9401D652E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762"/>
          <a:stretch/>
        </p:blipFill>
        <p:spPr>
          <a:xfrm>
            <a:off x="283029" y="522514"/>
            <a:ext cx="11436189" cy="5878286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40291AF-A97E-4C43-A763-5023B143C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491236" y="-614912"/>
            <a:ext cx="1085853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B48800F-1911-4388-AEF0-087CD49D1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419349"/>
            <a:ext cx="1028700" cy="4438651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rgbClr val="F1CB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FC8153D-CACF-538C-5287-CECA4C352F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74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19"/>
    </mc:Choice>
    <mc:Fallback>
      <p:transition spd="slow" advTm="15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with a pink object in his mouth&#10;&#10;Description automatically generated">
            <a:extLst>
              <a:ext uri="{FF2B5EF4-FFF2-40B4-BE49-F238E27FC236}">
                <a16:creationId xmlns:a16="http://schemas.microsoft.com/office/drawing/2014/main" id="{1367593F-99DD-1C3F-44B1-70D27DF51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814" y="205014"/>
            <a:ext cx="5352442" cy="3223985"/>
          </a:xfrm>
          <a:prstGeom prst="rect">
            <a:avLst/>
          </a:prstGeom>
        </p:spPr>
      </p:pic>
      <p:pic>
        <p:nvPicPr>
          <p:cNvPr id="5" name="Picture 4" descr="A person smoking a cigarette&#10;&#10;Description automatically generated">
            <a:extLst>
              <a:ext uri="{FF2B5EF4-FFF2-40B4-BE49-F238E27FC236}">
                <a16:creationId xmlns:a16="http://schemas.microsoft.com/office/drawing/2014/main" id="{118DCE97-97BD-9A41-059C-C19164AF8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6085" y="205014"/>
            <a:ext cx="5439121" cy="3223985"/>
          </a:xfrm>
          <a:prstGeom prst="rect">
            <a:avLst/>
          </a:prstGeom>
        </p:spPr>
      </p:pic>
      <p:pic>
        <p:nvPicPr>
          <p:cNvPr id="7" name="Picture 6" descr="A person standing next to another person&#10;&#10;Description automatically generated">
            <a:extLst>
              <a:ext uri="{FF2B5EF4-FFF2-40B4-BE49-F238E27FC236}">
                <a16:creationId xmlns:a16="http://schemas.microsoft.com/office/drawing/2014/main" id="{0689D4B5-83C5-DAFE-3A26-30FAC8CFE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8844" y="3558681"/>
            <a:ext cx="5233353" cy="329931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C62017B-E9C4-25D1-115B-275B23194F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31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80"/>
    </mc:Choice>
    <mc:Fallback>
      <p:transition spd="slow" advTm="9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n of cigarettes with a label&#10;&#10;Description automatically generated">
            <a:extLst>
              <a:ext uri="{FF2B5EF4-FFF2-40B4-BE49-F238E27FC236}">
                <a16:creationId xmlns:a16="http://schemas.microsoft.com/office/drawing/2014/main" id="{B2380DC8-6B56-EC4F-96AD-56794E717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073" y="743657"/>
            <a:ext cx="7611762" cy="497604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A9BB130-DFF1-BCC8-B462-41D9082B87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26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51"/>
    </mc:Choice>
    <mc:Fallback>
      <p:transition spd="slow" advTm="7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E569CD-4BCA-2086-8F09-8E7776984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78" y="1554676"/>
            <a:ext cx="6624082" cy="3748648"/>
          </a:xfrm>
          <a:prstGeom prst="rect">
            <a:avLst/>
          </a:prstGeom>
        </p:spPr>
      </p:pic>
      <p:pic>
        <p:nvPicPr>
          <p:cNvPr id="5" name="Picture 4" descr="A person cleaning their teeth&#10;&#10;Description automatically generated">
            <a:extLst>
              <a:ext uri="{FF2B5EF4-FFF2-40B4-BE49-F238E27FC236}">
                <a16:creationId xmlns:a16="http://schemas.microsoft.com/office/drawing/2014/main" id="{C0609C18-203A-2932-2345-4B3449EAE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5327" y="1554676"/>
            <a:ext cx="4522215" cy="374864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B7827EC-142E-D4CE-8DF4-7A10B1981E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68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7"/>
    </mc:Choice>
    <mc:Fallback>
      <p:transition spd="slow" advTm="6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21A2D-8C60-F8A7-5ACC-402E215C7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370939"/>
            <a:ext cx="10668000" cy="1524000"/>
          </a:xfrm>
        </p:spPr>
        <p:txBody>
          <a:bodyPr/>
          <a:lstStyle/>
          <a:p>
            <a:pPr algn="ctr"/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Let’s Compare</a:t>
            </a:r>
          </a:p>
        </p:txBody>
      </p:sp>
      <p:pic>
        <p:nvPicPr>
          <p:cNvPr id="7" name="Picture 6" descr="A cigarette with a cigarette in it&#10;&#10;Description automatically generated">
            <a:extLst>
              <a:ext uri="{FF2B5EF4-FFF2-40B4-BE49-F238E27FC236}">
                <a16:creationId xmlns:a16="http://schemas.microsoft.com/office/drawing/2014/main" id="{3F1A266D-5C9F-FBEA-831B-7CBE6FA0A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855" y="1864002"/>
            <a:ext cx="5529140" cy="3414486"/>
          </a:xfrm>
          <a:prstGeom prst="rect">
            <a:avLst/>
          </a:prstGeom>
        </p:spPr>
      </p:pic>
      <p:pic>
        <p:nvPicPr>
          <p:cNvPr id="11" name="Picture 10" descr="A hand holding a black device&#10;&#10;Description automatically generated">
            <a:extLst>
              <a:ext uri="{FF2B5EF4-FFF2-40B4-BE49-F238E27FC236}">
                <a16:creationId xmlns:a16="http://schemas.microsoft.com/office/drawing/2014/main" id="{65EEE977-00C9-3B40-DDD9-A59E4014C1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094" y="1838426"/>
            <a:ext cx="5844746" cy="3465637"/>
          </a:xfrm>
          <a:prstGeom prst="rect">
            <a:avLst/>
          </a:prstGeom>
        </p:spPr>
      </p:pic>
      <p:pic>
        <p:nvPicPr>
          <p:cNvPr id="13" name="Picture 12" descr="A container of chewing gum&#10;&#10;Description automatically generated">
            <a:extLst>
              <a:ext uri="{FF2B5EF4-FFF2-40B4-BE49-F238E27FC236}">
                <a16:creationId xmlns:a16="http://schemas.microsoft.com/office/drawing/2014/main" id="{3581D134-B40E-C928-2E58-33498F6392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479" y="1553937"/>
            <a:ext cx="6044085" cy="4391907"/>
          </a:xfrm>
          <a:prstGeom prst="rect">
            <a:avLst/>
          </a:prstGeom>
        </p:spPr>
      </p:pic>
      <p:pic>
        <p:nvPicPr>
          <p:cNvPr id="20" name="Picture 19" descr="A red and white box with black text&#10;&#10;Description automatically generated">
            <a:extLst>
              <a:ext uri="{FF2B5EF4-FFF2-40B4-BE49-F238E27FC236}">
                <a16:creationId xmlns:a16="http://schemas.microsoft.com/office/drawing/2014/main" id="{293734CD-BCB3-6A22-DD66-A6947892FD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212" y="928243"/>
            <a:ext cx="4339032" cy="5643294"/>
          </a:xfrm>
          <a:prstGeom prst="rect">
            <a:avLst/>
          </a:prstGeom>
        </p:spPr>
      </p:pic>
      <p:pic>
        <p:nvPicPr>
          <p:cNvPr id="21" name="Picture 20" descr="A pack of cigarettes and a cigarette&#10;&#10;Description automatically generated">
            <a:extLst>
              <a:ext uri="{FF2B5EF4-FFF2-40B4-BE49-F238E27FC236}">
                <a16:creationId xmlns:a16="http://schemas.microsoft.com/office/drawing/2014/main" id="{22832C63-A71B-CC56-F9EF-C1776A609A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2211" y="928243"/>
            <a:ext cx="4339033" cy="3336722"/>
          </a:xfrm>
          <a:prstGeom prst="rect">
            <a:avLst/>
          </a:prstGeom>
        </p:spPr>
      </p:pic>
      <p:pic>
        <p:nvPicPr>
          <p:cNvPr id="22" name="Picture 21" descr="A pack of cigarettes on gravel&#10;&#10;Description automatically generated">
            <a:extLst>
              <a:ext uri="{FF2B5EF4-FFF2-40B4-BE49-F238E27FC236}">
                <a16:creationId xmlns:a16="http://schemas.microsoft.com/office/drawing/2014/main" id="{D0205E63-45C4-9DB6-5BC8-825D32AF2A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2210" y="3942637"/>
            <a:ext cx="4339032" cy="26289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6D2B505-1D75-BDBA-537E-011A2D625AC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5473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141"/>
    </mc:Choice>
    <mc:Fallback>
      <p:transition spd="slow" advTm="54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19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1">
            <a:extLst>
              <a:ext uri="{FF2B5EF4-FFF2-40B4-BE49-F238E27FC236}">
                <a16:creationId xmlns:a16="http://schemas.microsoft.com/office/drawing/2014/main" id="{66FC6F62-FEC6-45C4-B697-39FDA62A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8D7210F-BCFD-46C1-9A2C-3717368B1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" y="5829359"/>
            <a:ext cx="4333875" cy="1028642"/>
            <a:chOff x="7153921" y="5829359"/>
            <a:chExt cx="5038079" cy="1028642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96BB9F-FD85-4689-A888-9A5AA0A14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3906" y="5913098"/>
              <a:ext cx="4228094" cy="944903"/>
            </a:xfrm>
            <a:custGeom>
              <a:avLst/>
              <a:gdLst>
                <a:gd name="connsiteX0" fmla="*/ 1673074 w 4228094"/>
                <a:gd name="connsiteY0" fmla="*/ 230 h 1137038"/>
                <a:gd name="connsiteX1" fmla="*/ 3676781 w 4228094"/>
                <a:gd name="connsiteY1" fmla="*/ 298555 h 1137038"/>
                <a:gd name="connsiteX2" fmla="*/ 4025527 w 4228094"/>
                <a:gd name="connsiteY2" fmla="*/ 425010 h 1137038"/>
                <a:gd name="connsiteX3" fmla="*/ 4228094 w 4228094"/>
                <a:gd name="connsiteY3" fmla="*/ 494088 h 1137038"/>
                <a:gd name="connsiteX4" fmla="*/ 4228094 w 4228094"/>
                <a:gd name="connsiteY4" fmla="*/ 1137038 h 1137038"/>
                <a:gd name="connsiteX5" fmla="*/ 0 w 4228094"/>
                <a:gd name="connsiteY5" fmla="*/ 1137038 h 1137038"/>
                <a:gd name="connsiteX6" fmla="*/ 18109 w 4228094"/>
                <a:gd name="connsiteY6" fmla="*/ 1068877 h 1137038"/>
                <a:gd name="connsiteX7" fmla="*/ 362264 w 4228094"/>
                <a:gd name="connsiteY7" fmla="*/ 366637 h 1137038"/>
                <a:gd name="connsiteX8" fmla="*/ 1386499 w 4228094"/>
                <a:gd name="connsiteY8" fmla="*/ 1522 h 1137038"/>
                <a:gd name="connsiteX9" fmla="*/ 1673074 w 4228094"/>
                <a:gd name="connsiteY9" fmla="*/ 230 h 11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4" h="1137038">
                  <a:moveTo>
                    <a:pt x="1673074" y="230"/>
                  </a:moveTo>
                  <a:cubicBezTo>
                    <a:pt x="2346512" y="4287"/>
                    <a:pt x="3048424" y="63583"/>
                    <a:pt x="3676781" y="298555"/>
                  </a:cubicBezTo>
                  <a:cubicBezTo>
                    <a:pt x="3793275" y="342114"/>
                    <a:pt x="3909477" y="384216"/>
                    <a:pt x="4025527" y="425010"/>
                  </a:cubicBezTo>
                  <a:lnTo>
                    <a:pt x="4228094" y="494088"/>
                  </a:lnTo>
                  <a:lnTo>
                    <a:pt x="4228094" y="1137038"/>
                  </a:lnTo>
                  <a:lnTo>
                    <a:pt x="0" y="1137038"/>
                  </a:lnTo>
                  <a:lnTo>
                    <a:pt x="18109" y="1068877"/>
                  </a:lnTo>
                  <a:cubicBezTo>
                    <a:pt x="95047" y="799139"/>
                    <a:pt x="194962" y="542008"/>
                    <a:pt x="362264" y="366637"/>
                  </a:cubicBezTo>
                  <a:cubicBezTo>
                    <a:pt x="622229" y="94062"/>
                    <a:pt x="1015836" y="6565"/>
                    <a:pt x="1386499" y="1522"/>
                  </a:cubicBezTo>
                  <a:cubicBezTo>
                    <a:pt x="1481245" y="198"/>
                    <a:pt x="1576869" y="-349"/>
                    <a:pt x="1673074" y="2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50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8545FC7-27EF-4BF9-A88F-35F089DF6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53921" y="5829359"/>
              <a:ext cx="5038078" cy="1028642"/>
            </a:xfrm>
            <a:custGeom>
              <a:avLst/>
              <a:gdLst>
                <a:gd name="connsiteX0" fmla="*/ 1576991 w 5038078"/>
                <a:gd name="connsiteY0" fmla="*/ 210 h 1238015"/>
                <a:gd name="connsiteX1" fmla="*/ 3403320 w 5038078"/>
                <a:gd name="connsiteY1" fmla="*/ 272125 h 1238015"/>
                <a:gd name="connsiteX2" fmla="*/ 4672870 w 5038078"/>
                <a:gd name="connsiteY2" fmla="*/ 693604 h 1238015"/>
                <a:gd name="connsiteX3" fmla="*/ 5038078 w 5038078"/>
                <a:gd name="connsiteY3" fmla="*/ 795929 h 1238015"/>
                <a:gd name="connsiteX4" fmla="*/ 5038078 w 5038078"/>
                <a:gd name="connsiteY4" fmla="*/ 1238015 h 1238015"/>
                <a:gd name="connsiteX5" fmla="*/ 0 w 5038078"/>
                <a:gd name="connsiteY5" fmla="*/ 1238015 h 1238015"/>
                <a:gd name="connsiteX6" fmla="*/ 19230 w 5038078"/>
                <a:gd name="connsiteY6" fmla="*/ 1159819 h 1238015"/>
                <a:gd name="connsiteX7" fmla="*/ 382219 w 5038078"/>
                <a:gd name="connsiteY7" fmla="*/ 334180 h 1238015"/>
                <a:gd name="connsiteX8" fmla="*/ 1315784 w 5038078"/>
                <a:gd name="connsiteY8" fmla="*/ 1388 h 1238015"/>
                <a:gd name="connsiteX9" fmla="*/ 1576991 w 5038078"/>
                <a:gd name="connsiteY9" fmla="*/ 210 h 123801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049689"/>
                <a:gd name="connsiteY0" fmla="*/ 1237805 h 1423588"/>
                <a:gd name="connsiteX1" fmla="*/ 19230 w 5049689"/>
                <a:gd name="connsiteY1" fmla="*/ 1159609 h 1423588"/>
                <a:gd name="connsiteX2" fmla="*/ 382219 w 5049689"/>
                <a:gd name="connsiteY2" fmla="*/ 333970 h 1423588"/>
                <a:gd name="connsiteX3" fmla="*/ 1315784 w 5049689"/>
                <a:gd name="connsiteY3" fmla="*/ 1178 h 1423588"/>
                <a:gd name="connsiteX4" fmla="*/ 1576991 w 5049689"/>
                <a:gd name="connsiteY4" fmla="*/ 0 h 1423588"/>
                <a:gd name="connsiteX5" fmla="*/ 3403320 w 5049689"/>
                <a:gd name="connsiteY5" fmla="*/ 271915 h 1423588"/>
                <a:gd name="connsiteX6" fmla="*/ 4672870 w 5049689"/>
                <a:gd name="connsiteY6" fmla="*/ 693394 h 1423588"/>
                <a:gd name="connsiteX7" fmla="*/ 5038078 w 5049689"/>
                <a:gd name="connsiteY7" fmla="*/ 795719 h 1423588"/>
                <a:gd name="connsiteX8" fmla="*/ 5049689 w 5049689"/>
                <a:gd name="connsiteY8" fmla="*/ 1423588 h 1423588"/>
                <a:gd name="connsiteX0" fmla="*/ 0 w 5038078"/>
                <a:gd name="connsiteY0" fmla="*/ 1237805 h 1237805"/>
                <a:gd name="connsiteX1" fmla="*/ 19230 w 5038078"/>
                <a:gd name="connsiteY1" fmla="*/ 1159609 h 1237805"/>
                <a:gd name="connsiteX2" fmla="*/ 382219 w 5038078"/>
                <a:gd name="connsiteY2" fmla="*/ 333970 h 1237805"/>
                <a:gd name="connsiteX3" fmla="*/ 1315784 w 5038078"/>
                <a:gd name="connsiteY3" fmla="*/ 1178 h 1237805"/>
                <a:gd name="connsiteX4" fmla="*/ 1576991 w 5038078"/>
                <a:gd name="connsiteY4" fmla="*/ 0 h 1237805"/>
                <a:gd name="connsiteX5" fmla="*/ 3403320 w 5038078"/>
                <a:gd name="connsiteY5" fmla="*/ 271915 h 1237805"/>
                <a:gd name="connsiteX6" fmla="*/ 4672870 w 5038078"/>
                <a:gd name="connsiteY6" fmla="*/ 693394 h 1237805"/>
                <a:gd name="connsiteX7" fmla="*/ 5038078 w 5038078"/>
                <a:gd name="connsiteY7" fmla="*/ 795719 h 123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8078" h="1237805">
                  <a:moveTo>
                    <a:pt x="0" y="1237805"/>
                  </a:moveTo>
                  <a:lnTo>
                    <a:pt x="19230" y="1159609"/>
                  </a:lnTo>
                  <a:cubicBezTo>
                    <a:pt x="96961" y="850027"/>
                    <a:pt x="191605" y="533778"/>
                    <a:pt x="382219" y="333970"/>
                  </a:cubicBezTo>
                  <a:cubicBezTo>
                    <a:pt x="619171" y="85526"/>
                    <a:pt x="977934" y="5774"/>
                    <a:pt x="1315784" y="1178"/>
                  </a:cubicBezTo>
                  <a:lnTo>
                    <a:pt x="1576991" y="0"/>
                  </a:lnTo>
                  <a:cubicBezTo>
                    <a:pt x="2190813" y="3698"/>
                    <a:pt x="2830589" y="57744"/>
                    <a:pt x="3403320" y="271915"/>
                  </a:cubicBezTo>
                  <a:cubicBezTo>
                    <a:pt x="3828046" y="430728"/>
                    <a:pt x="4248519" y="568281"/>
                    <a:pt x="4672870" y="693394"/>
                  </a:cubicBezTo>
                  <a:lnTo>
                    <a:pt x="5038078" y="795719"/>
                  </a:ln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venir Next LT Pro Light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94695-908F-3EC7-3AFA-DF628320D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Answer</a:t>
            </a:r>
            <a:r>
              <a:rPr lang="en-US" sz="24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en-US" sz="2400" b="1" dirty="0">
                <a:effectLst/>
                <a:latin typeface="CourierNewPSMT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We want the youth and young adults to be able to live their best quality of life without having barriers to being productive-adults</a:t>
            </a:r>
            <a:r>
              <a:rPr lang="en-US" sz="2400" b="1" dirty="0">
                <a:effectLst/>
              </a:rPr>
              <a:t> </a:t>
            </a:r>
            <a:endParaRPr lang="en-US" sz="24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A1AEB4-D0FD-27DE-F17E-48471B255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Why do we want to help prevent nicotine addition</a:t>
            </a:r>
            <a:r>
              <a:rPr lang="en-US" sz="3200" b="1" dirty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?</a:t>
            </a:r>
            <a:r>
              <a:rPr lang="en-US" sz="3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9" name="Picture 8" descr="A group of people taking a selfie&#10;&#10;Description automatically generated">
            <a:extLst>
              <a:ext uri="{FF2B5EF4-FFF2-40B4-BE49-F238E27FC236}">
                <a16:creationId xmlns:a16="http://schemas.microsoft.com/office/drawing/2014/main" id="{089D02F2-28C0-6FDC-BF48-69096CDB9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38" y="986971"/>
            <a:ext cx="5595924" cy="412205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F22818E-0910-026E-DAA9-CE0CBCAC2A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071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26"/>
    </mc:Choice>
    <mc:Fallback>
      <p:transition spd="slow" advTm="11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97F77-9531-15DD-2B62-A1757AFCD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661" y="2808056"/>
            <a:ext cx="3011714" cy="1524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Courier New" panose="02070309020205020404" pitchFamily="49" charset="0"/>
                <a:cs typeface="Courier New" panose="02070309020205020404" pitchFamily="49" charset="0"/>
              </a:rPr>
              <a:t>Why</a:t>
            </a:r>
            <a:r>
              <a:rPr lang="en-US" sz="5400" b="1" dirty="0"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</a:p>
        </p:txBody>
      </p:sp>
      <p:pic>
        <p:nvPicPr>
          <p:cNvPr id="7" name="Picture 6" descr="A group of people walking on a sidewalk&#10;&#10;Description automatically generated">
            <a:extLst>
              <a:ext uri="{FF2B5EF4-FFF2-40B4-BE49-F238E27FC236}">
                <a16:creationId xmlns:a16="http://schemas.microsoft.com/office/drawing/2014/main" id="{26A6D548-BFE0-0B89-DF47-3D087D30D6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427" y="276679"/>
            <a:ext cx="4457235" cy="3152321"/>
          </a:xfrm>
          <a:prstGeom prst="rect">
            <a:avLst/>
          </a:prstGeom>
        </p:spPr>
      </p:pic>
      <p:pic>
        <p:nvPicPr>
          <p:cNvPr id="9" name="Picture 8" descr="A group of women in a kitchen&#10;&#10;Description automatically generated">
            <a:extLst>
              <a:ext uri="{FF2B5EF4-FFF2-40B4-BE49-F238E27FC236}">
                <a16:creationId xmlns:a16="http://schemas.microsoft.com/office/drawing/2014/main" id="{2C464536-F2E9-0D11-5206-AFAE6722C8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8314" y="276679"/>
            <a:ext cx="4314372" cy="3167603"/>
          </a:xfrm>
          <a:prstGeom prst="rect">
            <a:avLst/>
          </a:prstGeom>
        </p:spPr>
      </p:pic>
      <p:pic>
        <p:nvPicPr>
          <p:cNvPr id="11" name="Picture 10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1CECCE2C-C052-D3E6-5E1C-AEEDB2B2EC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8312" y="3768594"/>
            <a:ext cx="4314373" cy="3034253"/>
          </a:xfrm>
          <a:prstGeom prst="rect">
            <a:avLst/>
          </a:prstGeom>
        </p:spPr>
      </p:pic>
      <p:pic>
        <p:nvPicPr>
          <p:cNvPr id="17" name="Picture 16" descr="A group of women in blue shirts holding jars&#10;&#10;Description automatically generated">
            <a:extLst>
              <a:ext uri="{FF2B5EF4-FFF2-40B4-BE49-F238E27FC236}">
                <a16:creationId xmlns:a16="http://schemas.microsoft.com/office/drawing/2014/main" id="{5B40BAAA-3C42-741C-2E91-09E83ADB52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426" y="3797621"/>
            <a:ext cx="4457233" cy="303425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3FD52C0-2583-817D-C7FA-96DED3D52760}"/>
              </a:ext>
            </a:extLst>
          </p:cNvPr>
          <p:cNvSpPr txBox="1"/>
          <p:nvPr/>
        </p:nvSpPr>
        <p:spPr>
          <a:xfrm>
            <a:off x="188688" y="3308446"/>
            <a:ext cx="11981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Everything has a price but there is no price on a child’s life or future.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0121837-60F4-0018-48B3-DE0881ACF4E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9509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64"/>
    </mc:Choice>
    <mc:Fallback>
      <p:transition spd="slow" advTm="19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63C5A-9534-F60C-7845-FE08999A4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2151" y="214338"/>
            <a:ext cx="2833816" cy="1079157"/>
          </a:xfrm>
        </p:spPr>
        <p:txBody>
          <a:bodyPr>
            <a:normAutofit fontScale="90000"/>
          </a:bodyPr>
          <a:lstStyle/>
          <a:p>
            <a:r>
              <a:rPr lang="en-US" dirty="0"/>
              <a:t>References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07C79-B5BB-182D-459C-D9FA1F685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93496"/>
            <a:ext cx="10668000" cy="4810588"/>
          </a:xfrm>
        </p:spPr>
        <p:txBody>
          <a:bodyPr>
            <a:normAutofit fontScale="85000" lnSpcReduction="20000"/>
          </a:bodyPr>
          <a:lstStyle/>
          <a:p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Lyytinen, G.,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Brynedal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A.,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Anesäter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E.,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Antoniewicz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L., Blomberg, A.,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Wallén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H.,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Bosson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J.,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Hedman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L.,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Mobarrez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F., Tehrani, S., &amp;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Lundbäck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M. (2023). Electronic cigarette vaping with nicotine causes increased thrombogenicity and impaired microvascular function in healthy volunteers: A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randomised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clinical trial. </a:t>
            </a:r>
            <a:r>
              <a:rPr lang="en-US" sz="1800" b="0" i="1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Cardiovascular Toxicology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800" b="0" i="1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23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(7–8), 255–264. https://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doi.org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/10.1007/s12012-023-09802-9 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  <a:p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KnowTheRisk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. (2023). Risk. 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U.S. Department of Health and Human Services. </a:t>
            </a:r>
            <a:r>
              <a:rPr lang="en-US" sz="1800" b="1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https://e-cigarettes.surgeongeneral.gov/knowtherisks.html#:~:text=Youth%20and%20young%20adults%20are,permanent%20lowering%20of%20impulse%20control</a:t>
            </a:r>
            <a:r>
              <a:rPr lang="en-US" sz="1800" b="1" i="0" u="none" strike="noStrike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. 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STOP. </a:t>
            </a:r>
            <a:r>
              <a:rPr lang="en-US" sz="1800" b="0" i="1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Smoking, nicotine and the Global Mental Health Crisis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STOP. (2023, June 13). 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https://exposetobacco.org/news/smoking-nicotine-mental-health/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Rose, J. , Krishnan-Sarin, S. 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Exil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V. , Hamburg, N. , Fetterman, J. , Ichinose, F. , Perez-Pinzon, M. ,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Rezk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-Hanna, M. &amp; Williamson, E.  (2023). Cardiopulmonary Impact of Electronic Cigarettes and Vaping Products: A Scientific Statement From the American Heart Association.  </a:t>
            </a:r>
            <a:r>
              <a:rPr lang="en-US" sz="1800" b="0" i="1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Circulation, 148 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(8),  703-728.  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doi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10.1161/CIR.0000000000001160.</a:t>
            </a:r>
          </a:p>
          <a:p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Tiwari, R., Sharma, V., Pandey, R., &amp; Shukla, S. (2020). Nicotine addiction: Neurobiology and mechanism. </a:t>
            </a:r>
            <a:r>
              <a:rPr lang="en-US" sz="1800" b="0" i="1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Journal of </a:t>
            </a:r>
            <a:r>
              <a:rPr lang="en-US" sz="1800" b="0" i="1" u="none" strike="noStrik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Pharmacopuncture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, </a:t>
            </a:r>
            <a:r>
              <a:rPr lang="en-US" sz="1800" b="0" i="1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23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(1), 1–7. https://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doi.org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/10.3831/kpi.2020.23.001 </a:t>
            </a:r>
            <a:endParaRPr lang="en-US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U.S. Department of Health and Human Services. (2021b, March 12). </a:t>
            </a:r>
            <a:r>
              <a:rPr lang="en-US" sz="1800" b="0" i="1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Preventing tobacco use among youths, surgeon general fact sheet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https://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www.hhs.gov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surgeongeneral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/reports-and-publications/tobacco/preventing-youth-tobacco-use-factsheet/</a:t>
            </a:r>
            <a:r>
              <a:rPr lang="en-US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index.html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endParaRPr lang="en-US" sz="1800" b="0" i="0" u="none" strike="noStrike" dirty="0"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924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7.5|1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.5|2.6|22.4|8.6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7|2.3|2.9|2.7|0.8"/>
</p:tagLst>
</file>

<file path=ppt/theme/theme1.xml><?xml version="1.0" encoding="utf-8"?>
<a:theme xmlns:a="http://schemas.openxmlformats.org/drawingml/2006/main" name="Pebble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10942</TotalTime>
  <Words>1108</Words>
  <Application>Microsoft Macintosh PowerPoint</Application>
  <PresentationFormat>Widescreen</PresentationFormat>
  <Paragraphs>89</Paragraphs>
  <Slides>21</Slides>
  <Notes>10</Notes>
  <HiddenSlides>0</HiddenSlides>
  <MMClips>20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Alegreya</vt:lpstr>
      <vt:lpstr>Arial</vt:lpstr>
      <vt:lpstr>Avenir Next LT Pro</vt:lpstr>
      <vt:lpstr>Avenir Next LT Pro Light</vt:lpstr>
      <vt:lpstr>Calibri</vt:lpstr>
      <vt:lpstr>Courier New</vt:lpstr>
      <vt:lpstr>CourierNewPSMT</vt:lpstr>
      <vt:lpstr>Georgia</vt:lpstr>
      <vt:lpstr>Sitka Subheading</vt:lpstr>
      <vt:lpstr>Source Sans Pro</vt:lpstr>
      <vt:lpstr>Source Sans Pro Web</vt:lpstr>
      <vt:lpstr>Times New Roman</vt:lpstr>
      <vt:lpstr>PebbleVTI</vt:lpstr>
      <vt:lpstr>A Nicotine Free Community</vt:lpstr>
      <vt:lpstr>The Policy</vt:lpstr>
      <vt:lpstr>Why is it important to become a nicotine free community?</vt:lpstr>
      <vt:lpstr>Why is it important to assist the growth and development of youth and young adults?</vt:lpstr>
      <vt:lpstr>Why is it important to protect youth and young adults from nicotine products?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it important to protect youth and young adults from nicotine products? (Continued)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Compare</vt:lpstr>
      <vt:lpstr>Why do we want to help prevent nicotine addition? </vt:lpstr>
      <vt:lpstr>Why?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34</cp:revision>
  <dcterms:created xsi:type="dcterms:W3CDTF">2023-10-09T02:18:08Z</dcterms:created>
  <dcterms:modified xsi:type="dcterms:W3CDTF">2023-11-13T16:50:20Z</dcterms:modified>
</cp:coreProperties>
</file>