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venir" panose="020B0604020202020204" charset="0"/>
      <p:regular r:id="rId12"/>
    </p:embeddedFont>
    <p:embeddedFont>
      <p:font typeface="Avenir Bold" panose="020B0604020202020204" charset="0"/>
      <p:regular r:id="rId13"/>
    </p:embeddedFont>
    <p:embeddedFont>
      <p:font typeface="Avenir Italics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5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23.01.2025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Big Tobacco Is At It Again (and why we need NFG):</a:t>
            </a:r>
          </a:p>
          <a:p>
            <a:r>
              <a:rPr lang="en-US"/>
              <a:t> </a:t>
            </a:r>
          </a:p>
          <a:p>
            <a:r>
              <a:rPr lang="en-US"/>
              <a:t>Intro:  Background and description of current responsibilities as Mystic Valley Tobacco Prevention Program Manager</a:t>
            </a:r>
          </a:p>
          <a:p>
            <a:r>
              <a:rPr lang="en-US"/>
              <a:t> </a:t>
            </a:r>
          </a:p>
          <a:p>
            <a:r>
              <a:rPr lang="en-US"/>
              <a:t>The Feds:  Did they drop the ball on graphic packaging, menthol cig ban, and e-cig flavor ban?</a:t>
            </a:r>
          </a:p>
          <a:p>
            <a:r>
              <a:rPr lang="en-US"/>
              <a:t> </a:t>
            </a:r>
          </a:p>
          <a:p>
            <a:r>
              <a:rPr lang="en-US"/>
              <a:t>Massachusetts State Tobacco Law:  What’s legal and illegal in Massachusetts?</a:t>
            </a:r>
          </a:p>
          <a:p>
            <a:r>
              <a:rPr lang="en-US"/>
              <a:t> </a:t>
            </a:r>
          </a:p>
          <a:p>
            <a:r>
              <a:rPr lang="en-US"/>
              <a:t>Local Board of Health regulation landscape:  Who leads the way in public health policy?</a:t>
            </a:r>
          </a:p>
          <a:p>
            <a:r>
              <a:rPr lang="en-US"/>
              <a:t> </a:t>
            </a:r>
          </a:p>
          <a:p>
            <a:r>
              <a:rPr lang="en-US"/>
              <a:t>Tobacco Enforcement:  </a:t>
            </a:r>
          </a:p>
          <a:p>
            <a:r>
              <a:rPr lang="en-US"/>
              <a:t>.  Retail store inspections </a:t>
            </a:r>
          </a:p>
          <a:p>
            <a:r>
              <a:rPr lang="en-US"/>
              <a:t>.  Youth compliance checks</a:t>
            </a:r>
          </a:p>
          <a:p>
            <a:r>
              <a:rPr lang="en-US"/>
              <a:t> </a:t>
            </a:r>
          </a:p>
          <a:p>
            <a:r>
              <a:rPr lang="en-US"/>
              <a:t>Public Health Policy:  </a:t>
            </a:r>
          </a:p>
          <a:p>
            <a:r>
              <a:rPr lang="en-US"/>
              <a:t>            .  Smoke-free Workplace Law</a:t>
            </a:r>
          </a:p>
          <a:p>
            <a:r>
              <a:rPr lang="en-US"/>
              <a:t>            .  Smoke-free Housing</a:t>
            </a:r>
          </a:p>
          <a:p>
            <a:r>
              <a:rPr lang="en-US"/>
              <a:t>            .  Tobacco Sales Regulations</a:t>
            </a:r>
          </a:p>
          <a:p>
            <a:r>
              <a:rPr lang="en-US"/>
              <a:t> </a:t>
            </a:r>
          </a:p>
          <a:p>
            <a:r>
              <a:rPr lang="en-US"/>
              <a:t>From cigarettes to nicotine pouches – harm comparison</a:t>
            </a:r>
          </a:p>
          <a:p>
            <a:r>
              <a:rPr lang="en-US"/>
              <a:t>            .  Conventional tobacco products:  What we already know.</a:t>
            </a:r>
          </a:p>
          <a:p>
            <a:r>
              <a:rPr lang="en-US"/>
              <a:t>            .  E-cigarettes (vapes):  Are they really a safer alternative?</a:t>
            </a:r>
          </a:p>
          <a:p>
            <a:r>
              <a:rPr lang="en-US"/>
              <a:t>            .  Nicotine pouches:  Recent FDA approval of Zyn – is this designation misleading?</a:t>
            </a:r>
          </a:p>
          <a:p>
            <a:r>
              <a:rPr lang="en-US"/>
              <a:t> </a:t>
            </a:r>
          </a:p>
          <a:p>
            <a:r>
              <a:rPr lang="en-US"/>
              <a:t>What’s next?</a:t>
            </a:r>
          </a:p>
          <a:p>
            <a:r>
              <a:rPr lang="en-US"/>
              <a:t>            .  The Tobacco End-Game – is there a Tobacco End-Game?</a:t>
            </a:r>
          </a:p>
          <a:p>
            <a:r>
              <a:rPr lang="en-US"/>
              <a:t>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8CA9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 descr="Abstract Minimalist Dots Shapes"/>
          <p:cNvSpPr/>
          <p:nvPr/>
        </p:nvSpPr>
        <p:spPr>
          <a:xfrm>
            <a:off x="1981200" y="-940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 descr="Abstract Minimalist Lined Arch Shape"/>
          <p:cNvSpPr/>
          <p:nvPr/>
        </p:nvSpPr>
        <p:spPr>
          <a:xfrm rot="-10800000">
            <a:off x="5623560" y="7673106"/>
            <a:ext cx="3422956" cy="2613894"/>
          </a:xfrm>
          <a:custGeom>
            <a:avLst/>
            <a:gdLst/>
            <a:ahLst/>
            <a:cxnLst/>
            <a:rect l="l" t="t" r="r" b="b"/>
            <a:pathLst>
              <a:path w="3422956" h="2613894">
                <a:moveTo>
                  <a:pt x="0" y="0"/>
                </a:moveTo>
                <a:lnTo>
                  <a:pt x="3422956" y="0"/>
                </a:lnTo>
                <a:lnTo>
                  <a:pt x="3422956" y="2613894"/>
                </a:lnTo>
                <a:lnTo>
                  <a:pt x="0" y="2613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3859684" y="-391894"/>
            <a:ext cx="10411065" cy="11070787"/>
          </a:xfrm>
          <a:prstGeom prst="rect">
            <a:avLst/>
          </a:prstGeom>
          <a:solidFill>
            <a:srgbClr val="728F92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5238576" y="2056327"/>
            <a:ext cx="7810847" cy="6174345"/>
            <a:chOff x="0" y="0"/>
            <a:chExt cx="10414463" cy="8232460"/>
          </a:xfrm>
        </p:grpSpPr>
        <p:sp>
          <p:nvSpPr>
            <p:cNvPr id="9" name="TextBox 9"/>
            <p:cNvSpPr txBox="1"/>
            <p:nvPr/>
          </p:nvSpPr>
          <p:spPr>
            <a:xfrm>
              <a:off x="0" y="-38100"/>
              <a:ext cx="10414463" cy="73247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259"/>
                </a:lnSpc>
              </a:pPr>
              <a:r>
                <a:rPr lang="en-US" sz="8903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BIG TOBACCO IS AT IT AGAIN</a:t>
              </a:r>
            </a:p>
            <a:p>
              <a:pPr marL="0" lvl="0" indent="0" algn="ctr">
                <a:lnSpc>
                  <a:spcPts val="7076"/>
                </a:lnSpc>
              </a:pPr>
              <a:r>
                <a:rPr lang="en-US" sz="6804" b="1">
                  <a:solidFill>
                    <a:srgbClr val="FFFFFF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(AND WHY WE NEED NFG)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7666040"/>
              <a:ext cx="10414463" cy="5664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59"/>
                </a:lnSpc>
              </a:pPr>
              <a:r>
                <a:rPr lang="en-US" sz="2399" i="1">
                  <a:solidFill>
                    <a:srgbClr val="FFFFFF"/>
                  </a:solidFill>
                  <a:latin typeface="Avenir Italics"/>
                  <a:ea typeface="Avenir Italics"/>
                  <a:cs typeface="Avenir Italics"/>
                  <a:sym typeface="Avenir Italics"/>
                </a:rPr>
                <a:t>Maureen Buzby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28890" y="7447324"/>
            <a:ext cx="5500090" cy="2266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250"/>
              </a:lnSpc>
            </a:pPr>
            <a:r>
              <a:rPr lang="en-US" sz="75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TABLE OF</a:t>
            </a:r>
          </a:p>
          <a:p>
            <a:pPr algn="r">
              <a:lnSpc>
                <a:spcPts val="8250"/>
              </a:lnSpc>
            </a:pPr>
            <a:r>
              <a:rPr lang="en-US" sz="75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CONTENT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600244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01.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122231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67112" y="1903458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INTROCUTION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67112" y="3425444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THE FEBS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644218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67112" y="4947431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MA STATE TOBACCO LAW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6166205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04.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67112" y="6204305"/>
            <a:ext cx="6726444" cy="1054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LOCAL BOARD OF HEALTH RELAGUALTIONS</a:t>
            </a:r>
          </a:p>
        </p:txBody>
      </p:sp>
      <p:sp>
        <p:nvSpPr>
          <p:cNvPr id="11" name="Freeform 11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9990478" y="1600244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05.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90478" y="3122231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06.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928890" y="1903458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TOBACCO ENFORCEMENT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928890" y="3425444"/>
            <a:ext cx="6726444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PUBLIC HEALTH POLICY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90478" y="4644218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07.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59210" y="4354509"/>
            <a:ext cx="6726444" cy="1539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FROM CIGARETTES TO NICOTINE POUCHES – HARM COMPARISON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90478" y="6166205"/>
            <a:ext cx="1938412" cy="1136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0"/>
              </a:lnSpc>
            </a:pPr>
            <a:r>
              <a:rPr lang="en-US" sz="7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08.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928890" y="6469418"/>
            <a:ext cx="6726444" cy="1054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50"/>
              </a:lnSpc>
            </a:pPr>
            <a:r>
              <a:rPr lang="en-US" sz="3500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WHAT NEXT?</a:t>
            </a:r>
          </a:p>
          <a:p>
            <a:pPr algn="l">
              <a:lnSpc>
                <a:spcPts val="3850"/>
              </a:lnSpc>
            </a:pPr>
            <a:endParaRPr lang="en-US" sz="3500" b="1">
              <a:solidFill>
                <a:srgbClr val="737373"/>
              </a:solidFill>
              <a:latin typeface="Avenir Bold"/>
              <a:ea typeface="Avenir Bold"/>
              <a:cs typeface="Avenir Bold"/>
              <a:sym typeface="Avenir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A9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56322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0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3"/>
                </a:lnTo>
                <a:lnTo>
                  <a:pt x="0" y="3133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505858" y="3735052"/>
            <a:ext cx="11276283" cy="182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1"/>
              </a:lnSpc>
            </a:pPr>
            <a:r>
              <a:rPr lang="en-US" sz="11301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INTRODUCTION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82001" y="5526402"/>
            <a:ext cx="13123998" cy="1113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0"/>
              </a:lnSpc>
            </a:pPr>
            <a:r>
              <a:rPr lang="en-US" sz="37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What does the Mystic Valley Tobacco Prevention Program Manager do?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Minimalist Dots Shapes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396193" y="3233074"/>
            <a:ext cx="12741423" cy="3820852"/>
            <a:chOff x="0" y="0"/>
            <a:chExt cx="16988563" cy="5094470"/>
          </a:xfrm>
        </p:grpSpPr>
        <p:sp>
          <p:nvSpPr>
            <p:cNvPr id="4" name="TextBox 4"/>
            <p:cNvSpPr txBox="1"/>
            <p:nvPr/>
          </p:nvSpPr>
          <p:spPr>
            <a:xfrm>
              <a:off x="0" y="2967219"/>
              <a:ext cx="16988563" cy="21272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499">
                  <a:solidFill>
                    <a:srgbClr val="737373"/>
                  </a:solidFill>
                  <a:latin typeface="Avenir"/>
                  <a:ea typeface="Avenir"/>
                  <a:cs typeface="Avenir"/>
                  <a:sym typeface="Avenir"/>
                </a:rPr>
                <a:t>Did they drop the ball on graphic packaging, menthol cig ban, and e-cig flavor ban?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6988563" cy="2242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099"/>
                </a:lnSpc>
              </a:pPr>
              <a:r>
                <a:rPr lang="en-US" sz="11099" b="1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THE FEDS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266626" y="3777249"/>
            <a:ext cx="1367991" cy="2732501"/>
          </a:xfrm>
          <a:custGeom>
            <a:avLst/>
            <a:gdLst/>
            <a:ahLst/>
            <a:cxnLst/>
            <a:rect l="l" t="t" r="r" b="b"/>
            <a:pathLst>
              <a:path w="1367991" h="2732501">
                <a:moveTo>
                  <a:pt x="0" y="0"/>
                </a:moveTo>
                <a:lnTo>
                  <a:pt x="1367991" y="0"/>
                </a:lnTo>
                <a:lnTo>
                  <a:pt x="1367991" y="2732502"/>
                </a:lnTo>
                <a:lnTo>
                  <a:pt x="0" y="273250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Minimalist Dots Shapes"/>
          <p:cNvSpPr/>
          <p:nvPr/>
        </p:nvSpPr>
        <p:spPr>
          <a:xfrm>
            <a:off x="13156322" y="8041552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 descr="Abstract Minimalist Lined Arch Shape"/>
          <p:cNvSpPr/>
          <p:nvPr/>
        </p:nvSpPr>
        <p:spPr>
          <a:xfrm>
            <a:off x="1028700" y="-160719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4"/>
                </a:lnTo>
                <a:lnTo>
                  <a:pt x="0" y="3133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>
            <a:off x="2810039" y="1848664"/>
            <a:ext cx="5651799" cy="7135402"/>
          </a:xfrm>
          <a:prstGeom prst="rect">
            <a:avLst/>
          </a:prstGeom>
          <a:solidFill>
            <a:srgbClr val="A0B0B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2264309" y="1302934"/>
            <a:ext cx="5651799" cy="7135402"/>
          </a:xfrm>
          <a:prstGeom prst="rect">
            <a:avLst/>
          </a:prstGeom>
          <a:solidFill>
            <a:srgbClr val="D7E7E9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AutoShape 6"/>
          <p:cNvSpPr/>
          <p:nvPr/>
        </p:nvSpPr>
        <p:spPr>
          <a:xfrm>
            <a:off x="10371891" y="1848664"/>
            <a:ext cx="5651799" cy="7135402"/>
          </a:xfrm>
          <a:prstGeom prst="rect">
            <a:avLst/>
          </a:prstGeom>
          <a:solidFill>
            <a:srgbClr val="A0B0B2">
              <a:alpha val="97647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9826162" y="1302934"/>
            <a:ext cx="5651799" cy="7135402"/>
          </a:xfrm>
          <a:prstGeom prst="rect">
            <a:avLst/>
          </a:prstGeom>
          <a:solidFill>
            <a:srgbClr val="D7E7E9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3045866" y="2697545"/>
            <a:ext cx="4088685" cy="4346181"/>
            <a:chOff x="0" y="0"/>
            <a:chExt cx="5451580" cy="5794908"/>
          </a:xfrm>
        </p:grpSpPr>
        <p:sp>
          <p:nvSpPr>
            <p:cNvPr id="9" name="TextBox 9"/>
            <p:cNvSpPr txBox="1"/>
            <p:nvPr/>
          </p:nvSpPr>
          <p:spPr>
            <a:xfrm>
              <a:off x="0" y="-95250"/>
              <a:ext cx="5451580" cy="28765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20"/>
                </a:lnSpc>
              </a:pPr>
              <a:r>
                <a:rPr lang="en-US" sz="4600" b="1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MA STATE TOBACCO LAW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29776" y="3048515"/>
              <a:ext cx="4392029" cy="2746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49"/>
                </a:lnSpc>
              </a:pPr>
              <a:r>
                <a:rPr lang="en-US" sz="3468" b="1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What’s legal and illegal in Massachusetts?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40756" y="2483232"/>
            <a:ext cx="3822611" cy="4774806"/>
            <a:chOff x="0" y="0"/>
            <a:chExt cx="5096814" cy="6366408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76200"/>
              <a:ext cx="5096814" cy="3429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951"/>
                </a:lnSpc>
              </a:pPr>
              <a:r>
                <a:rPr lang="en-US" sz="4125" b="1">
                  <a:solidFill>
                    <a:srgbClr val="8CA9AD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LOCAL BOARD OF HEALTH REGULATION LANDSCAPE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95300" y="3620015"/>
              <a:ext cx="4106215" cy="2746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549"/>
                </a:lnSpc>
              </a:pPr>
              <a:r>
                <a:rPr lang="en-US" sz="3468" b="1">
                  <a:solidFill>
                    <a:srgbClr val="737373"/>
                  </a:solidFill>
                  <a:latin typeface="Avenir Bold"/>
                  <a:ea typeface="Avenir Bold"/>
                  <a:cs typeface="Avenir Bold"/>
                  <a:sym typeface="Avenir Bold"/>
                </a:rPr>
                <a:t>Who leads the way in public health policy?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56322" y="8041552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28700" y="-160719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0"/>
                </a:moveTo>
                <a:lnTo>
                  <a:pt x="4102978" y="0"/>
                </a:lnTo>
                <a:lnTo>
                  <a:pt x="4102978" y="3133184"/>
                </a:lnTo>
                <a:lnTo>
                  <a:pt x="0" y="31331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872832" y="4550590"/>
            <a:ext cx="6726444" cy="1819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60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PUBLIC HEALTH POLICY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93100" y="1156922"/>
            <a:ext cx="6726444" cy="191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40"/>
              </a:lnSpc>
            </a:pPr>
            <a:r>
              <a:rPr lang="en-US" sz="6400" b="1">
                <a:solidFill>
                  <a:srgbClr val="8CA9AD"/>
                </a:solidFill>
                <a:latin typeface="Avenir Bold"/>
                <a:ea typeface="Avenir Bold"/>
                <a:cs typeface="Avenir Bold"/>
                <a:sym typeface="Avenir Bold"/>
              </a:rPr>
              <a:t>TOBACCO ENFORCEMENT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28108" y="6561461"/>
            <a:ext cx="7815892" cy="1902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Smoke-free Workplace Law</a:t>
            </a:r>
          </a:p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Smoke-free Housing</a:t>
            </a:r>
          </a:p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 Tobacco Sales Regulations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62269" y="3418942"/>
            <a:ext cx="6988105" cy="1302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 Retail store inspections</a:t>
            </a:r>
          </a:p>
          <a:p>
            <a:pPr algn="ctr">
              <a:lnSpc>
                <a:spcPts val="4730"/>
              </a:lnSpc>
            </a:pPr>
            <a:r>
              <a:rPr lang="en-US" sz="4300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Youth compliance checks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 descr="Abstract Minimalist Dots Shapes"/>
          <p:cNvSpPr/>
          <p:nvPr/>
        </p:nvSpPr>
        <p:spPr>
          <a:xfrm>
            <a:off x="2417556" y="9164276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9" y="0"/>
                </a:lnTo>
                <a:lnTo>
                  <a:pt x="4102979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893341" y="1115100"/>
            <a:ext cx="14501319" cy="2344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78"/>
              </a:lnSpc>
            </a:pPr>
            <a:r>
              <a:rPr lang="en-US" sz="8075" b="1">
                <a:solidFill>
                  <a:srgbClr val="737373"/>
                </a:solidFill>
                <a:latin typeface="Avenir Bold"/>
                <a:ea typeface="Avenir Bold"/>
                <a:cs typeface="Avenir Bold"/>
                <a:sym typeface="Avenir Bold"/>
              </a:rPr>
              <a:t>From cigarettes to nicotine pouches – harm comparison</a:t>
            </a:r>
          </a:p>
        </p:txBody>
      </p:sp>
      <p:sp>
        <p:nvSpPr>
          <p:cNvPr id="4" name="AutoShape 4"/>
          <p:cNvSpPr/>
          <p:nvPr/>
        </p:nvSpPr>
        <p:spPr>
          <a:xfrm>
            <a:off x="1893341" y="4303167"/>
            <a:ext cx="14501319" cy="0"/>
          </a:xfrm>
          <a:prstGeom prst="line">
            <a:avLst/>
          </a:prstGeom>
          <a:ln w="38100" cap="flat">
            <a:solidFill>
              <a:srgbClr val="A0B0B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7359539" y="5369996"/>
            <a:ext cx="3568923" cy="313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15"/>
              </a:lnSpc>
            </a:pPr>
            <a:r>
              <a:rPr lang="en-US" sz="4013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E-cigarettes (vapes): Are they really a safer alternative?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25737" y="4760396"/>
            <a:ext cx="3568923" cy="435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15"/>
              </a:lnSpc>
            </a:pPr>
            <a:r>
              <a:rPr lang="en-US" sz="4013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Nicotine pouches: Recent FDA approval of Zyn – is this designation misleading?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93341" y="5369996"/>
            <a:ext cx="3568923" cy="3133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15"/>
              </a:lnSpc>
            </a:pPr>
            <a:r>
              <a:rPr lang="en-US" sz="4013">
                <a:solidFill>
                  <a:srgbClr val="737373"/>
                </a:solidFill>
                <a:latin typeface="Avenir"/>
                <a:ea typeface="Avenir"/>
                <a:cs typeface="Avenir"/>
                <a:sym typeface="Avenir"/>
              </a:rPr>
              <a:t>Conventional tobacco products: What we already know.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CA9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22482" y="2120900"/>
            <a:ext cx="14643036" cy="6028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40"/>
              </a:lnSpc>
            </a:pPr>
            <a:r>
              <a:rPr lang="en-US" sz="104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THE TOBACCO END-GAME -  </a:t>
            </a:r>
          </a:p>
          <a:p>
            <a:pPr algn="ctr">
              <a:lnSpc>
                <a:spcPts val="11440"/>
              </a:lnSpc>
            </a:pPr>
            <a:r>
              <a:rPr lang="en-US" sz="104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IS THERE A TOBACCO END-GAME?</a:t>
            </a:r>
          </a:p>
        </p:txBody>
      </p:sp>
      <p:sp>
        <p:nvSpPr>
          <p:cNvPr id="3" name="Freeform 3"/>
          <p:cNvSpPr/>
          <p:nvPr/>
        </p:nvSpPr>
        <p:spPr>
          <a:xfrm>
            <a:off x="1028700" y="-11227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flipV="1">
            <a:off x="13156322" y="7153817"/>
            <a:ext cx="4102978" cy="3133183"/>
          </a:xfrm>
          <a:custGeom>
            <a:avLst/>
            <a:gdLst/>
            <a:ahLst/>
            <a:cxnLst/>
            <a:rect l="l" t="t" r="r" b="b"/>
            <a:pathLst>
              <a:path w="4102978" h="3133183">
                <a:moveTo>
                  <a:pt x="0" y="3133183"/>
                </a:moveTo>
                <a:lnTo>
                  <a:pt x="4102978" y="3133183"/>
                </a:lnTo>
                <a:lnTo>
                  <a:pt x="4102978" y="0"/>
                </a:lnTo>
                <a:lnTo>
                  <a:pt x="0" y="0"/>
                </a:lnTo>
                <a:lnTo>
                  <a:pt x="0" y="313318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22896" y="0"/>
                  </a:moveTo>
                  <a:lnTo>
                    <a:pt x="4251830" y="0"/>
                  </a:lnTo>
                  <a:cubicBezTo>
                    <a:pt x="4264475" y="0"/>
                    <a:pt x="4274726" y="10251"/>
                    <a:pt x="4274726" y="22896"/>
                  </a:cubicBezTo>
                  <a:lnTo>
                    <a:pt x="4274726" y="2144571"/>
                  </a:lnTo>
                  <a:cubicBezTo>
                    <a:pt x="4274726" y="2150643"/>
                    <a:pt x="4272314" y="2156467"/>
                    <a:pt x="4268020" y="2160761"/>
                  </a:cubicBezTo>
                  <a:cubicBezTo>
                    <a:pt x="4263726" y="2165054"/>
                    <a:pt x="4257903" y="2167467"/>
                    <a:pt x="4251830" y="2167467"/>
                  </a:cubicBezTo>
                  <a:lnTo>
                    <a:pt x="22896" y="2167467"/>
                  </a:lnTo>
                  <a:cubicBezTo>
                    <a:pt x="16823" y="2167467"/>
                    <a:pt x="11000" y="2165054"/>
                    <a:pt x="6706" y="2160761"/>
                  </a:cubicBezTo>
                  <a:cubicBezTo>
                    <a:pt x="2412" y="2156467"/>
                    <a:pt x="0" y="2150643"/>
                    <a:pt x="0" y="2144571"/>
                  </a:cubicBezTo>
                  <a:lnTo>
                    <a:pt x="0" y="22896"/>
                  </a:lnTo>
                  <a:cubicBezTo>
                    <a:pt x="0" y="16823"/>
                    <a:pt x="2412" y="11000"/>
                    <a:pt x="6706" y="6706"/>
                  </a:cubicBezTo>
                  <a:cubicBezTo>
                    <a:pt x="11000" y="2412"/>
                    <a:pt x="16823" y="0"/>
                    <a:pt x="22896" y="0"/>
                  </a:cubicBezTo>
                  <a:close/>
                </a:path>
              </a:pathLst>
            </a:custGeom>
            <a:solidFill>
              <a:srgbClr val="8CA9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74726" cy="22055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981200" y="-94024"/>
            <a:ext cx="4102978" cy="2245448"/>
          </a:xfrm>
          <a:custGeom>
            <a:avLst/>
            <a:gdLst/>
            <a:ahLst/>
            <a:cxnLst/>
            <a:rect l="l" t="t" r="r" b="b"/>
            <a:pathLst>
              <a:path w="4102978" h="2245448">
                <a:moveTo>
                  <a:pt x="0" y="0"/>
                </a:moveTo>
                <a:lnTo>
                  <a:pt x="4102978" y="0"/>
                </a:lnTo>
                <a:lnTo>
                  <a:pt x="4102978" y="2245448"/>
                </a:lnTo>
                <a:lnTo>
                  <a:pt x="0" y="2245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981200" y="6267450"/>
            <a:ext cx="2880360" cy="4114800"/>
          </a:xfrm>
          <a:custGeom>
            <a:avLst/>
            <a:gdLst/>
            <a:ahLst/>
            <a:cxnLst/>
            <a:rect l="l" t="t" r="r" b="b"/>
            <a:pathLst>
              <a:path w="2880360" h="4114800">
                <a:moveTo>
                  <a:pt x="0" y="0"/>
                </a:moveTo>
                <a:lnTo>
                  <a:pt x="2880360" y="0"/>
                </a:lnTo>
                <a:lnTo>
                  <a:pt x="288036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4245946" y="2882894"/>
            <a:ext cx="10620170" cy="1908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2500"/>
              </a:lnSpc>
            </a:pPr>
            <a:r>
              <a:rPr lang="en-US" sz="12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THANK YOU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0916" y="4752969"/>
            <a:ext cx="7315200" cy="568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50"/>
              </a:lnSpc>
            </a:pPr>
            <a:r>
              <a:rPr lang="en-US" sz="3500" b="1">
                <a:solidFill>
                  <a:srgbClr val="FFFFFF"/>
                </a:solidFill>
                <a:latin typeface="Avenir Bold"/>
                <a:ea typeface="Avenir Bold"/>
                <a:cs typeface="Avenir Bold"/>
                <a:sym typeface="Avenir Bold"/>
              </a:rPr>
              <a:t>Do you have any question?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44000" y="5854700"/>
            <a:ext cx="5722116" cy="1054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850"/>
              </a:lnSpc>
            </a:pPr>
            <a:r>
              <a:rPr lang="en-US" sz="35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Maureen Buzby</a:t>
            </a:r>
          </a:p>
          <a:p>
            <a:pPr algn="r">
              <a:lnSpc>
                <a:spcPts val="3850"/>
              </a:lnSpc>
            </a:pPr>
            <a:r>
              <a:rPr lang="en-US" sz="35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mbuzby@cityofmelrose.org</a:t>
            </a:r>
          </a:p>
        </p:txBody>
      </p:sp>
      <p:sp>
        <p:nvSpPr>
          <p:cNvPr id="10" name="Freeform 10"/>
          <p:cNvSpPr/>
          <p:nvPr/>
        </p:nvSpPr>
        <p:spPr>
          <a:xfrm rot="-10800000">
            <a:off x="5623560" y="7673106"/>
            <a:ext cx="3422956" cy="2613894"/>
          </a:xfrm>
          <a:custGeom>
            <a:avLst/>
            <a:gdLst/>
            <a:ahLst/>
            <a:cxnLst/>
            <a:rect l="l" t="t" r="r" b="b"/>
            <a:pathLst>
              <a:path w="3422956" h="2613894">
                <a:moveTo>
                  <a:pt x="0" y="0"/>
                </a:moveTo>
                <a:lnTo>
                  <a:pt x="3422956" y="0"/>
                </a:lnTo>
                <a:lnTo>
                  <a:pt x="3422956" y="2613894"/>
                </a:lnTo>
                <a:lnTo>
                  <a:pt x="0" y="26138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388</Words>
  <Application>Microsoft Office PowerPoint</Application>
  <PresentationFormat>Custom</PresentationFormat>
  <Paragraphs>75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Avenir</vt:lpstr>
      <vt:lpstr>Calibri</vt:lpstr>
      <vt:lpstr>Avenir Bold</vt:lpstr>
      <vt:lpstr>Avenir Italics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Big Tobacco Is At It Again (and why we need NFG)</dc:title>
  <cp:lastModifiedBy>Hatchouel, Emily</cp:lastModifiedBy>
  <cp:revision>1</cp:revision>
  <dcterms:created xsi:type="dcterms:W3CDTF">2006-08-16T00:00:00Z</dcterms:created>
  <dcterms:modified xsi:type="dcterms:W3CDTF">2025-01-23T15:44:50Z</dcterms:modified>
  <dc:identifier>DAGdBq7ihII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4-bc88714345d2_Enabled">
    <vt:lpwstr>true</vt:lpwstr>
  </property>
  <property fmtid="{D5CDD505-2E9C-101B-9397-08002B2CF9AE}" pid="3" name="MSIP_Label_defa4170-0d19-0005-0004-bc88714345d2_SetDate">
    <vt:lpwstr>2025-01-23T15:44:22Z</vt:lpwstr>
  </property>
  <property fmtid="{D5CDD505-2E9C-101B-9397-08002B2CF9AE}" pid="4" name="MSIP_Label_defa4170-0d19-0005-0004-bc88714345d2_Method">
    <vt:lpwstr>Standard</vt:lpwstr>
  </property>
  <property fmtid="{D5CDD505-2E9C-101B-9397-08002B2CF9AE}" pid="5" name="MSIP_Label_defa4170-0d19-0005-0004-bc88714345d2_Name">
    <vt:lpwstr>defa4170-0d19-0005-0004-bc88714345d2</vt:lpwstr>
  </property>
  <property fmtid="{D5CDD505-2E9C-101B-9397-08002B2CF9AE}" pid="6" name="MSIP_Label_defa4170-0d19-0005-0004-bc88714345d2_SiteId">
    <vt:lpwstr>e1070ce9-1cda-42ac-929a-d496f6f85b69</vt:lpwstr>
  </property>
  <property fmtid="{D5CDD505-2E9C-101B-9397-08002B2CF9AE}" pid="7" name="MSIP_Label_defa4170-0d19-0005-0004-bc88714345d2_ActionId">
    <vt:lpwstr>8de73319-ddac-45ca-9a56-1dbd5673b4dc</vt:lpwstr>
  </property>
  <property fmtid="{D5CDD505-2E9C-101B-9397-08002B2CF9AE}" pid="8" name="MSIP_Label_defa4170-0d19-0005-0004-bc88714345d2_ContentBits">
    <vt:lpwstr>0</vt:lpwstr>
  </property>
</Properties>
</file>