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04" r:id="rId2"/>
  </p:sldMasterIdLst>
  <p:notesMasterIdLst>
    <p:notesMasterId r:id="rId24"/>
  </p:notesMasterIdLst>
  <p:sldIdLst>
    <p:sldId id="294" r:id="rId3"/>
    <p:sldId id="440" r:id="rId4"/>
    <p:sldId id="439" r:id="rId5"/>
    <p:sldId id="442" r:id="rId6"/>
    <p:sldId id="441" r:id="rId7"/>
    <p:sldId id="443" r:id="rId8"/>
    <p:sldId id="450" r:id="rId9"/>
    <p:sldId id="445" r:id="rId10"/>
    <p:sldId id="448" r:id="rId11"/>
    <p:sldId id="451" r:id="rId12"/>
    <p:sldId id="433" r:id="rId13"/>
    <p:sldId id="452" r:id="rId14"/>
    <p:sldId id="446" r:id="rId15"/>
    <p:sldId id="455" r:id="rId16"/>
    <p:sldId id="456" r:id="rId17"/>
    <p:sldId id="453" r:id="rId18"/>
    <p:sldId id="449" r:id="rId19"/>
    <p:sldId id="457" r:id="rId20"/>
    <p:sldId id="454" r:id="rId21"/>
    <p:sldId id="447" r:id="rId22"/>
    <p:sldId id="444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5D8"/>
    <a:srgbClr val="416DE4"/>
    <a:srgbClr val="EFF2C6"/>
    <a:srgbClr val="D54F19"/>
    <a:srgbClr val="04171A"/>
    <a:srgbClr val="ED9DAE"/>
    <a:srgbClr val="D87AA9"/>
    <a:srgbClr val="226D97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47" autoAdjust="0"/>
    <p:restoredTop sz="77273" autoAdjust="0"/>
  </p:normalViewPr>
  <p:slideViewPr>
    <p:cSldViewPr>
      <p:cViewPr varScale="1">
        <p:scale>
          <a:sx n="79" d="100"/>
          <a:sy n="79" d="100"/>
        </p:scale>
        <p:origin x="1722" y="3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42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0D52603-660E-4E6C-8B89-8C98FE996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020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762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3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50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[</a:t>
            </a:r>
            <a:r>
              <a:rPr lang="en-US" sz="1000" dirty="0" err="1"/>
              <a:t>Hitchman</a:t>
            </a:r>
            <a:r>
              <a:rPr lang="en-US" sz="1000" dirty="0"/>
              <a:t> et al 2016 https://www.ncbi.nlm.nih.gov/pmc/articles/PMC5690267] </a:t>
            </a:r>
            <a:br>
              <a:rPr lang="en-US" sz="1000" dirty="0"/>
            </a:br>
            <a:r>
              <a:rPr lang="en-US" dirty="0"/>
              <a:t>80% of small retailers in England believe the footfall myth, but</a:t>
            </a:r>
          </a:p>
          <a:p>
            <a:r>
              <a:rPr lang="en-US" sz="800" dirty="0"/>
              <a:t>[Wood &amp; Gazey 2021 https://tobaccocontrol.bmj.com/content/tobaccocontrol/early/2021/04/07/tobaccocontrol-2020-056310.full.pdf</a:t>
            </a:r>
            <a:r>
              <a:rPr lang="en-US" dirty="0"/>
              <a:t>] </a:t>
            </a:r>
            <a:br>
              <a:rPr lang="en-US" dirty="0"/>
            </a:br>
            <a:r>
              <a:rPr lang="en-US" dirty="0"/>
              <a:t>in WA found only 3% of customers of small tobacco retailers visited to buy tobacco products!</a:t>
            </a:r>
          </a:p>
          <a:p>
            <a:endParaRPr lang="en-US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95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53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Tobacco industry attempts to liken TFG to alcohol prohibition are a red herring – TFG is not an overnight prohibition, and alcohol is very different from tobacco.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A more accurate model is that, early last century, both Japanese Formosa and British Ceylon introduced a similar measure to eradicate widespread opium smoking (highly addictive, like tobacco with which it was often mixed).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They allowed existing addicts to continue (no cold turkey), but denied sales to those not addicted prior to the law change.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04BE3-F8E6-144D-AE0E-E4F92856DC5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8399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16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D52603-660E-4E6C-8B89-8C98FE996EE0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6CA26-E6BB-4A41-B9EE-CEB312F04EA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993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4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AU" dirty="0"/>
              <a:t>Seat belt</a:t>
            </a:r>
            <a:r>
              <a:rPr lang="en-AU" baseline="0" dirty="0"/>
              <a:t> legislation is one example of a law that has guided social norms.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C0F4439-7B86-4B0E-9976-B53C501B4165}" type="slidenum">
              <a:rPr lang="en-SG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SG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29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33F03-D7C1-497F-8511-AAB8918CB6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80276-C286-41A1-B31D-094F990F6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A3313-D27C-4187-82BA-28860BE0A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0C3B-5F7E-43BD-94BC-61F62A775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82A45-B1CB-4408-99C4-A8AA3E982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C8981-79AD-4840-8518-1AA76F38E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19D16-535A-41C2-A251-70CC55C374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11F74-2E20-4932-96D9-0A0571C6AE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24169-35BD-43BD-B666-247BBFA672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F1E7F-49B8-4CA7-9543-52B927EE9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F8F66-00F3-4311-B7F5-A3AB1A928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Tm="3645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3600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0000" y="1440000"/>
            <a:ext cx="3600000" cy="4680000"/>
          </a:xfrm>
        </p:spPr>
        <p:txBody>
          <a:bodyPr vert="horz" lIns="0" tIns="0" rIns="0" bIns="0" rtlCol="0">
            <a:no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>
              <a:defRPr lang="en-AU" noProof="0" dirty="0"/>
            </a:lvl5pPr>
          </a:lstStyle>
          <a:p>
            <a:pPr lvl="0">
              <a:lnSpc>
                <a:spcPct val="100000"/>
              </a:lnSpc>
            </a:pPr>
            <a:r>
              <a:rPr lang="en-AU" noProof="0" dirty="0"/>
              <a:t>Click to add text</a:t>
            </a:r>
          </a:p>
          <a:p>
            <a:pPr lvl="1">
              <a:lnSpc>
                <a:spcPct val="100000"/>
              </a:lnSpc>
            </a:pPr>
            <a:r>
              <a:rPr lang="en-AU" noProof="0" dirty="0"/>
              <a:t>Second level</a:t>
            </a:r>
          </a:p>
          <a:p>
            <a:pPr lvl="2">
              <a:lnSpc>
                <a:spcPct val="100000"/>
              </a:lnSpc>
            </a:pPr>
            <a:r>
              <a:rPr lang="en-AU" noProof="0" dirty="0"/>
              <a:t>Third level</a:t>
            </a:r>
          </a:p>
          <a:p>
            <a:pPr lvl="3">
              <a:lnSpc>
                <a:spcPct val="100000"/>
              </a:lnSpc>
            </a:pPr>
            <a:r>
              <a:rPr lang="en-AU" noProof="0" dirty="0"/>
              <a:t>Fourth level</a:t>
            </a:r>
          </a:p>
          <a:p>
            <a:pPr lvl="4">
              <a:lnSpc>
                <a:spcPct val="100000"/>
              </a:lnSpc>
            </a:pPr>
            <a:r>
              <a:rPr lang="en-AU" noProof="0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506102-D0D1-4800-BD34-F97A3394E14F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4751462" y="540000"/>
            <a:ext cx="3852000" cy="2736000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table, chart or diagram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23" hasCustomPrompt="1"/>
          </p:nvPr>
        </p:nvSpPr>
        <p:spPr>
          <a:xfrm>
            <a:off x="4751462" y="3384000"/>
            <a:ext cx="3852000" cy="2736000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table, chart or diagram</a:t>
            </a:r>
          </a:p>
        </p:txBody>
      </p:sp>
    </p:spTree>
    <p:extLst>
      <p:ext uri="{BB962C8B-B14F-4D97-AF65-F5344CB8AC3E}">
        <p14:creationId xmlns:p14="http://schemas.microsoft.com/office/powerpoint/2010/main" val="1481677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2_Title o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0261" y="3999324"/>
            <a:ext cx="2628000" cy="1739489"/>
          </a:xfr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noProof="0" dirty="0"/>
              <a:t>Click to add subtitle</a:t>
            </a:r>
          </a:p>
        </p:txBody>
      </p:sp>
      <p:pic>
        <p:nvPicPr>
          <p:cNvPr id="1026" name="Picture 2" descr="C:\Users\trudis0\Desktop\IMAS_UTAS_lockup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021288"/>
            <a:ext cx="3240360" cy="41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9513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0261" y="540000"/>
            <a:ext cx="4671864" cy="1304824"/>
          </a:xfrm>
        </p:spPr>
        <p:txBody>
          <a:bodyPr/>
          <a:lstStyle>
            <a:lvl1pPr>
              <a:lnSpc>
                <a:spcPts val="3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AU" noProof="0" dirty="0"/>
              <a:t>Click To Add 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1864310"/>
            <a:ext cx="3600000" cy="4003689"/>
          </a:xfrm>
        </p:spPr>
        <p:txBody>
          <a:bodyPr/>
          <a:lstStyle>
            <a:lvl1pPr>
              <a:defRPr sz="2400" baseline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a subtitle or short intro and remove bullet. Or list contents of section using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1DF71E-1D4F-4BED-B0AA-483F62A8AB27}" type="datetime1">
              <a:rPr lang="en-AU" smtClean="0">
                <a:solidFill>
                  <a:prstClr val="white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>
                <a:solidFill>
                  <a:prstClr val="white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white"/>
              </a:solidFill>
              <a:latin typeface="Georgia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EBBDC7-4A1B-43E6-8DA6-58148E08E8A6}" type="slidenum">
              <a:rPr lang="en-AU" smtClean="0">
                <a:solidFill>
                  <a:prstClr val="white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697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7704000" cy="5478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99999" y="1440000"/>
            <a:ext cx="7704000" cy="4680000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8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8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277035-2C0B-4A8A-98AC-AA6311E3F209}" type="datetime1">
              <a:rPr lang="en-AU" smtClean="0">
                <a:solidFill>
                  <a:prstClr val="white"/>
                </a:solidFill>
                <a:latin typeface="Arial"/>
              </a:rPr>
              <a:pPr/>
              <a:t>14/12/2024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>
                <a:solidFill>
                  <a:prstClr val="white"/>
                </a:solidFill>
                <a:latin typeface="Georgia"/>
              </a:rPr>
              <a:t>INSERT FACULTY NAME IN FOOTER</a:t>
            </a:r>
            <a:endParaRPr lang="en-AU">
              <a:solidFill>
                <a:prstClr val="white"/>
              </a:solidFill>
              <a:latin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EBBDC7-4A1B-43E6-8DA6-58148E08E8A6}" type="slidenum">
              <a:rPr lang="en-AU" smtClean="0">
                <a:solidFill>
                  <a:prstClr val="white"/>
                </a:solidFill>
                <a:latin typeface="Arial"/>
              </a:rPr>
              <a:pPr/>
              <a:t>‹#›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96938" y="6412152"/>
            <a:ext cx="772001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469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7704000" cy="5478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0000" y="1440000"/>
            <a:ext cx="4124487" cy="4680000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8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8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35651B9-9CD3-47E2-AC46-071A29E392CD}" type="datetime1">
              <a:rPr lang="en-AU" smtClean="0">
                <a:solidFill>
                  <a:prstClr val="white"/>
                </a:solidFill>
                <a:latin typeface="Arial"/>
              </a:rPr>
              <a:pPr/>
              <a:t>14/12/2024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>
                <a:solidFill>
                  <a:prstClr val="white"/>
                </a:solidFill>
                <a:latin typeface="Georgia"/>
              </a:rPr>
              <a:t>INSERT FACULTY NAME IN FOOTER</a:t>
            </a:r>
            <a:endParaRPr lang="en-AU">
              <a:solidFill>
                <a:prstClr val="white"/>
              </a:solidFill>
              <a:latin typeface="Georgi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EBBDC7-4A1B-43E6-8DA6-58148E08E8A6}" type="slidenum">
              <a:rPr lang="en-AU" smtClean="0">
                <a:solidFill>
                  <a:prstClr val="white"/>
                </a:solidFill>
                <a:latin typeface="Arial"/>
              </a:rPr>
              <a:pPr/>
              <a:t>‹#›</a:t>
            </a:fld>
            <a:endParaRPr lang="en-AU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5307291" y="1440000"/>
            <a:ext cx="3297157" cy="2758861"/>
          </a:xfrm>
          <a:noFill/>
        </p:spPr>
        <p:txBody>
          <a:bodyPr/>
          <a:lstStyle>
            <a:lvl1pPr marL="0" indent="0" algn="ct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Optional: click icon to add picture</a:t>
            </a:r>
            <a:endParaRPr lang="en-AU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96938" y="6412152"/>
            <a:ext cx="772001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59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540000"/>
            <a:ext cx="770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99592" y="1440000"/>
            <a:ext cx="7704000" cy="4680000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AU" noProof="0" dirty="0"/>
              <a:t>Click to add text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705F-C14F-468D-866A-E0CE59D3F32F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3951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770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0000" y="1440000"/>
            <a:ext cx="3600000" cy="468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AU" sz="2400" noProof="0" dirty="0" smtClean="0"/>
            </a:lvl1pPr>
            <a:lvl2pPr marL="266700" indent="-266700">
              <a:defRPr lang="en-AU" sz="2400" noProof="0" dirty="0" smtClean="0"/>
            </a:lvl2pPr>
            <a:lvl3pPr marL="541338" indent="-274638">
              <a:defRPr lang="en-AU" sz="2400" noProof="0" dirty="0" smtClean="0"/>
            </a:lvl3pPr>
            <a:lvl4pPr marL="808038" indent="-266700">
              <a:defRPr lang="en-AU" sz="2400" noProof="0" dirty="0" smtClean="0"/>
            </a:lvl4pPr>
            <a:lvl5pPr marL="1074738" indent="-266700">
              <a:defRPr lang="en-AU" sz="2400" noProof="0" dirty="0"/>
            </a:lvl5pPr>
          </a:lstStyle>
          <a:p>
            <a:pPr lvl="0">
              <a:lnSpc>
                <a:spcPct val="100000"/>
              </a:lnSpc>
            </a:pPr>
            <a:r>
              <a:rPr lang="en-AU" noProof="0" dirty="0"/>
              <a:t>Click to add a short introductory paragraph</a:t>
            </a:r>
          </a:p>
          <a:p>
            <a:pPr lvl="1">
              <a:lnSpc>
                <a:spcPct val="100000"/>
              </a:lnSpc>
            </a:pPr>
            <a:r>
              <a:rPr lang="en-AU" noProof="0" dirty="0"/>
              <a:t>Second level</a:t>
            </a:r>
          </a:p>
          <a:p>
            <a:pPr lvl="2">
              <a:lnSpc>
                <a:spcPct val="100000"/>
              </a:lnSpc>
            </a:pPr>
            <a:r>
              <a:rPr lang="en-AU" noProof="0" dirty="0"/>
              <a:t>Third level</a:t>
            </a:r>
          </a:p>
          <a:p>
            <a:pPr lvl="3">
              <a:lnSpc>
                <a:spcPct val="100000"/>
              </a:lnSpc>
            </a:pPr>
            <a:r>
              <a:rPr lang="en-AU" noProof="0" dirty="0"/>
              <a:t>Fourth level</a:t>
            </a:r>
          </a:p>
          <a:p>
            <a:pPr lvl="4">
              <a:lnSpc>
                <a:spcPct val="100000"/>
              </a:lnSpc>
            </a:pPr>
            <a:r>
              <a:rPr lang="en-AU" noProof="0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51462" y="1440000"/>
            <a:ext cx="3852000" cy="468000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dirty="0"/>
            </a:lvl5pPr>
          </a:lstStyle>
          <a:p>
            <a:pPr lvl="0">
              <a:lnSpc>
                <a:spcPct val="100000"/>
              </a:lnSpc>
            </a:pPr>
            <a:r>
              <a:rPr lang="en-US" dirty="0"/>
              <a:t>Click to add text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Second level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Third level</a:t>
            </a:r>
          </a:p>
          <a:p>
            <a:pPr lvl="3">
              <a:lnSpc>
                <a:spcPct val="100000"/>
              </a:lnSpc>
            </a:pPr>
            <a:r>
              <a:rPr lang="en-US" dirty="0"/>
              <a:t>Fourth level</a:t>
            </a:r>
          </a:p>
          <a:p>
            <a:pPr lvl="4">
              <a:lnSpc>
                <a:spcPct val="100000"/>
              </a:lnSpc>
            </a:pPr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1455EF-72B8-4EBE-A1FC-D8B3BB072A1C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6131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7704000" cy="720000"/>
          </a:xfrm>
        </p:spPr>
        <p:txBody>
          <a:bodyPr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0098F7-80D1-4358-8065-5CF8E28A0E6D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8" hasCustomPrompt="1"/>
          </p:nvPr>
        </p:nvSpPr>
        <p:spPr>
          <a:xfrm>
            <a:off x="900000" y="1440000"/>
            <a:ext cx="7704000" cy="4680000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 baseline="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picture, table, chart or diagram</a:t>
            </a:r>
          </a:p>
        </p:txBody>
      </p:sp>
    </p:spTree>
    <p:extLst>
      <p:ext uri="{BB962C8B-B14F-4D97-AF65-F5344CB8AC3E}">
        <p14:creationId xmlns:p14="http://schemas.microsoft.com/office/powerpoint/2010/main" val="16527644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3600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0000" y="1440000"/>
            <a:ext cx="3600000" cy="4680000"/>
          </a:xfrm>
        </p:spPr>
        <p:txBody>
          <a:bodyPr vert="horz" lIns="0" tIns="0" rIns="0" bIns="0" rtlCol="0">
            <a:no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>
              <a:defRPr lang="en-AU" noProof="0" dirty="0"/>
            </a:lvl5pPr>
          </a:lstStyle>
          <a:p>
            <a:pPr lvl="0">
              <a:lnSpc>
                <a:spcPct val="100000"/>
              </a:lnSpc>
            </a:pPr>
            <a:r>
              <a:rPr lang="en-AU" noProof="0" dirty="0"/>
              <a:t>Click to add text</a:t>
            </a:r>
          </a:p>
          <a:p>
            <a:pPr lvl="1">
              <a:lnSpc>
                <a:spcPct val="100000"/>
              </a:lnSpc>
            </a:pPr>
            <a:r>
              <a:rPr lang="en-AU" noProof="0" dirty="0"/>
              <a:t>Second level</a:t>
            </a:r>
          </a:p>
          <a:p>
            <a:pPr lvl="2">
              <a:lnSpc>
                <a:spcPct val="100000"/>
              </a:lnSpc>
            </a:pPr>
            <a:r>
              <a:rPr lang="en-AU" noProof="0" dirty="0"/>
              <a:t>Third level</a:t>
            </a:r>
          </a:p>
          <a:p>
            <a:pPr lvl="3">
              <a:lnSpc>
                <a:spcPct val="100000"/>
              </a:lnSpc>
            </a:pPr>
            <a:r>
              <a:rPr lang="en-AU" noProof="0" dirty="0"/>
              <a:t>Fourth level</a:t>
            </a:r>
          </a:p>
          <a:p>
            <a:pPr lvl="4">
              <a:lnSpc>
                <a:spcPct val="100000"/>
              </a:lnSpc>
            </a:pPr>
            <a:r>
              <a:rPr lang="en-AU" noProof="0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6506102-D0D1-4800-BD34-F97A3394E14F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4751462" y="540000"/>
            <a:ext cx="3852000" cy="2736000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table, chart or diagram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23" hasCustomPrompt="1"/>
          </p:nvPr>
        </p:nvSpPr>
        <p:spPr>
          <a:xfrm>
            <a:off x="4751462" y="3384000"/>
            <a:ext cx="3852000" cy="2736000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table, chart or diagram</a:t>
            </a:r>
          </a:p>
        </p:txBody>
      </p:sp>
    </p:spTree>
    <p:extLst>
      <p:ext uri="{BB962C8B-B14F-4D97-AF65-F5344CB8AC3E}">
        <p14:creationId xmlns:p14="http://schemas.microsoft.com/office/powerpoint/2010/main" val="3930862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 +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2120" y="540000"/>
            <a:ext cx="2952000" cy="3249040"/>
          </a:xfrm>
        </p:spPr>
        <p:txBody>
          <a:bodyPr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AU" noProof="0" dirty="0"/>
              <a:t>Click to add key message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8BC88C4-213F-4D14-85A7-29C724D84074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9" hasCustomPrompt="1"/>
          </p:nvPr>
        </p:nvSpPr>
        <p:spPr>
          <a:xfrm>
            <a:off x="5652120" y="3935469"/>
            <a:ext cx="2951342" cy="2195456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table, chart or diagram</a:t>
            </a:r>
          </a:p>
        </p:txBody>
      </p:sp>
      <p:sp>
        <p:nvSpPr>
          <p:cNvPr id="11" name="Content Placeholder 12"/>
          <p:cNvSpPr>
            <a:spLocks noGrp="1"/>
          </p:cNvSpPr>
          <p:nvPr>
            <p:ph sz="quarter" idx="20" hasCustomPrompt="1"/>
          </p:nvPr>
        </p:nvSpPr>
        <p:spPr>
          <a:xfrm>
            <a:off x="899999" y="539999"/>
            <a:ext cx="4622400" cy="5590925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icon to add table, chart or diagram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5652120" y="1440000"/>
            <a:ext cx="2952000" cy="23656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Optional text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3482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39999"/>
            <a:ext cx="7704000" cy="720000"/>
          </a:xfrm>
        </p:spPr>
        <p:txBody>
          <a:bodyPr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9017719-728E-4E89-80CF-D488048E4C24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900000" y="1440170"/>
            <a:ext cx="7704000" cy="46800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283213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540000"/>
            <a:ext cx="3600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00000" y="1440000"/>
            <a:ext cx="3600000" cy="4680000"/>
          </a:xfrm>
        </p:spPr>
        <p:txBody>
          <a:bodyPr vert="horz" lIns="0" tIns="0" rIns="0" bIns="0" rtlCol="0">
            <a:noAutofit/>
          </a:bodyPr>
          <a:lstStyle>
            <a:lvl1pPr>
              <a:defRPr lang="en-AU" noProof="0" dirty="0" smtClean="0"/>
            </a:lvl1pPr>
            <a:lvl2pPr>
              <a:defRPr lang="en-AU" noProof="0" dirty="0" smtClean="0"/>
            </a:lvl2pPr>
            <a:lvl3pPr>
              <a:defRPr lang="en-AU" noProof="0" dirty="0" smtClean="0"/>
            </a:lvl3pPr>
            <a:lvl4pPr>
              <a:defRPr lang="en-AU" noProof="0" dirty="0" smtClean="0"/>
            </a:lvl4pPr>
            <a:lvl5pPr>
              <a:defRPr lang="en-AU" noProof="0" dirty="0"/>
            </a:lvl5pPr>
          </a:lstStyle>
          <a:p>
            <a:pPr lvl="0">
              <a:lnSpc>
                <a:spcPct val="100000"/>
              </a:lnSpc>
            </a:pPr>
            <a:r>
              <a:rPr lang="en-AU" noProof="0" dirty="0"/>
              <a:t>Click to add text</a:t>
            </a:r>
          </a:p>
          <a:p>
            <a:pPr lvl="1">
              <a:lnSpc>
                <a:spcPct val="100000"/>
              </a:lnSpc>
            </a:pPr>
            <a:r>
              <a:rPr lang="en-AU" noProof="0" dirty="0"/>
              <a:t>Second level</a:t>
            </a:r>
          </a:p>
          <a:p>
            <a:pPr lvl="2">
              <a:lnSpc>
                <a:spcPct val="100000"/>
              </a:lnSpc>
            </a:pPr>
            <a:r>
              <a:rPr lang="en-AU" noProof="0" dirty="0"/>
              <a:t>Third level</a:t>
            </a:r>
          </a:p>
          <a:p>
            <a:pPr lvl="3">
              <a:lnSpc>
                <a:spcPct val="100000"/>
              </a:lnSpc>
            </a:pPr>
            <a:r>
              <a:rPr lang="en-AU" noProof="0" dirty="0"/>
              <a:t>Fourth level</a:t>
            </a:r>
          </a:p>
          <a:p>
            <a:pPr lvl="4">
              <a:lnSpc>
                <a:spcPct val="100000"/>
              </a:lnSpc>
            </a:pPr>
            <a:r>
              <a:rPr lang="en-AU" noProof="0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35CFA8F-5B2F-4E80-A477-647EE2B20D86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0"/>
          </p:nvPr>
        </p:nvSpPr>
        <p:spPr>
          <a:xfrm>
            <a:off x="4751462" y="540000"/>
            <a:ext cx="3852000" cy="2739429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200" baseline="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1"/>
          </p:nvPr>
        </p:nvSpPr>
        <p:spPr>
          <a:xfrm>
            <a:off x="4751462" y="3390163"/>
            <a:ext cx="3852000" cy="2739429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346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+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5652120" y="3935469"/>
            <a:ext cx="2952000" cy="21960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2"/>
          </p:nvPr>
        </p:nvSpPr>
        <p:spPr>
          <a:xfrm>
            <a:off x="899999" y="540000"/>
            <a:ext cx="4622400" cy="55908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2120" y="540000"/>
            <a:ext cx="2952000" cy="3249040"/>
          </a:xfrm>
        </p:spPr>
        <p:txBody>
          <a:bodyPr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AU" noProof="0" dirty="0"/>
              <a:t>Click to add key message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C596688-38AD-4E2B-8FCA-5655434545FB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5652120" y="1440000"/>
            <a:ext cx="2952000" cy="23656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Optional text goes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45773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9592" y="540000"/>
            <a:ext cx="770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en-AU" noProof="0" dirty="0"/>
              <a:t>Click to add heading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1A661-C1C7-4817-9AA4-05E9F139B68B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11885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5BB3C-8D8E-492F-97C7-095B2732FE6B}" type="datetime1">
              <a:rPr lang="en-AU" smtClean="0">
                <a:solidFill>
                  <a:prstClr val="black"/>
                </a:solidFill>
                <a:latin typeface="Arial"/>
              </a:rPr>
              <a:pPr/>
              <a:t>14/12/2024</a:t>
            </a:fld>
            <a:endParaRPr lang="en-AU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/>
                </a:solidFill>
                <a:latin typeface="Georgia"/>
              </a:rPr>
              <a:t>INSERT FACULTY NAME IN FOOTER</a:t>
            </a:r>
            <a:endParaRPr lang="en-AU">
              <a:solidFill>
                <a:prstClr val="black"/>
              </a:solidFill>
              <a:latin typeface="Georgi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</a:rPr>
              <a:pPr/>
              <a:t>‹#›</a:t>
            </a:fld>
            <a:endParaRPr lang="en-AU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93789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o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19672" y="358186"/>
            <a:ext cx="5904656" cy="876725"/>
          </a:xfrm>
        </p:spPr>
        <p:txBody>
          <a:bodyPr/>
          <a:lstStyle>
            <a:lvl1pPr>
              <a:lnSpc>
                <a:spcPts val="3000"/>
              </a:lnSpc>
              <a:defRPr sz="3000" baseline="0"/>
            </a:lvl1pPr>
          </a:lstStyle>
          <a:p>
            <a:r>
              <a:rPr lang="en-AU" noProof="0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00261" y="3999324"/>
            <a:ext cx="2636689" cy="1739489"/>
          </a:xfr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noProof="0" dirty="0"/>
              <a:t>Click to add subtitle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5980731"/>
            <a:ext cx="2058343" cy="431421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5580112" y="6013181"/>
            <a:ext cx="3046886" cy="4591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algn="r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1400" b="1" cap="all" dirty="0">
                <a:solidFill>
                  <a:prstClr val="black"/>
                </a:solidFill>
                <a:latin typeface="Georgia"/>
                <a:cs typeface="+mn-cs"/>
              </a:rPr>
              <a:t>Faculty of </a:t>
            </a:r>
          </a:p>
          <a:p>
            <a:pPr algn="r"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1400" b="1" cap="all" dirty="0">
                <a:solidFill>
                  <a:prstClr val="black"/>
                </a:solidFill>
                <a:latin typeface="Georgia"/>
                <a:cs typeface="+mn-cs"/>
              </a:rPr>
              <a:t>health</a:t>
            </a:r>
            <a:endParaRPr lang="en-AU" sz="1400" b="1" cap="all" dirty="0">
              <a:solidFill>
                <a:prstClr val="black"/>
              </a:solidFill>
              <a:latin typeface="Georgi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39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1D4AC3B-74E3-4A3F-AF6D-E44650BB8C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3" r:id="rId9"/>
    <p:sldLayoutId id="2147483801" r:id="rId10"/>
    <p:sldLayoutId id="2147483802" r:id="rId11"/>
    <p:sldLayoutId id="2147483821" r:id="rId12"/>
  </p:sldLayoutIdLst>
  <p:transition advTm="3645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000" y="540000"/>
            <a:ext cx="770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000" y="1440000"/>
            <a:ext cx="7704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6770" y="6525344"/>
            <a:ext cx="997776" cy="20019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00810F7-98E6-4DEF-BF5A-C98B4CA2B016}" type="datetime1">
              <a:rPr lang="en-AU" smtClean="0">
                <a:solidFill>
                  <a:prstClr val="black"/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14/12/2024</a:t>
            </a:fld>
            <a:endParaRPr lang="en-AU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0000" y="6534222"/>
            <a:ext cx="7092000" cy="19613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prstClr val="black"/>
                </a:solidFill>
                <a:latin typeface="Georgia"/>
                <a:cs typeface="+mn-cs"/>
              </a:rPr>
              <a:t>INSERT FACULTY NAME IN FOOTER</a:t>
            </a:r>
            <a:endParaRPr lang="en-AU" dirty="0">
              <a:solidFill>
                <a:prstClr val="black"/>
              </a:solidFill>
              <a:latin typeface="Georgi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25" y="6525344"/>
            <a:ext cx="359575" cy="19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DEBBDC7-4A1B-43E6-8DA6-58148E08E8A6}" type="slidenum">
              <a:rPr lang="en-AU" smtClean="0">
                <a:solidFill>
                  <a:prstClr val="black"/>
                </a:solidFill>
                <a:latin typeface="Arial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AU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6938" y="6412152"/>
            <a:ext cx="772001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67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</p:sldLayoutIdLst>
  <p:hf hdr="0" dt="0"/>
  <p:txStyles>
    <p:titleStyle>
      <a:lvl1pPr algn="l" defTabSz="914400" rtl="0" eaLnBrk="1" latinLnBrk="0" hangingPunct="1">
        <a:lnSpc>
          <a:spcPts val="24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ts val="12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73050" algn="l" defTabSz="914400" rtl="0" eaLnBrk="1" latinLnBrk="0" hangingPunct="1">
        <a:spcBef>
          <a:spcPts val="2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5113" algn="l" defTabSz="914400" rtl="0" eaLnBrk="1" latinLnBrk="0" hangingPunct="1">
        <a:spcBef>
          <a:spcPts val="2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73050" algn="l" defTabSz="914400" rtl="0" eaLnBrk="1" latinLnBrk="0" hangingPunct="1">
        <a:spcBef>
          <a:spcPts val="2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5113" algn="l" defTabSz="914400" rtl="0" eaLnBrk="1" latinLnBrk="0" hangingPunct="1">
        <a:spcBef>
          <a:spcPts val="2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baccofreesingapore.inf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7974" y="337389"/>
            <a:ext cx="8512497" cy="157944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6700" dirty="0">
                <a:solidFill>
                  <a:schemeClr val="accent1">
                    <a:lumMod val="75000"/>
                  </a:schemeClr>
                </a:solidFill>
              </a:rPr>
              <a:t>TFG explained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636747" y="2276872"/>
            <a:ext cx="7854950" cy="4032448"/>
          </a:xfrm>
        </p:spPr>
        <p:txBody>
          <a:bodyPr/>
          <a:lstStyle/>
          <a:p>
            <a:pPr marR="0" algn="ctr"/>
            <a:endParaRPr lang="en-US" dirty="0">
              <a:solidFill>
                <a:srgbClr val="000000"/>
              </a:solidFill>
            </a:endParaRPr>
          </a:p>
          <a:p>
            <a:pPr marR="0" algn="ctr"/>
            <a:endParaRPr lang="en-US" dirty="0">
              <a:solidFill>
                <a:srgbClr val="000000"/>
              </a:solidFill>
            </a:endParaRPr>
          </a:p>
          <a:p>
            <a:pPr marR="0" algn="ctr"/>
            <a:endParaRPr lang="en-AU" sz="2200" dirty="0">
              <a:solidFill>
                <a:srgbClr val="000000"/>
              </a:solidFill>
            </a:endParaRPr>
          </a:p>
          <a:p>
            <a:pPr marR="0" algn="ctr"/>
            <a:r>
              <a:rPr lang="en-US" sz="3200" dirty="0">
                <a:solidFill>
                  <a:srgbClr val="000000"/>
                </a:solidFill>
              </a:rPr>
              <a:t>The </a:t>
            </a:r>
          </a:p>
          <a:p>
            <a:pPr marR="0" algn="ctr"/>
            <a:r>
              <a:rPr lang="en-US" sz="4000" dirty="0">
                <a:solidFill>
                  <a:srgbClr val="000000"/>
                </a:solidFill>
              </a:rPr>
              <a:t>What, Who, Why </a:t>
            </a:r>
            <a:r>
              <a:rPr lang="en-US" sz="3200" dirty="0">
                <a:solidFill>
                  <a:srgbClr val="000000"/>
                </a:solidFill>
              </a:rPr>
              <a:t>and </a:t>
            </a:r>
            <a:r>
              <a:rPr lang="en-US" sz="4000" dirty="0">
                <a:solidFill>
                  <a:srgbClr val="000000"/>
                </a:solidFill>
              </a:rPr>
              <a:t>How</a:t>
            </a:r>
          </a:p>
          <a:p>
            <a:pPr marR="0" algn="ctr"/>
            <a:r>
              <a:rPr lang="en-US" sz="3200" dirty="0">
                <a:solidFill>
                  <a:srgbClr val="000000"/>
                </a:solidFill>
              </a:rPr>
              <a:t>of </a:t>
            </a:r>
            <a:br>
              <a:rPr lang="en-US" sz="3200" dirty="0">
                <a:solidFill>
                  <a:srgbClr val="000000"/>
                </a:solidFill>
              </a:rPr>
            </a:br>
            <a:r>
              <a:rPr lang="en-US" sz="4000" dirty="0">
                <a:solidFill>
                  <a:srgbClr val="000000"/>
                </a:solidFill>
              </a:rPr>
              <a:t>Tobacco-Free Generation policies</a:t>
            </a:r>
            <a:endParaRPr lang="en-GB" sz="4000" dirty="0">
              <a:solidFill>
                <a:srgbClr val="000000"/>
              </a:solidFill>
            </a:endParaRPr>
          </a:p>
        </p:txBody>
      </p:sp>
      <p:sp>
        <p:nvSpPr>
          <p:cNvPr id="3077" name="AutoShape 5" descr="https://docs.google.com/viewer?attid=0.1.1&amp;pid=gmail&amp;thid=140a600a5a7ea6d7&amp;url=https%3A%2F%2Fmail.google.com%2Fmail%2Fu%2F0%2F%3Fui%3D2%26ik%3D61dea194da%26view%3Datt%26th%3D140a600a5a7ea6d7%26attid%3D0.1.1%26disp%3Dsafe%26zw&amp;docid=a1b795a6dcc6cf91b28ae20c204d747f%7Cc23409b9a42f17c75768d441b2fc4f7b&amp;a=bi&amp;pagenumber=1&amp;w=87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9" name="AutoShape 7" descr="https://docs.google.com/viewer?attid=0.1.1&amp;pid=gmail&amp;thid=140a600a5a7ea6d7&amp;url=https%3A%2F%2Fmail.google.com%2Fmail%2Fu%2F0%2F%3Fui%3D2%26ik%3D61dea194da%26view%3Datt%26th%3D140a600a5a7ea6d7%26attid%3D0.1.1%26disp%3Dsafe%26zw&amp;docid=a1b795a6dcc6cf91b28ae20c204d747f%7Cc23409b9a42f17c75768d441b2fc4f7b&amp;a=bi&amp;pagenumber=1&amp;w=87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81" name="AutoShape 9" descr="https://docs.google.com/viewer?attid=0.1.1&amp;pid=gmail&amp;thid=140a600a5a7ea6d7&amp;url=https%3A%2F%2Fmail.google.com%2Fmail%2Fu%2F0%2F%3Fui%3D2%26ik%3D61dea194da%26view%3Datt%26th%3D140a600a5a7ea6d7%26attid%3D0.1.1%26disp%3Dsafe%26zw&amp;docid=a1b795a6dcc6cf91b28ae20c204d747f%7Cc23409b9a42f17c75768d441b2fc4f7b&amp;a=bi&amp;pagenumber=1&amp;w=87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http://www.tobaccofreesingapore.info/wp-content/uploads/2010/11/logo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166" t="-1772" r="78857" b="1772"/>
          <a:stretch/>
        </p:blipFill>
        <p:spPr bwMode="auto">
          <a:xfrm>
            <a:off x="-2988840" y="1906078"/>
            <a:ext cx="8424935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44C2-1AFC-62B3-59EE-031ADDC8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chemeClr val="bg2"/>
                </a:solidFill>
              </a:rPr>
              <a:t>What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75AF3-0D11-C28A-EA66-805C7C572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3200" dirty="0">
                <a:solidFill>
                  <a:srgbClr val="D54F19"/>
                </a:solidFill>
              </a:rPr>
              <a:t>Policies target sales of addicting nicotine products</a:t>
            </a:r>
          </a:p>
          <a:p>
            <a:endParaRPr lang="en-AU" dirty="0">
              <a:solidFill>
                <a:srgbClr val="D54F19"/>
              </a:solidFill>
            </a:endParaRPr>
          </a:p>
          <a:p>
            <a:r>
              <a:rPr lang="en-AU" dirty="0">
                <a:solidFill>
                  <a:schemeClr val="bg2"/>
                </a:solidFill>
              </a:rPr>
              <a:t>Smoke-Free Generation   </a:t>
            </a:r>
            <a:r>
              <a:rPr lang="en-AU" dirty="0">
                <a:solidFill>
                  <a:schemeClr val="bg2"/>
                </a:solidFill>
                <a:sym typeface="Wingdings" panose="05000000000000000000" pitchFamily="2" charset="2"/>
              </a:rPr>
              <a:t> cigarettes only</a:t>
            </a:r>
          </a:p>
          <a:p>
            <a:r>
              <a:rPr lang="en-AU" dirty="0">
                <a:solidFill>
                  <a:schemeClr val="bg2"/>
                </a:solidFill>
                <a:sym typeface="Wingdings" panose="05000000000000000000" pitchFamily="2" charset="2"/>
              </a:rPr>
              <a:t>Nicotine-Free Generation  all commercial nicotine</a:t>
            </a:r>
          </a:p>
          <a:p>
            <a:r>
              <a:rPr lang="en-AU" dirty="0">
                <a:solidFill>
                  <a:schemeClr val="bg2"/>
                </a:solidFill>
                <a:sym typeface="Wingdings" panose="05000000000000000000" pitchFamily="2" charset="2"/>
              </a:rPr>
              <a:t>TFG is the generic term for all possibilities:</a:t>
            </a:r>
          </a:p>
          <a:p>
            <a:r>
              <a:rPr lang="en-AU" dirty="0">
                <a:solidFill>
                  <a:schemeClr val="bg2"/>
                </a:solidFill>
                <a:sym typeface="Wingdings" panose="05000000000000000000" pitchFamily="2" charset="2"/>
              </a:rPr>
              <a:t>May include cigars, pipes, shisha, heat-not-burn, e-cigs, vapes, pouches, etc.</a:t>
            </a:r>
            <a:endParaRPr lang="en-AU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68053"/>
      </p:ext>
    </p:extLst>
  </p:cSld>
  <p:clrMapOvr>
    <a:masterClrMapping/>
  </p:clrMapOvr>
  <p:transition advTm="3645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44C2-1AFC-62B3-59EE-031ADDC8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chemeClr val="bg2"/>
                </a:solidFill>
              </a:rPr>
              <a:t>Who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75AF3-0D11-C28A-EA66-805C7C572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D54F19"/>
              </a:solidFill>
            </a:endParaRPr>
          </a:p>
          <a:p>
            <a:r>
              <a:rPr lang="en-AU" sz="3200" dirty="0">
                <a:solidFill>
                  <a:srgbClr val="D54F19"/>
                </a:solidFill>
              </a:rPr>
              <a:t>Policies target </a:t>
            </a:r>
            <a:r>
              <a:rPr lang="en-AU" sz="3200" b="1" dirty="0">
                <a:solidFill>
                  <a:srgbClr val="D54F19"/>
                </a:solidFill>
              </a:rPr>
              <a:t>commercial suppliers</a:t>
            </a:r>
            <a:r>
              <a:rPr lang="en-AU" sz="3200" dirty="0">
                <a:solidFill>
                  <a:srgbClr val="D54F19"/>
                </a:solidFill>
              </a:rPr>
              <a:t> to those born after a certain birthdate </a:t>
            </a:r>
            <a:br>
              <a:rPr lang="en-AU" sz="3200" dirty="0">
                <a:solidFill>
                  <a:srgbClr val="D54F19"/>
                </a:solidFill>
              </a:rPr>
            </a:br>
            <a:r>
              <a:rPr lang="en-AU" sz="3200" dirty="0">
                <a:solidFill>
                  <a:srgbClr val="D54F19"/>
                </a:solidFill>
              </a:rPr>
              <a:t>(e.g. Jan 1, 2010)</a:t>
            </a:r>
          </a:p>
          <a:p>
            <a:endParaRPr lang="en-AU" dirty="0">
              <a:solidFill>
                <a:srgbClr val="D54F19"/>
              </a:solidFill>
            </a:endParaRPr>
          </a:p>
          <a:p>
            <a:r>
              <a:rPr lang="en-AU" dirty="0">
                <a:solidFill>
                  <a:schemeClr val="accent1"/>
                </a:solidFill>
              </a:rPr>
              <a:t>‘Commercial supply’ includes freebies at youth venues</a:t>
            </a:r>
          </a:p>
          <a:p>
            <a:r>
              <a:rPr lang="en-AU" b="1" dirty="0">
                <a:solidFill>
                  <a:schemeClr val="accent1"/>
                </a:solidFill>
              </a:rPr>
              <a:t>No</a:t>
            </a:r>
            <a:r>
              <a:rPr lang="en-AU" dirty="0">
                <a:solidFill>
                  <a:schemeClr val="accent1"/>
                </a:solidFill>
              </a:rPr>
              <a:t> targeting of purchase, use or possession</a:t>
            </a:r>
          </a:p>
        </p:txBody>
      </p:sp>
    </p:spTree>
    <p:extLst>
      <p:ext uri="{BB962C8B-B14F-4D97-AF65-F5344CB8AC3E}">
        <p14:creationId xmlns:p14="http://schemas.microsoft.com/office/powerpoint/2010/main" val="2529283826"/>
      </p:ext>
    </p:extLst>
  </p:cSld>
  <p:clrMapOvr>
    <a:masterClrMapping/>
  </p:clrMapOvr>
  <p:transition advTm="3645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44C2-1AFC-62B3-59EE-031ADDC8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chemeClr val="bg2"/>
                </a:solidFill>
              </a:rPr>
              <a:t>Why</a:t>
            </a:r>
            <a:endParaRPr lang="en-AU" sz="3600" dirty="0">
              <a:solidFill>
                <a:schemeClr val="bg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75AF3-0D11-C28A-EA66-805C7C572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35163"/>
            <a:ext cx="8640960" cy="4389437"/>
          </a:xfrm>
        </p:spPr>
        <p:txBody>
          <a:bodyPr/>
          <a:lstStyle/>
          <a:p>
            <a:r>
              <a:rPr lang="en-AU" sz="3200" dirty="0">
                <a:solidFill>
                  <a:srgbClr val="D54F19"/>
                </a:solidFill>
              </a:rPr>
              <a:t>Tobacco kills </a:t>
            </a:r>
            <a:br>
              <a:rPr lang="en-AU" dirty="0">
                <a:solidFill>
                  <a:srgbClr val="D54F19"/>
                </a:solidFill>
              </a:rPr>
            </a:br>
            <a:r>
              <a:rPr lang="en-AU" dirty="0">
                <a:solidFill>
                  <a:schemeClr val="accent1"/>
                </a:solidFill>
              </a:rPr>
              <a:t>most of its long-term users</a:t>
            </a:r>
            <a:r>
              <a:rPr lang="en-AU" dirty="0">
                <a:solidFill>
                  <a:srgbClr val="D54F19"/>
                </a:solidFill>
              </a:rPr>
              <a:t>  </a:t>
            </a:r>
          </a:p>
          <a:p>
            <a:endParaRPr lang="en-AU" dirty="0">
              <a:solidFill>
                <a:srgbClr val="D54F19"/>
              </a:solidFill>
            </a:endParaRPr>
          </a:p>
          <a:p>
            <a:r>
              <a:rPr lang="en-AU" sz="3200" dirty="0">
                <a:solidFill>
                  <a:srgbClr val="D54F19"/>
                </a:solidFill>
              </a:rPr>
              <a:t>Nicotine is highly addictive</a:t>
            </a:r>
            <a:br>
              <a:rPr lang="en-AU" dirty="0">
                <a:solidFill>
                  <a:srgbClr val="D54F19"/>
                </a:solidFill>
              </a:rPr>
            </a:br>
            <a:r>
              <a:rPr lang="en-AU" dirty="0">
                <a:solidFill>
                  <a:schemeClr val="accent1"/>
                </a:solidFill>
              </a:rPr>
              <a:t>Most who start become</a:t>
            </a:r>
            <a:br>
              <a:rPr lang="en-AU" dirty="0">
                <a:solidFill>
                  <a:schemeClr val="accent1"/>
                </a:solidFill>
              </a:rPr>
            </a:br>
            <a:r>
              <a:rPr lang="en-AU" dirty="0">
                <a:solidFill>
                  <a:schemeClr val="accent1"/>
                </a:solidFill>
              </a:rPr>
              <a:t>long-term users</a:t>
            </a:r>
            <a:endParaRPr lang="en-AU" dirty="0">
              <a:solidFill>
                <a:srgbClr val="D54F19"/>
              </a:solidFill>
            </a:endParaRPr>
          </a:p>
          <a:p>
            <a:r>
              <a:rPr lang="en-AU" dirty="0">
                <a:solidFill>
                  <a:schemeClr val="accent1"/>
                </a:solidFill>
              </a:rPr>
              <a:t>Focus on preventing initial use</a:t>
            </a:r>
          </a:p>
          <a:p>
            <a:r>
              <a:rPr lang="en-AU" dirty="0">
                <a:solidFill>
                  <a:schemeClr val="accent1"/>
                </a:solidFill>
              </a:rPr>
              <a:t>Banning sales to </a:t>
            </a:r>
            <a:r>
              <a:rPr lang="en-AU">
                <a:solidFill>
                  <a:schemeClr val="accent1"/>
                </a:solidFill>
              </a:rPr>
              <a:t>addicted is </a:t>
            </a:r>
            <a:br>
              <a:rPr lang="en-AU" dirty="0">
                <a:solidFill>
                  <a:schemeClr val="accent1"/>
                </a:solidFill>
              </a:rPr>
            </a:br>
            <a:r>
              <a:rPr lang="en-AU" dirty="0">
                <a:solidFill>
                  <a:schemeClr val="accent1"/>
                </a:solidFill>
              </a:rPr>
              <a:t>risky in large jurisdictions</a:t>
            </a:r>
          </a:p>
          <a:p>
            <a:endParaRPr lang="en-AU" dirty="0">
              <a:solidFill>
                <a:srgbClr val="D54F1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67FD-9922-3719-B067-A27828929B1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437610"/>
            <a:ext cx="3096344" cy="235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14209"/>
      </p:ext>
    </p:extLst>
  </p:cSld>
  <p:clrMapOvr>
    <a:masterClrMapping/>
  </p:clrMapOvr>
  <p:transition advTm="3645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44C2-1AFC-62B3-59EE-031ADDC88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bg2"/>
                </a:solidFill>
              </a:rPr>
              <a:t>Why </a:t>
            </a:r>
            <a:r>
              <a:rPr lang="en-AU" sz="3600" dirty="0">
                <a:solidFill>
                  <a:schemeClr val="bg2"/>
                </a:solidFill>
              </a:rPr>
              <a:t>(</a:t>
            </a:r>
            <a:r>
              <a:rPr lang="en-AU" sz="3600" dirty="0" err="1">
                <a:solidFill>
                  <a:schemeClr val="bg2"/>
                </a:solidFill>
              </a:rPr>
              <a:t>ctd</a:t>
            </a:r>
            <a:r>
              <a:rPr lang="en-AU" sz="36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75AF3-0D11-C28A-EA66-805C7C572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935163"/>
            <a:ext cx="8712968" cy="4389437"/>
          </a:xfrm>
        </p:spPr>
        <p:txBody>
          <a:bodyPr/>
          <a:lstStyle/>
          <a:p>
            <a:r>
              <a:rPr lang="en-AU" sz="2800" dirty="0">
                <a:solidFill>
                  <a:srgbClr val="D54F19"/>
                </a:solidFill>
              </a:rPr>
              <a:t>Almost no one starts tobacco use post-adolescence</a:t>
            </a:r>
          </a:p>
          <a:p>
            <a:r>
              <a:rPr lang="en-AU" sz="2800" dirty="0">
                <a:solidFill>
                  <a:schemeClr val="accent1"/>
                </a:solidFill>
              </a:rPr>
              <a:t>Focus on preventing initial use by youth</a:t>
            </a:r>
          </a:p>
          <a:p>
            <a:endParaRPr lang="en-AU" dirty="0">
              <a:solidFill>
                <a:srgbClr val="D54F19"/>
              </a:solidFill>
            </a:endParaRPr>
          </a:p>
          <a:p>
            <a:r>
              <a:rPr lang="en-AU" sz="2800" dirty="0">
                <a:solidFill>
                  <a:srgbClr val="D54F19"/>
                </a:solidFill>
              </a:rPr>
              <a:t>Youth want to appear grown-up</a:t>
            </a:r>
          </a:p>
          <a:p>
            <a:r>
              <a:rPr lang="en-AU" sz="2800" dirty="0">
                <a:solidFill>
                  <a:srgbClr val="416DE4"/>
                </a:solidFill>
              </a:rPr>
              <a:t>Avoid minimum age laws that signify maturity</a:t>
            </a:r>
          </a:p>
          <a:p>
            <a:endParaRPr lang="en-AU" dirty="0">
              <a:solidFill>
                <a:srgbClr val="416DE4"/>
              </a:solidFill>
            </a:endParaRPr>
          </a:p>
          <a:p>
            <a:r>
              <a:rPr lang="en-AU" sz="2800" dirty="0">
                <a:solidFill>
                  <a:srgbClr val="D54F19"/>
                </a:solidFill>
              </a:rPr>
              <a:t>Laws send messages</a:t>
            </a:r>
          </a:p>
          <a:p>
            <a:r>
              <a:rPr lang="en-AU" sz="2800" dirty="0">
                <a:solidFill>
                  <a:srgbClr val="416DE4"/>
                </a:solidFill>
              </a:rPr>
              <a:t>Lifetime constraint signals ‘</a:t>
            </a:r>
            <a:r>
              <a:rPr lang="en-AU" sz="2800" b="1" dirty="0">
                <a:solidFill>
                  <a:srgbClr val="D54F19"/>
                </a:solidFill>
              </a:rPr>
              <a:t>no safe age </a:t>
            </a:r>
            <a:r>
              <a:rPr lang="en-AU" sz="2800" dirty="0">
                <a:solidFill>
                  <a:srgbClr val="D54F19"/>
                </a:solidFill>
              </a:rPr>
              <a:t>for tobacco’</a:t>
            </a:r>
            <a:endParaRPr lang="en-AU" sz="2800" dirty="0">
              <a:solidFill>
                <a:srgbClr val="416D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08063"/>
      </p:ext>
    </p:extLst>
  </p:cSld>
  <p:clrMapOvr>
    <a:masterClrMapping/>
  </p:clrMapOvr>
  <p:transition advTm="3645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44C2-1AFC-62B3-59EE-031ADDC88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60" y="155243"/>
            <a:ext cx="8229600" cy="756528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bg2"/>
                </a:solidFill>
              </a:rPr>
              <a:t>How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75AF3-0D11-C28A-EA66-805C7C572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60" y="1556792"/>
            <a:ext cx="8229600" cy="4896544"/>
          </a:xfrm>
        </p:spPr>
        <p:txBody>
          <a:bodyPr/>
          <a:lstStyle/>
          <a:p>
            <a:r>
              <a:rPr lang="en-AU" sz="2800" dirty="0">
                <a:solidFill>
                  <a:srgbClr val="D54F19"/>
                </a:solidFill>
              </a:rPr>
              <a:t>Choose an appropriate birthdate</a:t>
            </a:r>
          </a:p>
          <a:p>
            <a:r>
              <a:rPr lang="en-AU" dirty="0">
                <a:solidFill>
                  <a:schemeClr val="accent1"/>
                </a:solidFill>
              </a:rPr>
              <a:t>Minimize the number of nicotine-dependent affected</a:t>
            </a:r>
          </a:p>
          <a:p>
            <a:r>
              <a:rPr lang="en-AU" dirty="0">
                <a:solidFill>
                  <a:schemeClr val="accent1"/>
                </a:solidFill>
              </a:rPr>
              <a:t>No denied addicted consumers → no black market</a:t>
            </a:r>
          </a:p>
          <a:p>
            <a:endParaRPr lang="en-AU" dirty="0">
              <a:solidFill>
                <a:srgbClr val="D54F19"/>
              </a:solidFill>
            </a:endParaRPr>
          </a:p>
          <a:p>
            <a:r>
              <a:rPr lang="en-AU" sz="2800" dirty="0">
                <a:solidFill>
                  <a:srgbClr val="D54F19"/>
                </a:solidFill>
              </a:rPr>
              <a:t>Enhance cessation efforts</a:t>
            </a:r>
          </a:p>
          <a:p>
            <a:r>
              <a:rPr lang="en-AU" dirty="0">
                <a:solidFill>
                  <a:srgbClr val="416DE4"/>
                </a:solidFill>
              </a:rPr>
              <a:t>To help the few youngsters already addicted</a:t>
            </a:r>
          </a:p>
          <a:p>
            <a:r>
              <a:rPr lang="en-AU" dirty="0">
                <a:solidFill>
                  <a:srgbClr val="416DE4"/>
                </a:solidFill>
              </a:rPr>
              <a:t>For older folk affected by tobacco denormalization</a:t>
            </a:r>
          </a:p>
          <a:p>
            <a:endParaRPr lang="en-AU" dirty="0">
              <a:solidFill>
                <a:srgbClr val="416DE4"/>
              </a:solidFill>
            </a:endParaRPr>
          </a:p>
          <a:p>
            <a:r>
              <a:rPr lang="en-AU" sz="2800" dirty="0">
                <a:solidFill>
                  <a:srgbClr val="D54F19"/>
                </a:solidFill>
              </a:rPr>
              <a:t>Simplify enforcement</a:t>
            </a:r>
          </a:p>
          <a:p>
            <a:r>
              <a:rPr lang="en-AU" dirty="0">
                <a:solidFill>
                  <a:srgbClr val="416DE4"/>
                </a:solidFill>
              </a:rPr>
              <a:t>By licencing vendors, with penalties for illegal sales</a:t>
            </a:r>
          </a:p>
        </p:txBody>
      </p:sp>
    </p:spTree>
    <p:extLst>
      <p:ext uri="{BB962C8B-B14F-4D97-AF65-F5344CB8AC3E}">
        <p14:creationId xmlns:p14="http://schemas.microsoft.com/office/powerpoint/2010/main" val="3763280180"/>
      </p:ext>
    </p:extLst>
  </p:cSld>
  <p:clrMapOvr>
    <a:masterClrMapping/>
  </p:clrMapOvr>
  <p:transition advTm="3645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AF9-B252-F228-FE4E-DC43A3BC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1BF2-8C91-9F8D-3325-17F5593EB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r>
              <a:rPr lang="en-AU" dirty="0">
                <a:solidFill>
                  <a:srgbClr val="416DE4"/>
                </a:solidFill>
              </a:rPr>
              <a:t>      </a:t>
            </a:r>
            <a:r>
              <a:rPr lang="en-AU" sz="2800" dirty="0">
                <a:solidFill>
                  <a:srgbClr val="416DE4"/>
                </a:solidFill>
              </a:rPr>
              <a:t>Do retailers need to sell tobacco products?</a:t>
            </a:r>
          </a:p>
        </p:txBody>
      </p:sp>
    </p:spTree>
    <p:extLst>
      <p:ext uri="{BB962C8B-B14F-4D97-AF65-F5344CB8AC3E}">
        <p14:creationId xmlns:p14="http://schemas.microsoft.com/office/powerpoint/2010/main" val="1075485370"/>
      </p:ext>
    </p:extLst>
  </p:cSld>
  <p:clrMapOvr>
    <a:masterClrMapping/>
  </p:clrMapOvr>
  <p:transition advTm="3645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FED92-C4B8-1267-F7EC-DA9303206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31" y="747286"/>
            <a:ext cx="7703462" cy="720000"/>
          </a:xfrm>
        </p:spPr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Main reason for visiting small tobacco retailer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CCB2DC-11C3-AE19-9529-0E6656C7C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922" y="1865000"/>
            <a:ext cx="8487549" cy="4585442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38A68A-80E8-F1B1-2378-70E4E290BC0E}"/>
              </a:ext>
            </a:extLst>
          </p:cNvPr>
          <p:cNvSpPr txBox="1"/>
          <p:nvPr/>
        </p:nvSpPr>
        <p:spPr>
          <a:xfrm>
            <a:off x="5580112" y="6450442"/>
            <a:ext cx="3557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A/Prof Lisa Wood  Univ WA 2019</a:t>
            </a:r>
          </a:p>
        </p:txBody>
      </p:sp>
    </p:spTree>
    <p:extLst>
      <p:ext uri="{BB962C8B-B14F-4D97-AF65-F5344CB8AC3E}">
        <p14:creationId xmlns:p14="http://schemas.microsoft.com/office/powerpoint/2010/main" val="3705083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A0843-8503-AAE7-9AD8-B3F447EC1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40000"/>
            <a:ext cx="8064896" cy="468000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Philip Morris </a:t>
            </a:r>
            <a:r>
              <a:rPr lang="en-US" sz="3200" dirty="0">
                <a:solidFill>
                  <a:schemeClr val="bg1"/>
                </a:solidFill>
              </a:rPr>
              <a:t>internal document </a:t>
            </a:r>
            <a:r>
              <a:rPr lang="en-US" dirty="0">
                <a:solidFill>
                  <a:schemeClr val="bg1"/>
                </a:solidFill>
              </a:rPr>
              <a:t>(1994)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sz="3200" i="1" dirty="0">
                <a:solidFill>
                  <a:schemeClr val="bg1"/>
                </a:solidFill>
              </a:rPr>
              <a:t>‘economic arguments often used by the industry to scare off smoking ban activity … simply had </a:t>
            </a:r>
            <a:r>
              <a:rPr lang="en-US" sz="3200" dirty="0">
                <a:solidFill>
                  <a:schemeClr val="bg1"/>
                </a:solidFill>
              </a:rPr>
              <a:t>no credibility</a:t>
            </a:r>
            <a:r>
              <a:rPr lang="en-US" sz="3200" i="1" dirty="0">
                <a:solidFill>
                  <a:schemeClr val="bg1"/>
                </a:solidFill>
              </a:rPr>
              <a:t> with the public, </a:t>
            </a:r>
          </a:p>
          <a:p>
            <a:r>
              <a:rPr lang="en-US" sz="3200" i="1" dirty="0">
                <a:solidFill>
                  <a:schemeClr val="bg1"/>
                </a:solidFill>
              </a:rPr>
              <a:t>which isn’t surprising when you consider that our </a:t>
            </a:r>
            <a:r>
              <a:rPr lang="en-US" sz="3200" dirty="0">
                <a:solidFill>
                  <a:schemeClr val="bg1"/>
                </a:solidFill>
              </a:rPr>
              <a:t>dire predictions</a:t>
            </a:r>
            <a:r>
              <a:rPr lang="en-US" sz="3200" i="1" dirty="0">
                <a:solidFill>
                  <a:schemeClr val="bg1"/>
                </a:solidFill>
              </a:rPr>
              <a:t> in the past rarely came true</a:t>
            </a:r>
            <a:r>
              <a:rPr lang="en-US" sz="3200" dirty="0">
                <a:solidFill>
                  <a:schemeClr val="bg1"/>
                </a:solidFill>
              </a:rPr>
              <a:t>.’</a:t>
            </a:r>
          </a:p>
          <a:p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592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AF9-B252-F228-FE4E-DC43A3BC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1BF2-8C91-9F8D-3325-17F5593EB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r>
              <a:rPr lang="en-AU" dirty="0">
                <a:solidFill>
                  <a:srgbClr val="416DE4"/>
                </a:solidFill>
              </a:rPr>
              <a:t>           </a:t>
            </a:r>
            <a:r>
              <a:rPr lang="en-AU" sz="2800" dirty="0">
                <a:solidFill>
                  <a:srgbClr val="416DE4"/>
                </a:solidFill>
              </a:rPr>
              <a:t>Is a birthdate rule discriminatory?</a:t>
            </a:r>
          </a:p>
        </p:txBody>
      </p:sp>
    </p:spTree>
    <p:extLst>
      <p:ext uri="{BB962C8B-B14F-4D97-AF65-F5344CB8AC3E}">
        <p14:creationId xmlns:p14="http://schemas.microsoft.com/office/powerpoint/2010/main" val="594441628"/>
      </p:ext>
    </p:extLst>
  </p:cSld>
  <p:clrMapOvr>
    <a:masterClrMapping/>
  </p:clrMapOvr>
  <p:transition advTm="3645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084" y="260648"/>
            <a:ext cx="8571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416DE4"/>
                </a:solidFill>
              </a:rPr>
              <a:t>Sometimes, discrimination is the fairest option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482" y="1101470"/>
            <a:ext cx="8857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To phase out a toxic product,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it’s necessary to draw a line in the sand.</a:t>
            </a:r>
          </a:p>
        </p:txBody>
      </p:sp>
      <p:pic>
        <p:nvPicPr>
          <p:cNvPr id="5" name="Picture 4" descr="line_in_sand_Anne Dennis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20" y="3880792"/>
            <a:ext cx="9213120" cy="3769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8482" y="2283266"/>
            <a:ext cx="88579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Where the benefit outweighs the harm,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as in the case of ending tobacco sales,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this line in the sand is justified.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42606" y="3573016"/>
            <a:ext cx="1901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Image: Anne </a:t>
            </a:r>
            <a:r>
              <a:rPr lang="en-US" sz="1400" dirty="0" err="1"/>
              <a:t>Dennish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54809327"/>
      </p:ext>
    </p:extLst>
  </p:cSld>
  <p:clrMapOvr>
    <a:masterClrMapping/>
  </p:clrMapOvr>
  <p:transition advTm="3645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AF9-B252-F228-FE4E-DC43A3BC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1BF2-8C91-9F8D-3325-17F5593EB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r>
              <a:rPr lang="en-AU" dirty="0">
                <a:solidFill>
                  <a:srgbClr val="416DE4"/>
                </a:solidFill>
              </a:rPr>
              <a:t>          </a:t>
            </a:r>
            <a:r>
              <a:rPr lang="en-AU" sz="2800" dirty="0">
                <a:solidFill>
                  <a:srgbClr val="416DE4"/>
                </a:solidFill>
              </a:rPr>
              <a:t>Has such a law been used already?</a:t>
            </a:r>
          </a:p>
        </p:txBody>
      </p:sp>
    </p:spTree>
    <p:extLst>
      <p:ext uri="{BB962C8B-B14F-4D97-AF65-F5344CB8AC3E}">
        <p14:creationId xmlns:p14="http://schemas.microsoft.com/office/powerpoint/2010/main" val="2371174430"/>
      </p:ext>
    </p:extLst>
  </p:cSld>
  <p:clrMapOvr>
    <a:masterClrMapping/>
  </p:clrMapOvr>
  <p:transition advTm="3645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75483"/>
            <a:ext cx="86409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solidFill>
                  <a:srgbClr val="416DE4"/>
                </a:solidFill>
                <a:latin typeface="Arial"/>
                <a:cs typeface="+mn-cs"/>
              </a:rPr>
              <a:t>Tried before?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AU" sz="3200" b="1" dirty="0">
                <a:solidFill>
                  <a:prstClr val="black"/>
                </a:solidFill>
                <a:latin typeface="Arial"/>
              </a:rPr>
              <a:t>Yes</a:t>
            </a:r>
            <a:r>
              <a:rPr lang="en-AU" sz="3200" dirty="0">
                <a:solidFill>
                  <a:prstClr val="black"/>
                </a:solidFill>
                <a:latin typeface="Arial"/>
              </a:rPr>
              <a:t>! For opium smoking last century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800" dirty="0">
                <a:solidFill>
                  <a:prstClr val="black"/>
                </a:solidFill>
                <a:latin typeface="Arial"/>
                <a:cs typeface="+mn-cs"/>
              </a:rPr>
              <a:t> </a:t>
            </a:r>
            <a:endParaRPr lang="en-AU" sz="4800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5451411"/>
            <a:ext cx="87547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AU" sz="2800" u="sng" dirty="0">
                <a:solidFill>
                  <a:prstClr val="black"/>
                </a:solidFill>
                <a:latin typeface="Arial"/>
                <a:cs typeface="+mn-cs"/>
              </a:rPr>
              <a:t>Formosa</a:t>
            </a:r>
            <a:r>
              <a:rPr lang="en-AU" sz="2800" dirty="0">
                <a:solidFill>
                  <a:prstClr val="black"/>
                </a:solidFill>
                <a:latin typeface="Arial"/>
                <a:cs typeface="+mn-cs"/>
              </a:rPr>
              <a:t> : 80% reduction in 15 years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AU" sz="2800" u="sng" dirty="0">
                <a:solidFill>
                  <a:prstClr val="black"/>
                </a:solidFill>
                <a:latin typeface="Arial"/>
                <a:cs typeface="+mn-cs"/>
              </a:rPr>
              <a:t>Ceylon</a:t>
            </a:r>
            <a:r>
              <a:rPr lang="en-AU" sz="2800" dirty="0">
                <a:solidFill>
                  <a:prstClr val="black"/>
                </a:solidFill>
                <a:latin typeface="Arial"/>
                <a:cs typeface="+mn-cs"/>
              </a:rPr>
              <a:t> : eradicated within 35 years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6376802"/>
            <a:ext cx="43236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prstClr val="black"/>
                </a:solidFill>
                <a:latin typeface="Arial"/>
                <a:cs typeface="+mn-cs"/>
              </a:rPr>
              <a:t>Ref: Willoughby (Johns Hopkins, 1925) </a:t>
            </a:r>
            <a:endParaRPr lang="en-AU" sz="1400" dirty="0">
              <a:solidFill>
                <a:prstClr val="black"/>
              </a:solidFill>
              <a:latin typeface="Arial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prstClr val="black"/>
                </a:solidFill>
                <a:latin typeface="Arial"/>
                <a:cs typeface="+mn-cs"/>
              </a:rPr>
              <a:t>Report of the Prohibition Commission (Ceylon,1957)</a:t>
            </a:r>
            <a:endParaRPr lang="en-AU" sz="1400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pic>
        <p:nvPicPr>
          <p:cNvPr id="10" name="Picture 9" descr="chinese-opium-smoke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164" y="1639890"/>
            <a:ext cx="5560132" cy="381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95549"/>
      </p:ext>
    </p:extLst>
  </p:cSld>
  <p:clrMapOvr>
    <a:masterClrMapping/>
  </p:clrMapOvr>
  <p:transition advTm="364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AF9-B252-F228-FE4E-DC43A3BC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1BF2-8C91-9F8D-3325-17F5593EB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pPr marL="0" indent="0" algn="ctr">
              <a:buNone/>
            </a:pPr>
            <a:r>
              <a:rPr lang="en-AU" sz="2800" dirty="0">
                <a:solidFill>
                  <a:srgbClr val="416DE4"/>
                </a:solidFill>
              </a:rPr>
              <a:t>How long does TFG take to succeed? </a:t>
            </a:r>
          </a:p>
        </p:txBody>
      </p:sp>
    </p:spTree>
    <p:extLst>
      <p:ext uri="{BB962C8B-B14F-4D97-AF65-F5344CB8AC3E}">
        <p14:creationId xmlns:p14="http://schemas.microsoft.com/office/powerpoint/2010/main" val="3389054410"/>
      </p:ext>
    </p:extLst>
  </p:cSld>
  <p:clrMapOvr>
    <a:masterClrMapping/>
  </p:clrMapOvr>
  <p:transition advTm="3645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7B5D-114E-508B-6EBB-B265C62AD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7337"/>
            <a:ext cx="8147249" cy="720080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accent1"/>
                </a:solidFill>
              </a:rPr>
              <a:t>UK government modelling</a:t>
            </a:r>
          </a:p>
        </p:txBody>
      </p:sp>
      <p:pic>
        <p:nvPicPr>
          <p:cNvPr id="5" name="Content Placeholder 4" descr="A graph of a number of people&#10;&#10;Description automatically generated with medium confidence">
            <a:extLst>
              <a:ext uri="{FF2B5EF4-FFF2-40B4-BE49-F238E27FC236}">
                <a16:creationId xmlns:a16="http://schemas.microsoft.com/office/drawing/2014/main" id="{296680B5-570D-FAE5-CA29-79A297AFC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7" y="908721"/>
            <a:ext cx="8502116" cy="5949279"/>
          </a:xfrm>
        </p:spPr>
      </p:pic>
    </p:spTree>
    <p:extLst>
      <p:ext uri="{BB962C8B-B14F-4D97-AF65-F5344CB8AC3E}">
        <p14:creationId xmlns:p14="http://schemas.microsoft.com/office/powerpoint/2010/main" val="676681468"/>
      </p:ext>
    </p:extLst>
  </p:cSld>
  <p:clrMapOvr>
    <a:masterClrMapping/>
  </p:clrMapOvr>
  <p:transition advTm="3645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AF9-B252-F228-FE4E-DC43A3BC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1BF2-8C91-9F8D-3325-17F5593EB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r>
              <a:rPr lang="en-AU" dirty="0">
                <a:solidFill>
                  <a:srgbClr val="416DE4"/>
                </a:solidFill>
              </a:rPr>
              <a:t>                 </a:t>
            </a:r>
            <a:r>
              <a:rPr lang="en-AU" sz="2800" dirty="0">
                <a:solidFill>
                  <a:srgbClr val="416DE4"/>
                </a:solidFill>
              </a:rPr>
              <a:t>Is TFG politically popular?</a:t>
            </a:r>
          </a:p>
        </p:txBody>
      </p:sp>
    </p:spTree>
    <p:extLst>
      <p:ext uri="{BB962C8B-B14F-4D97-AF65-F5344CB8AC3E}">
        <p14:creationId xmlns:p14="http://schemas.microsoft.com/office/powerpoint/2010/main" val="3288381875"/>
      </p:ext>
    </p:extLst>
  </p:cSld>
  <p:clrMapOvr>
    <a:masterClrMapping/>
  </p:clrMapOvr>
  <p:transition advTm="3645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21833-E536-AF7F-0375-1731C5C2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19256" cy="648072"/>
          </a:xfrm>
        </p:spPr>
        <p:txBody>
          <a:bodyPr/>
          <a:lstStyle/>
          <a:p>
            <a:r>
              <a:rPr lang="en-AU" dirty="0">
                <a:solidFill>
                  <a:srgbClr val="416DE4"/>
                </a:solidFill>
              </a:rPr>
              <a:t>      TFG public support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A3BDA29-A762-904C-9A79-DDC8913FF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601002"/>
              </p:ext>
            </p:extLst>
          </p:nvPr>
        </p:nvGraphicFramePr>
        <p:xfrm>
          <a:off x="395536" y="779707"/>
          <a:ext cx="8219256" cy="5069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256">
                  <a:extLst>
                    <a:ext uri="{9D8B030D-6E8A-4147-A177-3AD203B41FA5}">
                      <a16:colId xmlns:a16="http://schemas.microsoft.com/office/drawing/2014/main" val="365734979"/>
                    </a:ext>
                  </a:extLst>
                </a:gridCol>
                <a:gridCol w="965312">
                  <a:extLst>
                    <a:ext uri="{9D8B030D-6E8A-4147-A177-3AD203B41FA5}">
                      <a16:colId xmlns:a16="http://schemas.microsoft.com/office/drawing/2014/main" val="1029651127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360798387"/>
                    </a:ext>
                  </a:extLst>
                </a:gridCol>
                <a:gridCol w="769776">
                  <a:extLst>
                    <a:ext uri="{9D8B030D-6E8A-4147-A177-3AD203B41FA5}">
                      <a16:colId xmlns:a16="http://schemas.microsoft.com/office/drawing/2014/main" val="391743690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135903220"/>
                    </a:ext>
                  </a:extLst>
                </a:gridCol>
                <a:gridCol w="1090464">
                  <a:extLst>
                    <a:ext uri="{9D8B030D-6E8A-4147-A177-3AD203B41FA5}">
                      <a16:colId xmlns:a16="http://schemas.microsoft.com/office/drawing/2014/main" val="292096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rgbClr val="FFFF00"/>
                          </a:solidFill>
                        </a:rPr>
                        <a:t>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Oppose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87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Singapore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Aug-07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National Cancer Centre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70.4%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375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Australia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Aug-12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News Limited -- online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2,595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67.9%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679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Australia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Aug-12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Fairfax Media -- online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73.2%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462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Tasmania, Australia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Dec-13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Cancer Council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75.0%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956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Canada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Jun-14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Toronto Globe &amp; Mail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72.2%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048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Spain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Nofumadores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5,305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84.0%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668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France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 dirty="0">
                          <a:solidFill>
                            <a:srgbClr val="222222"/>
                          </a:solidFill>
                          <a:effectLst/>
                          <a:latin typeface="Aptos Narrow" panose="020B0004020202020204" pitchFamily="34" charset="0"/>
                        </a:rPr>
                        <a:t>Alliance </a:t>
                      </a:r>
                      <a:r>
                        <a:rPr lang="en-AU" sz="1600" b="0" i="0" u="none" strike="noStrike" baseline="0" dirty="0" err="1">
                          <a:solidFill>
                            <a:srgbClr val="222222"/>
                          </a:solidFill>
                          <a:effectLst/>
                          <a:latin typeface="Aptos Narrow" panose="020B0004020202020204" pitchFamily="34" charset="0"/>
                        </a:rPr>
                        <a:t>Contre</a:t>
                      </a:r>
                      <a:r>
                        <a:rPr lang="en-AU" sz="1600" b="0" i="0" u="none" strike="noStrike" baseline="0" dirty="0">
                          <a:solidFill>
                            <a:srgbClr val="222222"/>
                          </a:solidFill>
                          <a:effectLst/>
                          <a:latin typeface="Aptos Narrow" panose="020B0004020202020204" pitchFamily="34" charset="0"/>
                        </a:rPr>
                        <a:t> le </a:t>
                      </a:r>
                      <a:r>
                        <a:rPr lang="en-AU" sz="1600" b="0" i="0" u="none" strike="noStrike" baseline="0" dirty="0" err="1">
                          <a:solidFill>
                            <a:srgbClr val="222222"/>
                          </a:solidFill>
                          <a:effectLst/>
                          <a:latin typeface="Aptos Narrow" panose="020B0004020202020204" pitchFamily="34" charset="0"/>
                        </a:rPr>
                        <a:t>Tabac</a:t>
                      </a:r>
                      <a:r>
                        <a:rPr lang="en-AU" sz="1600" b="0" i="0" u="none" strike="noStrike" baseline="0" dirty="0">
                          <a:solidFill>
                            <a:srgbClr val="222222"/>
                          </a:solidFill>
                          <a:effectLst/>
                          <a:latin typeface="Aptos Narrow" panose="020B0004020202020204" pitchFamily="34" charset="0"/>
                        </a:rPr>
                        <a:t> (ACT)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86.0%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248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New Zealand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Sep-23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ITC Youth &amp; Young Adult Survey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3,414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79.0%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3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Nov-23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ASH (UK)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4,107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66.0%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834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Ireland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Nov-23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Irish Heart Foundation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76.0%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94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Italy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IRCCS, Milan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22,428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74.1%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995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A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ASH (UK)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13,266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4F5D8"/>
                          </a:highlight>
                          <a:latin typeface="Aptos Narrow" panose="020B0004020202020204" pitchFamily="34" charset="0"/>
                        </a:rPr>
                        <a:t>69.0%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6677795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545A857-E545-0D96-25DA-C964FC100698}"/>
              </a:ext>
            </a:extLst>
          </p:cNvPr>
          <p:cNvSpPr txBox="1"/>
          <p:nvPr/>
        </p:nvSpPr>
        <p:spPr>
          <a:xfrm>
            <a:off x="395536" y="6237312"/>
            <a:ext cx="7980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>
                <a:solidFill>
                  <a:schemeClr val="bg1"/>
                </a:solidFill>
              </a:rPr>
              <a:t>NB</a:t>
            </a:r>
            <a:r>
              <a:rPr lang="en-US" sz="1400" dirty="0">
                <a:solidFill>
                  <a:schemeClr val="bg1"/>
                </a:solidFill>
              </a:rPr>
              <a:t>: Actual questions asked, and sampling methodologies used, may vary.</a:t>
            </a:r>
            <a:endParaRPr lang="en-A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426866"/>
      </p:ext>
    </p:extLst>
  </p:cSld>
  <p:clrMapOvr>
    <a:masterClrMapping/>
  </p:clrMapOvr>
  <p:transition advTm="3645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8AF9-B252-F228-FE4E-DC43A3BC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1BF2-8C91-9F8D-3325-17F5593EB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endParaRPr lang="en-AU" dirty="0">
              <a:solidFill>
                <a:srgbClr val="416DE4"/>
              </a:solidFill>
            </a:endParaRPr>
          </a:p>
          <a:p>
            <a:pPr marL="0" indent="0" algn="ctr">
              <a:buNone/>
            </a:pPr>
            <a:r>
              <a:rPr lang="en-AU" sz="2800" dirty="0">
                <a:solidFill>
                  <a:srgbClr val="416DE4"/>
                </a:solidFill>
              </a:rPr>
              <a:t>Is TFG spreading?</a:t>
            </a:r>
          </a:p>
        </p:txBody>
      </p:sp>
    </p:spTree>
    <p:extLst>
      <p:ext uri="{BB962C8B-B14F-4D97-AF65-F5344CB8AC3E}">
        <p14:creationId xmlns:p14="http://schemas.microsoft.com/office/powerpoint/2010/main" val="4070916738"/>
      </p:ext>
    </p:extLst>
  </p:cSld>
  <p:clrMapOvr>
    <a:masterClrMapping/>
  </p:clrMapOvr>
  <p:transition advTm="3645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21833-E536-AF7F-0375-1731C5C2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-268896"/>
            <a:ext cx="8229600" cy="764705"/>
          </a:xfrm>
        </p:spPr>
        <p:txBody>
          <a:bodyPr/>
          <a:lstStyle/>
          <a:p>
            <a:pPr algn="ctr"/>
            <a:r>
              <a:rPr lang="en-AU" dirty="0">
                <a:solidFill>
                  <a:srgbClr val="416DE4"/>
                </a:solidFill>
              </a:rPr>
              <a:t>      </a:t>
            </a:r>
            <a:r>
              <a:rPr lang="en-AU" sz="4000" dirty="0">
                <a:solidFill>
                  <a:srgbClr val="416DE4"/>
                </a:solidFill>
              </a:rPr>
              <a:t>TFG progress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A3BDA29-A762-904C-9A79-DDC8913FF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035700"/>
              </p:ext>
            </p:extLst>
          </p:nvPr>
        </p:nvGraphicFramePr>
        <p:xfrm>
          <a:off x="130744" y="442978"/>
          <a:ext cx="8856984" cy="6016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36573497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02965112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360798387"/>
                    </a:ext>
                  </a:extLst>
                </a:gridCol>
                <a:gridCol w="1312396">
                  <a:extLst>
                    <a:ext uri="{9D8B030D-6E8A-4147-A177-3AD203B41FA5}">
                      <a16:colId xmlns:a16="http://schemas.microsoft.com/office/drawing/2014/main" val="3917436906"/>
                    </a:ext>
                  </a:extLst>
                </a:gridCol>
                <a:gridCol w="1469627">
                  <a:extLst>
                    <a:ext uri="{9D8B030D-6E8A-4147-A177-3AD203B41FA5}">
                      <a16:colId xmlns:a16="http://schemas.microsoft.com/office/drawing/2014/main" val="3135903220"/>
                    </a:ext>
                  </a:extLst>
                </a:gridCol>
                <a:gridCol w="1538457">
                  <a:extLst>
                    <a:ext uri="{9D8B030D-6E8A-4147-A177-3AD203B41FA5}">
                      <a16:colId xmlns:a16="http://schemas.microsoft.com/office/drawing/2014/main" val="2920963660"/>
                    </a:ext>
                  </a:extLst>
                </a:gridCol>
              </a:tblGrid>
              <a:tr h="340903"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Passed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Birthyear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Restricted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/>
                        <a:t>TI pushback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874911"/>
                  </a:ext>
                </a:extLst>
              </a:tr>
              <a:tr h="306561"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Balanga, Philippines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Sep-16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Sep-16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courts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3753960"/>
                  </a:ext>
                </a:extLst>
              </a:tr>
              <a:tr h="281290"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Brookline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Nov-20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Sep-21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courts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6794415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Malaysia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</a:t>
                      </a:r>
                      <a:r>
                        <a:rPr kumimoji="0" lang="en-A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“Dec-22”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       2009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smoked 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? election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8895135"/>
                  </a:ext>
                </a:extLst>
              </a:tr>
              <a:tr h="413007"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New Zealand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Dec-22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repealed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smoked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party contacts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4628137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Stoneham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9561352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Wakefield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0483618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“Nov-24”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AU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2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smoked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6689354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Melrose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222222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2480146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Winchester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May-24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0336225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Malden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May-24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443694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Reading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June-24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5619850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Concord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Oct-24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3501954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Manchester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Oct-24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0403"/>
                  </a:ext>
                </a:extLst>
              </a:tr>
              <a:tr h="244710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Chelsea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151897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Belchertown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5959161"/>
                  </a:ext>
                </a:extLst>
              </a:tr>
              <a:tr h="350248">
                <a:tc>
                  <a:txBody>
                    <a:bodyPr/>
                    <a:lstStyle/>
                    <a:p>
                      <a:pPr algn="l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Needham MA, 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Dec-24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Jan-25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all nicotine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AU" sz="2200" b="0" i="0" u="none" strike="noStrike" baseline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5767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371315"/>
      </p:ext>
    </p:extLst>
  </p:cSld>
  <p:clrMapOvr>
    <a:masterClrMapping/>
  </p:clrMapOvr>
  <p:transition advTm="3645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0" y="1341438"/>
            <a:ext cx="9144000" cy="49577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u="sng" dirty="0">
                <a:solidFill>
                  <a:srgbClr val="0B5395"/>
                </a:solidFill>
              </a:rPr>
              <a:t>World Health Organisation (WHO)</a:t>
            </a:r>
            <a:r>
              <a:rPr lang="en-US" sz="3600" dirty="0">
                <a:solidFill>
                  <a:srgbClr val="0B5395"/>
                </a:solidFill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(2004)</a:t>
            </a:r>
          </a:p>
          <a:p>
            <a:pPr eaLnBrk="1" hangingPunct="1">
              <a:buFontTx/>
              <a:buNone/>
            </a:pPr>
            <a:endParaRPr lang="en-US" sz="3600" dirty="0"/>
          </a:p>
          <a:p>
            <a:pPr algn="ctr" eaLnBrk="1" hangingPunct="1">
              <a:buFontTx/>
              <a:buNone/>
            </a:pPr>
            <a:r>
              <a:rPr lang="en-US" sz="3600" dirty="0"/>
              <a:t> </a:t>
            </a:r>
            <a:r>
              <a:rPr lang="en-US" sz="3600" dirty="0">
                <a:solidFill>
                  <a:schemeClr val="bg1"/>
                </a:solidFill>
              </a:rPr>
              <a:t>‘</a:t>
            </a:r>
            <a:r>
              <a:rPr lang="en-US" sz="3600" i="1" dirty="0">
                <a:solidFill>
                  <a:schemeClr val="bg1"/>
                </a:solidFill>
              </a:rPr>
              <a:t>The </a:t>
            </a:r>
            <a:r>
              <a:rPr lang="en-US" sz="3600" dirty="0">
                <a:solidFill>
                  <a:schemeClr val="bg1"/>
                </a:solidFill>
              </a:rPr>
              <a:t>best law</a:t>
            </a:r>
            <a:r>
              <a:rPr lang="en-US" sz="3600" i="1" dirty="0">
                <a:solidFill>
                  <a:schemeClr val="bg1"/>
                </a:solidFill>
              </a:rPr>
              <a:t> </a:t>
            </a:r>
            <a:br>
              <a:rPr lang="en-US" sz="3600" i="1" dirty="0">
                <a:solidFill>
                  <a:schemeClr val="bg1"/>
                </a:solidFill>
              </a:rPr>
            </a:br>
            <a:r>
              <a:rPr lang="en-US" sz="3600" i="1" dirty="0">
                <a:solidFill>
                  <a:schemeClr val="bg1"/>
                </a:solidFill>
              </a:rPr>
              <a:t>is one that so shapes social norms </a:t>
            </a:r>
          </a:p>
          <a:p>
            <a:pPr algn="ctr" eaLnBrk="1" hangingPunct="1">
              <a:buFontTx/>
              <a:buNone/>
            </a:pPr>
            <a:r>
              <a:rPr lang="en-US" sz="3600" i="1" dirty="0">
                <a:solidFill>
                  <a:schemeClr val="bg1"/>
                </a:solidFill>
              </a:rPr>
              <a:t>that it becomes self-enforcing</a:t>
            </a:r>
            <a:r>
              <a:rPr lang="en-US" sz="3600" dirty="0">
                <a:solidFill>
                  <a:schemeClr val="bg1"/>
                </a:solidFill>
              </a:rPr>
              <a:t>.’</a:t>
            </a:r>
            <a:endParaRPr lang="en-US" sz="3600" dirty="0"/>
          </a:p>
          <a:p>
            <a:pPr eaLnBrk="1" hangingPunct="1">
              <a:buFontTx/>
              <a:buNone/>
            </a:pPr>
            <a:r>
              <a:rPr lang="en-US" dirty="0"/>
              <a:t>               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1829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D7B5D-114E-508B-6EBB-B265C62AD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A2AFA-B672-EEA0-27DA-F2635E3E8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33622345"/>
      </p:ext>
    </p:extLst>
  </p:cSld>
  <p:clrMapOvr>
    <a:masterClrMapping/>
  </p:clrMapOvr>
  <p:transition advTm="3645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ditable PPT Slide Master">
  <a:themeElements>
    <a:clrScheme name="UTAS">
      <a:dk1>
        <a:sysClr val="windowText" lastClr="000000"/>
      </a:dk1>
      <a:lt1>
        <a:sysClr val="window" lastClr="FFFFFF"/>
      </a:lt1>
      <a:dk2>
        <a:srgbClr val="21333A"/>
      </a:dk2>
      <a:lt2>
        <a:srgbClr val="9C9197"/>
      </a:lt2>
      <a:accent1>
        <a:srgbClr val="E42313"/>
      </a:accent1>
      <a:accent2>
        <a:srgbClr val="004E50"/>
      </a:accent2>
      <a:accent3>
        <a:srgbClr val="0091AE"/>
      </a:accent3>
      <a:accent4>
        <a:srgbClr val="596AA8"/>
      </a:accent4>
      <a:accent5>
        <a:srgbClr val="008AC4"/>
      </a:accent5>
      <a:accent6>
        <a:srgbClr val="E3DAD1"/>
      </a:accent6>
      <a:hlink>
        <a:srgbClr val="000000"/>
      </a:hlink>
      <a:folHlink>
        <a:srgbClr val="000000"/>
      </a:folHlink>
    </a:clrScheme>
    <a:fontScheme name="UTA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11656</TotalTime>
  <Words>964</Words>
  <Application>Microsoft Office PowerPoint</Application>
  <PresentationFormat>On-screen Show (4:3)</PresentationFormat>
  <Paragraphs>277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 Narrow</vt:lpstr>
      <vt:lpstr>Arial</vt:lpstr>
      <vt:lpstr>Calibri</vt:lpstr>
      <vt:lpstr>Georgia</vt:lpstr>
      <vt:lpstr>Wingdings</vt:lpstr>
      <vt:lpstr>Wingdings 2</vt:lpstr>
      <vt:lpstr>Flow</vt:lpstr>
      <vt:lpstr>editable PPT Slide Master</vt:lpstr>
      <vt:lpstr>TFG explained  </vt:lpstr>
      <vt:lpstr>What</vt:lpstr>
      <vt:lpstr>Who</vt:lpstr>
      <vt:lpstr>Why</vt:lpstr>
      <vt:lpstr>Why (ctd)</vt:lpstr>
      <vt:lpstr>How</vt:lpstr>
      <vt:lpstr>FAQ</vt:lpstr>
      <vt:lpstr>Main reason for visiting small tobacco retailer</vt:lpstr>
      <vt:lpstr>PowerPoint Presentation</vt:lpstr>
      <vt:lpstr>FAQ</vt:lpstr>
      <vt:lpstr>PowerPoint Presentation</vt:lpstr>
      <vt:lpstr>FAQ</vt:lpstr>
      <vt:lpstr>PowerPoint Presentation</vt:lpstr>
      <vt:lpstr>FAQ</vt:lpstr>
      <vt:lpstr>UK government modelling</vt:lpstr>
      <vt:lpstr>FAQ</vt:lpstr>
      <vt:lpstr>      TFG public support</vt:lpstr>
      <vt:lpstr>FAQ</vt:lpstr>
      <vt:lpstr>      TFG progress</vt:lpstr>
      <vt:lpstr>PowerPoint Presentation</vt:lpstr>
      <vt:lpstr>PowerPoint Presentation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matberic</dc:creator>
  <cp:lastModifiedBy>Jon Berrick</cp:lastModifiedBy>
  <cp:revision>446</cp:revision>
  <dcterms:created xsi:type="dcterms:W3CDTF">2012-03-07T02:56:03Z</dcterms:created>
  <dcterms:modified xsi:type="dcterms:W3CDTF">2024-12-13T20:37:50Z</dcterms:modified>
</cp:coreProperties>
</file>